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8"/>
  </p:notesMasterIdLst>
  <p:handoutMasterIdLst>
    <p:handoutMasterId r:id="rId179"/>
  </p:handoutMasterIdLst>
  <p:sldIdLst>
    <p:sldId id="823" r:id="rId2"/>
    <p:sldId id="1301" r:id="rId3"/>
    <p:sldId id="1302" r:id="rId4"/>
    <p:sldId id="1304" r:id="rId5"/>
    <p:sldId id="1319" r:id="rId6"/>
    <p:sldId id="1303" r:id="rId7"/>
    <p:sldId id="1318" r:id="rId8"/>
    <p:sldId id="1521" r:id="rId9"/>
    <p:sldId id="948" r:id="rId10"/>
    <p:sldId id="1531" r:id="rId11"/>
    <p:sldId id="953" r:id="rId12"/>
    <p:sldId id="924" r:id="rId13"/>
    <p:sldId id="1300" r:id="rId14"/>
    <p:sldId id="1222" r:id="rId15"/>
    <p:sldId id="1280" r:id="rId16"/>
    <p:sldId id="1281" r:id="rId17"/>
    <p:sldId id="1282" r:id="rId18"/>
    <p:sldId id="1283" r:id="rId19"/>
    <p:sldId id="1284" r:id="rId20"/>
    <p:sldId id="1285" r:id="rId21"/>
    <p:sldId id="1223" r:id="rId22"/>
    <p:sldId id="1308" r:id="rId23"/>
    <p:sldId id="1309" r:id="rId24"/>
    <p:sldId id="651" r:id="rId25"/>
    <p:sldId id="652" r:id="rId26"/>
    <p:sldId id="1526" r:id="rId27"/>
    <p:sldId id="1527" r:id="rId28"/>
    <p:sldId id="655" r:id="rId29"/>
    <p:sldId id="630" r:id="rId30"/>
    <p:sldId id="631" r:id="rId31"/>
    <p:sldId id="632" r:id="rId32"/>
    <p:sldId id="633" r:id="rId33"/>
    <p:sldId id="667" r:id="rId34"/>
    <p:sldId id="1528" r:id="rId35"/>
    <p:sldId id="1529" r:id="rId36"/>
    <p:sldId id="1530" r:id="rId37"/>
    <p:sldId id="676" r:id="rId38"/>
    <p:sldId id="672" r:id="rId39"/>
    <p:sldId id="663" r:id="rId40"/>
    <p:sldId id="638" r:id="rId41"/>
    <p:sldId id="639" r:id="rId42"/>
    <p:sldId id="1163" r:id="rId43"/>
    <p:sldId id="641" r:id="rId44"/>
    <p:sldId id="642" r:id="rId45"/>
    <p:sldId id="643" r:id="rId46"/>
    <p:sldId id="644" r:id="rId47"/>
    <p:sldId id="1322" r:id="rId48"/>
    <p:sldId id="1323" r:id="rId49"/>
    <p:sldId id="645" r:id="rId50"/>
    <p:sldId id="646" r:id="rId51"/>
    <p:sldId id="1326" r:id="rId52"/>
    <p:sldId id="1325" r:id="rId53"/>
    <p:sldId id="1170" r:id="rId54"/>
    <p:sldId id="680" r:id="rId55"/>
    <p:sldId id="673" r:id="rId56"/>
    <p:sldId id="767" r:id="rId57"/>
    <p:sldId id="674" r:id="rId58"/>
    <p:sldId id="1327" r:id="rId59"/>
    <p:sldId id="1517" r:id="rId60"/>
    <p:sldId id="1307" r:id="rId61"/>
    <p:sldId id="304" r:id="rId62"/>
    <p:sldId id="305" r:id="rId63"/>
    <p:sldId id="1324" r:id="rId64"/>
    <p:sldId id="1328" r:id="rId65"/>
    <p:sldId id="1329" r:id="rId66"/>
    <p:sldId id="1330" r:id="rId67"/>
    <p:sldId id="310" r:id="rId68"/>
    <p:sldId id="625" r:id="rId69"/>
    <p:sldId id="1331" r:id="rId70"/>
    <p:sldId id="1332" r:id="rId71"/>
    <p:sldId id="313" r:id="rId72"/>
    <p:sldId id="314" r:id="rId73"/>
    <p:sldId id="315" r:id="rId74"/>
    <p:sldId id="316" r:id="rId75"/>
    <p:sldId id="317" r:id="rId76"/>
    <p:sldId id="318" r:id="rId77"/>
    <p:sldId id="1333" r:id="rId78"/>
    <p:sldId id="1334" r:id="rId79"/>
    <p:sldId id="1335" r:id="rId80"/>
    <p:sldId id="1336" r:id="rId81"/>
    <p:sldId id="1337" r:id="rId82"/>
    <p:sldId id="613" r:id="rId83"/>
    <p:sldId id="757" r:id="rId84"/>
    <p:sldId id="783" r:id="rId85"/>
    <p:sldId id="325" r:id="rId86"/>
    <p:sldId id="326" r:id="rId87"/>
    <p:sldId id="1311" r:id="rId88"/>
    <p:sldId id="327" r:id="rId89"/>
    <p:sldId id="328" r:id="rId90"/>
    <p:sldId id="329" r:id="rId91"/>
    <p:sldId id="795" r:id="rId92"/>
    <p:sldId id="796" r:id="rId93"/>
    <p:sldId id="330" r:id="rId94"/>
    <p:sldId id="331" r:id="rId95"/>
    <p:sldId id="332" r:id="rId96"/>
    <p:sldId id="333" r:id="rId97"/>
    <p:sldId id="334" r:id="rId98"/>
    <p:sldId id="335" r:id="rId99"/>
    <p:sldId id="395" r:id="rId100"/>
    <p:sldId id="403" r:id="rId101"/>
    <p:sldId id="1162" r:id="rId102"/>
    <p:sldId id="609" r:id="rId103"/>
    <p:sldId id="935" r:id="rId104"/>
    <p:sldId id="794" r:id="rId105"/>
    <p:sldId id="1338" r:id="rId106"/>
    <p:sldId id="1339" r:id="rId107"/>
    <p:sldId id="1340" r:id="rId108"/>
    <p:sldId id="1342" r:id="rId109"/>
    <p:sldId id="1343" r:id="rId110"/>
    <p:sldId id="336" r:id="rId111"/>
    <p:sldId id="1344" r:id="rId112"/>
    <p:sldId id="1345" r:id="rId113"/>
    <p:sldId id="339" r:id="rId114"/>
    <p:sldId id="581" r:id="rId115"/>
    <p:sldId id="1346" r:id="rId116"/>
    <p:sldId id="1347" r:id="rId117"/>
    <p:sldId id="1348" r:id="rId118"/>
    <p:sldId id="1525" r:id="rId119"/>
    <p:sldId id="1349" r:id="rId120"/>
    <p:sldId id="345" r:id="rId121"/>
    <p:sldId id="1518" r:id="rId122"/>
    <p:sldId id="955" r:id="rId123"/>
    <p:sldId id="1350" r:id="rId124"/>
    <p:sldId id="1351" r:id="rId125"/>
    <p:sldId id="1352" r:id="rId126"/>
    <p:sldId id="1353" r:id="rId127"/>
    <p:sldId id="1354" r:id="rId128"/>
    <p:sldId id="1355" r:id="rId129"/>
    <p:sldId id="1356" r:id="rId130"/>
    <p:sldId id="351" r:id="rId131"/>
    <p:sldId id="1357" r:id="rId132"/>
    <p:sldId id="1358" r:id="rId133"/>
    <p:sldId id="354" r:id="rId134"/>
    <p:sldId id="355" r:id="rId135"/>
    <p:sldId id="368" r:id="rId136"/>
    <p:sldId id="468" r:id="rId137"/>
    <p:sldId id="599" r:id="rId138"/>
    <p:sldId id="600" r:id="rId139"/>
    <p:sldId id="798" r:id="rId140"/>
    <p:sldId id="1372" r:id="rId141"/>
    <p:sldId id="1373" r:id="rId142"/>
    <p:sldId id="1365" r:id="rId143"/>
    <p:sldId id="920" r:id="rId144"/>
    <p:sldId id="1359" r:id="rId145"/>
    <p:sldId id="1360" r:id="rId146"/>
    <p:sldId id="356" r:id="rId147"/>
    <p:sldId id="780" r:id="rId148"/>
    <p:sldId id="779" r:id="rId149"/>
    <p:sldId id="358" r:id="rId150"/>
    <p:sldId id="357" r:id="rId151"/>
    <p:sldId id="359" r:id="rId152"/>
    <p:sldId id="1102" r:id="rId153"/>
    <p:sldId id="362" r:id="rId154"/>
    <p:sldId id="363" r:id="rId155"/>
    <p:sldId id="749" r:id="rId156"/>
    <p:sldId id="751" r:id="rId157"/>
    <p:sldId id="926" r:id="rId158"/>
    <p:sldId id="1298" r:id="rId159"/>
    <p:sldId id="785" r:id="rId160"/>
    <p:sldId id="1509" r:id="rId161"/>
    <p:sldId id="1187" r:id="rId162"/>
    <p:sldId id="1510" r:id="rId163"/>
    <p:sldId id="360" r:id="rId164"/>
    <p:sldId id="361" r:id="rId165"/>
    <p:sldId id="624" r:id="rId166"/>
    <p:sldId id="950" r:id="rId167"/>
    <p:sldId id="364" r:id="rId168"/>
    <p:sldId id="365" r:id="rId169"/>
    <p:sldId id="769" r:id="rId170"/>
    <p:sldId id="908" r:id="rId171"/>
    <p:sldId id="1375" r:id="rId172"/>
    <p:sldId id="1376" r:id="rId173"/>
    <p:sldId id="1361" r:id="rId174"/>
    <p:sldId id="1524" r:id="rId175"/>
    <p:sldId id="1522" r:id="rId176"/>
    <p:sldId id="1306" r:id="rId177"/>
  </p:sldIdLst>
  <p:sldSz cx="9144000" cy="5143500" type="screen16x9"/>
  <p:notesSz cx="6858000" cy="9144000"/>
  <p:embeddedFontLst>
    <p:embeddedFont>
      <p:font typeface="GenYoMin TW TTF Heavy" panose="02020900000000000000" pitchFamily="18" charset="-120"/>
      <p:bold r:id="rId180"/>
    </p:embeddedFont>
    <p:embeddedFont>
      <p:font typeface="Arial Black" panose="020B0A04020102020204" pitchFamily="34" charset="0"/>
      <p:bold r:id="rId181"/>
    </p:embeddedFont>
    <p:embeddedFont>
      <p:font typeface="Arial Narrow" panose="020B0606020202030204" pitchFamily="34" charset="0"/>
      <p:regular r:id="rId182"/>
      <p:bold r:id="rId183"/>
      <p:italic r:id="rId184"/>
      <p:boldItalic r:id="rId185"/>
    </p:embeddedFont>
    <p:embeddedFont>
      <p:font typeface="Cambria Math" panose="02040503050406030204" pitchFamily="18" charset="0"/>
      <p:regular r:id="rId186"/>
    </p:embeddedFont>
    <p:embeddedFont>
      <p:font typeface="方正超粗黑简体" panose="03000509000000000000" pitchFamily="65" charset="-122"/>
      <p:regular r:id="rId187"/>
    </p:embeddedFont>
    <p:embeddedFont>
      <p:font typeface="方正粗宋简体" panose="03000509000000000000" pitchFamily="65" charset="-122"/>
      <p:regular r:id="rId188"/>
    </p:embeddedFont>
    <p:embeddedFont>
      <p:font typeface="方正姚体" panose="02010601030101010101" pitchFamily="2" charset="-122"/>
      <p:regular r:id="rId189"/>
    </p:embeddedFont>
    <p:embeddedFont>
      <p:font typeface="楷体" panose="02010609060101010101" pitchFamily="49" charset="-122"/>
      <p:regular r:id="rId190"/>
    </p:embeddedFont>
    <p:embeddedFont>
      <p:font typeface="幼圆" panose="02010509060101010101" pitchFamily="49" charset="-122"/>
      <p:regular r:id="rId191"/>
    </p:embeddedFont>
  </p:embeddedFontLst>
  <p:custDataLst>
    <p:tags r:id="rId1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9900"/>
    <a:srgbClr val="FF5050"/>
    <a:srgbClr val="0099FF"/>
    <a:srgbClr val="3399FF"/>
    <a:srgbClr val="FFCC00"/>
    <a:srgbClr val="FF6600"/>
    <a:srgbClr val="00CCFF"/>
    <a:srgbClr val="0066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14" autoAdjust="0"/>
    <p:restoredTop sz="45526" autoAdjust="0"/>
  </p:normalViewPr>
  <p:slideViewPr>
    <p:cSldViewPr>
      <p:cViewPr varScale="1">
        <p:scale>
          <a:sx n="149" d="100"/>
          <a:sy n="149" d="100"/>
        </p:scale>
        <p:origin x="120" y="186"/>
      </p:cViewPr>
      <p:guideLst>
        <p:guide orient="horz" pos="1620"/>
        <p:guide pos="2880"/>
      </p:guideLst>
    </p:cSldViewPr>
  </p:slideViewPr>
  <p:notesTextViewPr>
    <p:cViewPr>
      <p:scale>
        <a:sx n="1" d="1"/>
        <a:sy n="1" d="1"/>
      </p:scale>
      <p:origin x="0" y="0"/>
    </p:cViewPr>
  </p:notesTextViewPr>
  <p:sorterViewPr>
    <p:cViewPr>
      <p:scale>
        <a:sx n="100" d="100"/>
        <a:sy n="100" d="100"/>
      </p:scale>
      <p:origin x="0" y="-8488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ags" Target="tags/tag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3.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5.fntdata"/><Relationship Id="rId189"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95" Type="http://schemas.openxmlformats.org/officeDocument/2006/relationships/theme" Target="theme/theme1.xml"/><Relationship Id="rId190"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8.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E7B65AA-F664-473E-BBCF-917740E9498F}" type="doc">
      <dgm:prSet loTypeId="urn:microsoft.com/office/officeart/2005/8/layout/hProcess6" loCatId="process" qsTypeId="urn:microsoft.com/office/officeart/2005/8/quickstyle/3d2#3" qsCatId="3D" csTypeId="urn:microsoft.com/office/officeart/2005/8/colors/colorful5#4" csCatId="colorful" phldr="1"/>
      <dgm:spPr/>
      <dgm:t>
        <a:bodyPr/>
        <a:lstStyle/>
        <a:p>
          <a:endParaRPr lang="zh-CN" altLang="en-US"/>
        </a:p>
      </dgm:t>
    </dgm:pt>
    <dgm:pt modelId="{9463C523-0CB8-42B4-8B46-08A06A3D56D4}">
      <dgm:prSet phldrT="[文本]" custT="1"/>
      <dgm:spPr/>
      <dgm:t>
        <a:bodyPr/>
        <a:lstStyle/>
        <a:p>
          <a:r>
            <a:rPr lang="zh-CN" altLang="en-US" sz="1000" dirty="0">
              <a:latin typeface="幼圆" panose="02010509060101010101" pitchFamily="49" charset="-122"/>
              <a:ea typeface="幼圆" panose="02010509060101010101" pitchFamily="49" charset="-122"/>
            </a:rPr>
            <a:t>卡俄斯</a:t>
          </a:r>
          <a:r>
            <a:rPr lang="en-US" altLang="zh-CN" sz="1000" dirty="0">
              <a:latin typeface="幼圆" panose="02010509060101010101" pitchFamily="49" charset="-122"/>
              <a:ea typeface="幼圆" panose="02010509060101010101" pitchFamily="49" charset="-122"/>
            </a:rPr>
            <a:t>Chaos</a:t>
          </a:r>
          <a:endParaRPr lang="zh-CN" altLang="en-US" sz="1000" dirty="0">
            <a:latin typeface="幼圆" panose="02010509060101010101" pitchFamily="49" charset="-122"/>
            <a:ea typeface="幼圆" panose="02010509060101010101" pitchFamily="49" charset="-122"/>
          </a:endParaRPr>
        </a:p>
      </dgm:t>
    </dgm:pt>
    <dgm:pt modelId="{4A104E84-F8F4-49C9-85C3-E7B5FE0A1FF8}" type="parTrans" cxnId="{41F08084-8BC9-40E5-AB6B-97CD17C5193A}">
      <dgm:prSet/>
      <dgm:spPr/>
      <dgm:t>
        <a:bodyPr/>
        <a:lstStyle/>
        <a:p>
          <a:endParaRPr lang="zh-CN" altLang="en-US" sz="1200">
            <a:latin typeface="幼圆" panose="02010509060101010101" pitchFamily="49" charset="-122"/>
            <a:ea typeface="幼圆" panose="02010509060101010101" pitchFamily="49" charset="-122"/>
          </a:endParaRPr>
        </a:p>
      </dgm:t>
    </dgm:pt>
    <dgm:pt modelId="{31ACE7E9-364A-4D9C-AE18-468AF0865D74}" type="sibTrans" cxnId="{41F08084-8BC9-40E5-AB6B-97CD17C5193A}">
      <dgm:prSet/>
      <dgm:spPr/>
      <dgm:t>
        <a:bodyPr/>
        <a:lstStyle/>
        <a:p>
          <a:endParaRPr lang="zh-CN" altLang="en-US" sz="1200">
            <a:latin typeface="幼圆" panose="02010509060101010101" pitchFamily="49" charset="-122"/>
            <a:ea typeface="幼圆" panose="02010509060101010101" pitchFamily="49" charset="-122"/>
          </a:endParaRPr>
        </a:p>
      </dgm:t>
    </dgm:pt>
    <dgm:pt modelId="{B5604A85-2807-43B5-9A93-0CE714A541BB}">
      <dgm:prSet phldrT="[文本]" custT="1"/>
      <dgm:spPr/>
      <dgm:t>
        <a:bodyPr/>
        <a:lstStyle/>
        <a:p>
          <a:r>
            <a:rPr lang="zh-CN" altLang="en-US" sz="1050" dirty="0">
              <a:latin typeface="幼圆" panose="02010509060101010101" pitchFamily="49" charset="-122"/>
              <a:ea typeface="幼圆" panose="02010509060101010101" pitchFamily="49" charset="-122"/>
            </a:rPr>
            <a:t>第一代</a:t>
          </a:r>
        </a:p>
      </dgm:t>
    </dgm:pt>
    <dgm:pt modelId="{3A54E7E1-D787-4FC5-BF04-FB42A1640261}" type="parTrans" cxnId="{C0DD4BF9-A3CB-4E1A-BD0B-FCB45D00082F}">
      <dgm:prSet/>
      <dgm:spPr/>
      <dgm:t>
        <a:bodyPr/>
        <a:lstStyle/>
        <a:p>
          <a:endParaRPr lang="zh-CN" altLang="en-US" sz="1200">
            <a:latin typeface="幼圆" panose="02010509060101010101" pitchFamily="49" charset="-122"/>
            <a:ea typeface="幼圆" panose="02010509060101010101" pitchFamily="49" charset="-122"/>
          </a:endParaRPr>
        </a:p>
      </dgm:t>
    </dgm:pt>
    <dgm:pt modelId="{694B30EE-15E5-4C04-B3E5-79D4BA09E4A4}" type="sibTrans" cxnId="{C0DD4BF9-A3CB-4E1A-BD0B-FCB45D00082F}">
      <dgm:prSet/>
      <dgm:spPr/>
      <dgm:t>
        <a:bodyPr/>
        <a:lstStyle/>
        <a:p>
          <a:endParaRPr lang="zh-CN" altLang="en-US" sz="1200">
            <a:latin typeface="幼圆" panose="02010509060101010101" pitchFamily="49" charset="-122"/>
            <a:ea typeface="幼圆" panose="02010509060101010101" pitchFamily="49" charset="-122"/>
          </a:endParaRPr>
        </a:p>
      </dgm:t>
    </dgm:pt>
    <dgm:pt modelId="{D0F5E216-6924-4D30-B808-82EEB7F3C492}">
      <dgm:prSet phldrT="[文本]" custT="1"/>
      <dgm:spPr/>
      <dgm:t>
        <a:bodyPr/>
        <a:lstStyle/>
        <a:p>
          <a:r>
            <a:rPr lang="zh-CN" altLang="en-US" sz="1050" dirty="0">
              <a:latin typeface="幼圆" panose="02010509060101010101" pitchFamily="49" charset="-122"/>
              <a:ea typeface="幼圆" panose="02010509060101010101" pitchFamily="49" charset="-122"/>
            </a:rPr>
            <a:t>原始之神</a:t>
          </a:r>
        </a:p>
      </dgm:t>
    </dgm:pt>
    <dgm:pt modelId="{9F89C85F-B454-423F-AFB2-0CED91114C8F}" type="parTrans" cxnId="{C7E7B64A-389A-4104-89C2-304268454F75}">
      <dgm:prSet/>
      <dgm:spPr/>
      <dgm:t>
        <a:bodyPr/>
        <a:lstStyle/>
        <a:p>
          <a:endParaRPr lang="zh-CN" altLang="en-US" sz="1200">
            <a:latin typeface="幼圆" panose="02010509060101010101" pitchFamily="49" charset="-122"/>
            <a:ea typeface="幼圆" panose="02010509060101010101" pitchFamily="49" charset="-122"/>
          </a:endParaRPr>
        </a:p>
      </dgm:t>
    </dgm:pt>
    <dgm:pt modelId="{2420F4CA-4A96-4855-AA6B-8C349904E077}" type="sibTrans" cxnId="{C7E7B64A-389A-4104-89C2-304268454F75}">
      <dgm:prSet/>
      <dgm:spPr/>
      <dgm:t>
        <a:bodyPr/>
        <a:lstStyle/>
        <a:p>
          <a:endParaRPr lang="zh-CN" altLang="en-US" sz="1200">
            <a:latin typeface="幼圆" panose="02010509060101010101" pitchFamily="49" charset="-122"/>
            <a:ea typeface="幼圆" panose="02010509060101010101" pitchFamily="49" charset="-122"/>
          </a:endParaRPr>
        </a:p>
      </dgm:t>
    </dgm:pt>
    <dgm:pt modelId="{9CC9648C-F9DE-4DA0-9E0B-2B476257ECE4}">
      <dgm:prSet phldrT="[文本]" custT="1"/>
      <dgm:spPr/>
      <dgm:t>
        <a:bodyPr/>
        <a:lstStyle/>
        <a:p>
          <a:r>
            <a:rPr lang="zh-CN" altLang="en-US" sz="1000" dirty="0">
              <a:latin typeface="幼圆" panose="02010509060101010101" pitchFamily="49" charset="-122"/>
              <a:ea typeface="幼圆" panose="02010509060101010101" pitchFamily="49" charset="-122"/>
            </a:rPr>
            <a:t>盖亚</a:t>
          </a:r>
        </a:p>
      </dgm:t>
    </dgm:pt>
    <dgm:pt modelId="{5100AFF6-F4C6-4989-AD51-AEE064398F44}" type="parTrans" cxnId="{DD0CFFD8-1303-4655-9625-9BFBFF9E92AD}">
      <dgm:prSet/>
      <dgm:spPr/>
      <dgm:t>
        <a:bodyPr/>
        <a:lstStyle/>
        <a:p>
          <a:endParaRPr lang="zh-CN" altLang="en-US" sz="1200">
            <a:latin typeface="幼圆" panose="02010509060101010101" pitchFamily="49" charset="-122"/>
            <a:ea typeface="幼圆" panose="02010509060101010101" pitchFamily="49" charset="-122"/>
          </a:endParaRPr>
        </a:p>
      </dgm:t>
    </dgm:pt>
    <dgm:pt modelId="{A1173884-10C3-44B4-BDFF-2DBB0DFF7B2E}" type="sibTrans" cxnId="{DD0CFFD8-1303-4655-9625-9BFBFF9E92AD}">
      <dgm:prSet/>
      <dgm:spPr/>
      <dgm:t>
        <a:bodyPr/>
        <a:lstStyle/>
        <a:p>
          <a:endParaRPr lang="zh-CN" altLang="en-US" sz="1200">
            <a:latin typeface="幼圆" panose="02010509060101010101" pitchFamily="49" charset="-122"/>
            <a:ea typeface="幼圆" panose="02010509060101010101" pitchFamily="49" charset="-122"/>
          </a:endParaRPr>
        </a:p>
      </dgm:t>
    </dgm:pt>
    <dgm:pt modelId="{16F179FA-6F63-4A2B-B07A-D8F0E8B6E115}">
      <dgm:prSet phldrT="[文本]" custT="1"/>
      <dgm:spPr/>
      <dgm:t>
        <a:bodyPr/>
        <a:lstStyle/>
        <a:p>
          <a:r>
            <a:rPr lang="zh-CN" altLang="en-US" sz="1050" dirty="0">
              <a:latin typeface="幼圆" panose="02010509060101010101" pitchFamily="49" charset="-122"/>
              <a:ea typeface="幼圆" panose="02010509060101010101" pitchFamily="49" charset="-122"/>
            </a:rPr>
            <a:t>第二代</a:t>
          </a:r>
        </a:p>
      </dgm:t>
    </dgm:pt>
    <dgm:pt modelId="{CD2B10C7-A0A7-4B3E-8B48-F5BDC5ED1AA3}" type="parTrans" cxnId="{07ACD775-181C-474C-AF37-BFAC2D336B50}">
      <dgm:prSet/>
      <dgm:spPr/>
      <dgm:t>
        <a:bodyPr/>
        <a:lstStyle/>
        <a:p>
          <a:endParaRPr lang="zh-CN" altLang="en-US" sz="1200">
            <a:latin typeface="幼圆" panose="02010509060101010101" pitchFamily="49" charset="-122"/>
            <a:ea typeface="幼圆" panose="02010509060101010101" pitchFamily="49" charset="-122"/>
          </a:endParaRPr>
        </a:p>
      </dgm:t>
    </dgm:pt>
    <dgm:pt modelId="{CE4DDAC6-BF52-4397-971A-EA2FB1E0AA12}" type="sibTrans" cxnId="{07ACD775-181C-474C-AF37-BFAC2D336B50}">
      <dgm:prSet/>
      <dgm:spPr/>
      <dgm:t>
        <a:bodyPr/>
        <a:lstStyle/>
        <a:p>
          <a:endParaRPr lang="zh-CN" altLang="en-US" sz="1200">
            <a:latin typeface="幼圆" panose="02010509060101010101" pitchFamily="49" charset="-122"/>
            <a:ea typeface="幼圆" panose="02010509060101010101" pitchFamily="49" charset="-122"/>
          </a:endParaRPr>
        </a:p>
      </dgm:t>
    </dgm:pt>
    <dgm:pt modelId="{B50DD114-6239-4064-A7A8-AAEF291C2223}">
      <dgm:prSet phldrT="[文本]" custT="1"/>
      <dgm:spPr/>
      <dgm:t>
        <a:bodyPr/>
        <a:lstStyle/>
        <a:p>
          <a:r>
            <a:rPr lang="zh-CN" altLang="en-US" sz="1050" dirty="0">
              <a:latin typeface="幼圆" panose="02010509060101010101" pitchFamily="49" charset="-122"/>
              <a:ea typeface="幼圆" panose="02010509060101010101" pitchFamily="49" charset="-122"/>
            </a:rPr>
            <a:t>大地之神</a:t>
          </a:r>
        </a:p>
      </dgm:t>
    </dgm:pt>
    <dgm:pt modelId="{10BB55A1-D801-456A-95E1-2C84BC0BA6DD}" type="parTrans" cxnId="{5D6026E6-10AE-4C30-8698-5223E556CD57}">
      <dgm:prSet/>
      <dgm:spPr/>
      <dgm:t>
        <a:bodyPr/>
        <a:lstStyle/>
        <a:p>
          <a:endParaRPr lang="zh-CN" altLang="en-US" sz="1200">
            <a:latin typeface="幼圆" panose="02010509060101010101" pitchFamily="49" charset="-122"/>
            <a:ea typeface="幼圆" panose="02010509060101010101" pitchFamily="49" charset="-122"/>
          </a:endParaRPr>
        </a:p>
      </dgm:t>
    </dgm:pt>
    <dgm:pt modelId="{3EAC2125-EE61-4BA6-BA87-4AE1849A4CCF}" type="sibTrans" cxnId="{5D6026E6-10AE-4C30-8698-5223E556CD57}">
      <dgm:prSet/>
      <dgm:spPr/>
      <dgm:t>
        <a:bodyPr/>
        <a:lstStyle/>
        <a:p>
          <a:endParaRPr lang="zh-CN" altLang="en-US" sz="1200">
            <a:latin typeface="幼圆" panose="02010509060101010101" pitchFamily="49" charset="-122"/>
            <a:ea typeface="幼圆" panose="02010509060101010101" pitchFamily="49" charset="-122"/>
          </a:endParaRPr>
        </a:p>
      </dgm:t>
    </dgm:pt>
    <dgm:pt modelId="{12FF5FB5-4A70-4C7B-B3CD-920E6556E6D1}">
      <dgm:prSet phldrT="[文本]" custT="1"/>
      <dgm:spPr/>
      <dgm:t>
        <a:bodyPr/>
        <a:lstStyle/>
        <a:p>
          <a:r>
            <a:rPr lang="en-US" altLang="zh-CN" sz="1000" dirty="0">
              <a:latin typeface="幼圆" panose="02010509060101010101" pitchFamily="49" charset="-122"/>
              <a:ea typeface="幼圆" panose="02010509060101010101" pitchFamily="49" charset="-122"/>
            </a:rPr>
            <a:t>…</a:t>
          </a:r>
          <a:endParaRPr lang="zh-CN" altLang="en-US" sz="1000" dirty="0">
            <a:latin typeface="幼圆" panose="02010509060101010101" pitchFamily="49" charset="-122"/>
            <a:ea typeface="幼圆" panose="02010509060101010101" pitchFamily="49" charset="-122"/>
          </a:endParaRPr>
        </a:p>
      </dgm:t>
    </dgm:pt>
    <dgm:pt modelId="{61BD8A82-E19B-4777-95EA-D60BFFAA8B78}" type="parTrans" cxnId="{40A18B64-EE24-4FEE-9B7D-E0F4CEE4DC2C}">
      <dgm:prSet/>
      <dgm:spPr/>
      <dgm:t>
        <a:bodyPr/>
        <a:lstStyle/>
        <a:p>
          <a:endParaRPr lang="zh-CN" altLang="en-US" sz="1200">
            <a:latin typeface="幼圆" panose="02010509060101010101" pitchFamily="49" charset="-122"/>
            <a:ea typeface="幼圆" panose="02010509060101010101" pitchFamily="49" charset="-122"/>
          </a:endParaRPr>
        </a:p>
      </dgm:t>
    </dgm:pt>
    <dgm:pt modelId="{EBAAF1CC-2CF2-4D38-A4F7-A378909B4800}" type="sibTrans" cxnId="{40A18B64-EE24-4FEE-9B7D-E0F4CEE4DC2C}">
      <dgm:prSet/>
      <dgm:spPr/>
      <dgm:t>
        <a:bodyPr/>
        <a:lstStyle/>
        <a:p>
          <a:endParaRPr lang="zh-CN" altLang="en-US" sz="1200">
            <a:latin typeface="幼圆" panose="02010509060101010101" pitchFamily="49" charset="-122"/>
            <a:ea typeface="幼圆" panose="02010509060101010101" pitchFamily="49" charset="-122"/>
          </a:endParaRPr>
        </a:p>
      </dgm:t>
    </dgm:pt>
    <dgm:pt modelId="{1084D1F7-7DB9-4EF3-BB6D-3AE6278D32F3}">
      <dgm:prSet phldrT="[文本]" custT="1"/>
      <dgm:spPr/>
      <dgm:t>
        <a:bodyPr/>
        <a:lstStyle/>
        <a:p>
          <a:r>
            <a:rPr lang="en-US" altLang="zh-CN" sz="1050" dirty="0">
              <a:latin typeface="幼圆" panose="02010509060101010101" pitchFamily="49" charset="-122"/>
              <a:ea typeface="幼圆" panose="02010509060101010101" pitchFamily="49" charset="-122"/>
            </a:rPr>
            <a:t>…</a:t>
          </a:r>
          <a:endParaRPr lang="zh-CN" altLang="en-US" sz="1050" dirty="0">
            <a:latin typeface="幼圆" panose="02010509060101010101" pitchFamily="49" charset="-122"/>
            <a:ea typeface="幼圆" panose="02010509060101010101" pitchFamily="49" charset="-122"/>
          </a:endParaRPr>
        </a:p>
      </dgm:t>
    </dgm:pt>
    <dgm:pt modelId="{D330963E-8E2B-4519-9489-354DF1AFA8C6}" type="parTrans" cxnId="{C5194CE0-920D-42F9-9553-EBE28A25A97C}">
      <dgm:prSet/>
      <dgm:spPr/>
      <dgm:t>
        <a:bodyPr/>
        <a:lstStyle/>
        <a:p>
          <a:endParaRPr lang="zh-CN" altLang="en-US" sz="1200">
            <a:latin typeface="幼圆" panose="02010509060101010101" pitchFamily="49" charset="-122"/>
            <a:ea typeface="幼圆" panose="02010509060101010101" pitchFamily="49" charset="-122"/>
          </a:endParaRPr>
        </a:p>
      </dgm:t>
    </dgm:pt>
    <dgm:pt modelId="{C1D662C5-90E1-4154-A26B-23EFACF235F5}" type="sibTrans" cxnId="{C5194CE0-920D-42F9-9553-EBE28A25A97C}">
      <dgm:prSet/>
      <dgm:spPr/>
      <dgm:t>
        <a:bodyPr/>
        <a:lstStyle/>
        <a:p>
          <a:endParaRPr lang="zh-CN" altLang="en-US" sz="1200">
            <a:latin typeface="幼圆" panose="02010509060101010101" pitchFamily="49" charset="-122"/>
            <a:ea typeface="幼圆" panose="02010509060101010101" pitchFamily="49" charset="-122"/>
          </a:endParaRPr>
        </a:p>
      </dgm:t>
    </dgm:pt>
    <dgm:pt modelId="{321B9CBB-C731-4096-B7A0-E24525CEBF6D}">
      <dgm:prSet phldrT="[文本]" custT="1"/>
      <dgm:spPr/>
      <dgm:t>
        <a:bodyPr/>
        <a:lstStyle/>
        <a:p>
          <a:r>
            <a:rPr lang="en-US" altLang="zh-CN" sz="1050" dirty="0">
              <a:latin typeface="幼圆" panose="02010509060101010101" pitchFamily="49" charset="-122"/>
              <a:ea typeface="幼圆" panose="02010509060101010101" pitchFamily="49" charset="-122"/>
            </a:rPr>
            <a:t>…</a:t>
          </a:r>
          <a:endParaRPr lang="zh-CN" altLang="en-US" sz="1050" dirty="0">
            <a:latin typeface="幼圆" panose="02010509060101010101" pitchFamily="49" charset="-122"/>
            <a:ea typeface="幼圆" panose="02010509060101010101" pitchFamily="49" charset="-122"/>
          </a:endParaRPr>
        </a:p>
      </dgm:t>
    </dgm:pt>
    <dgm:pt modelId="{5AC9AC97-BF6C-4741-86CB-41FB115B24B5}" type="parTrans" cxnId="{0939FAC1-0E18-4D4C-91F8-6788A727DDD4}">
      <dgm:prSet/>
      <dgm:spPr/>
      <dgm:t>
        <a:bodyPr/>
        <a:lstStyle/>
        <a:p>
          <a:endParaRPr lang="zh-CN" altLang="en-US" sz="1200">
            <a:latin typeface="幼圆" panose="02010509060101010101" pitchFamily="49" charset="-122"/>
            <a:ea typeface="幼圆" panose="02010509060101010101" pitchFamily="49" charset="-122"/>
          </a:endParaRPr>
        </a:p>
      </dgm:t>
    </dgm:pt>
    <dgm:pt modelId="{C05AF45B-5DDC-4659-B028-934E9D97CAA2}" type="sibTrans" cxnId="{0939FAC1-0E18-4D4C-91F8-6788A727DDD4}">
      <dgm:prSet/>
      <dgm:spPr/>
      <dgm:t>
        <a:bodyPr/>
        <a:lstStyle/>
        <a:p>
          <a:endParaRPr lang="zh-CN" altLang="en-US" sz="1200">
            <a:latin typeface="幼圆" panose="02010509060101010101" pitchFamily="49" charset="-122"/>
            <a:ea typeface="幼圆" panose="02010509060101010101" pitchFamily="49" charset="-122"/>
          </a:endParaRPr>
        </a:p>
      </dgm:t>
    </dgm:pt>
    <dgm:pt modelId="{B61CAC1B-4DAC-4363-B02F-3BBA00298C5E}">
      <dgm:prSet phldrT="[文本]" custT="1"/>
      <dgm:spPr/>
      <dgm:t>
        <a:bodyPr/>
        <a:lstStyle/>
        <a:p>
          <a:r>
            <a:rPr lang="zh-CN" altLang="en-US" sz="1000" dirty="0">
              <a:latin typeface="幼圆" panose="02010509060101010101" pitchFamily="49" charset="-122"/>
              <a:ea typeface="幼圆" panose="02010509060101010101" pitchFamily="49" charset="-122"/>
            </a:rPr>
            <a:t>宙斯</a:t>
          </a:r>
        </a:p>
      </dgm:t>
    </dgm:pt>
    <dgm:pt modelId="{DED1FBCE-8FA6-4A84-BC25-F9964BE7131A}" type="parTrans" cxnId="{6D18BEC0-5A35-4DD5-ACA0-374A48C1BC5C}">
      <dgm:prSet/>
      <dgm:spPr/>
      <dgm:t>
        <a:bodyPr/>
        <a:lstStyle/>
        <a:p>
          <a:endParaRPr lang="zh-CN" altLang="en-US" sz="1200">
            <a:latin typeface="幼圆" panose="02010509060101010101" pitchFamily="49" charset="-122"/>
            <a:ea typeface="幼圆" panose="02010509060101010101" pitchFamily="49" charset="-122"/>
          </a:endParaRPr>
        </a:p>
      </dgm:t>
    </dgm:pt>
    <dgm:pt modelId="{0B93A80A-A672-4D00-BA88-3324F06512E1}" type="sibTrans" cxnId="{6D18BEC0-5A35-4DD5-ACA0-374A48C1BC5C}">
      <dgm:prSet/>
      <dgm:spPr/>
      <dgm:t>
        <a:bodyPr/>
        <a:lstStyle/>
        <a:p>
          <a:endParaRPr lang="zh-CN" altLang="en-US" sz="1200">
            <a:latin typeface="幼圆" panose="02010509060101010101" pitchFamily="49" charset="-122"/>
            <a:ea typeface="幼圆" panose="02010509060101010101" pitchFamily="49" charset="-122"/>
          </a:endParaRPr>
        </a:p>
      </dgm:t>
    </dgm:pt>
    <dgm:pt modelId="{98D97E2F-D618-483B-9D79-8E444AD32033}">
      <dgm:prSet phldrT="[文本]" custT="1"/>
      <dgm:spPr/>
      <dgm:t>
        <a:bodyPr/>
        <a:lstStyle/>
        <a:p>
          <a:r>
            <a:rPr lang="zh-CN" altLang="en-US" sz="1050" dirty="0">
              <a:latin typeface="幼圆" panose="02010509060101010101" pitchFamily="49" charset="-122"/>
              <a:ea typeface="幼圆" panose="02010509060101010101" pitchFamily="49" charset="-122"/>
            </a:rPr>
            <a:t>第五代</a:t>
          </a:r>
        </a:p>
      </dgm:t>
    </dgm:pt>
    <dgm:pt modelId="{941676AE-73AA-4817-98F4-B7F6A982A382}" type="parTrans" cxnId="{C0114397-405B-4BF9-B3D5-29C983A28FD2}">
      <dgm:prSet/>
      <dgm:spPr/>
      <dgm:t>
        <a:bodyPr/>
        <a:lstStyle/>
        <a:p>
          <a:endParaRPr lang="zh-CN" altLang="en-US" sz="1200">
            <a:latin typeface="幼圆" panose="02010509060101010101" pitchFamily="49" charset="-122"/>
            <a:ea typeface="幼圆" panose="02010509060101010101" pitchFamily="49" charset="-122"/>
          </a:endParaRPr>
        </a:p>
      </dgm:t>
    </dgm:pt>
    <dgm:pt modelId="{35FBA845-1820-4729-9149-0FED685B031F}" type="sibTrans" cxnId="{C0114397-405B-4BF9-B3D5-29C983A28FD2}">
      <dgm:prSet/>
      <dgm:spPr/>
      <dgm:t>
        <a:bodyPr/>
        <a:lstStyle/>
        <a:p>
          <a:endParaRPr lang="zh-CN" altLang="en-US" sz="1200">
            <a:latin typeface="幼圆" panose="02010509060101010101" pitchFamily="49" charset="-122"/>
            <a:ea typeface="幼圆" panose="02010509060101010101" pitchFamily="49" charset="-122"/>
          </a:endParaRPr>
        </a:p>
      </dgm:t>
    </dgm:pt>
    <dgm:pt modelId="{D4EBBEE1-7F87-4B54-ADCD-BAD9B6CCA3CF}">
      <dgm:prSet phldrT="[文本]" custT="1"/>
      <dgm:spPr/>
      <dgm:t>
        <a:bodyPr/>
        <a:lstStyle/>
        <a:p>
          <a:r>
            <a:rPr lang="zh-CN" altLang="en-US" sz="1050" dirty="0">
              <a:latin typeface="幼圆" panose="02010509060101010101" pitchFamily="49" charset="-122"/>
              <a:ea typeface="幼圆" panose="02010509060101010101" pitchFamily="49" charset="-122"/>
            </a:rPr>
            <a:t>宇宙最高统治者</a:t>
          </a:r>
        </a:p>
      </dgm:t>
    </dgm:pt>
    <dgm:pt modelId="{D25445CF-03F4-41E4-97C1-0D270048DB72}" type="parTrans" cxnId="{2E4C2EDC-9E4B-4930-A37A-FE6640F7F89A}">
      <dgm:prSet/>
      <dgm:spPr/>
      <dgm:t>
        <a:bodyPr/>
        <a:lstStyle/>
        <a:p>
          <a:endParaRPr lang="zh-CN" altLang="en-US" sz="1200">
            <a:latin typeface="幼圆" panose="02010509060101010101" pitchFamily="49" charset="-122"/>
            <a:ea typeface="幼圆" panose="02010509060101010101" pitchFamily="49" charset="-122"/>
          </a:endParaRPr>
        </a:p>
      </dgm:t>
    </dgm:pt>
    <dgm:pt modelId="{FBC5903E-38EC-4D40-BFFB-5EAA3D72B493}" type="sibTrans" cxnId="{2E4C2EDC-9E4B-4930-A37A-FE6640F7F89A}">
      <dgm:prSet/>
      <dgm:spPr/>
      <dgm:t>
        <a:bodyPr/>
        <a:lstStyle/>
        <a:p>
          <a:endParaRPr lang="zh-CN" altLang="en-US" sz="1200">
            <a:latin typeface="幼圆" panose="02010509060101010101" pitchFamily="49" charset="-122"/>
            <a:ea typeface="幼圆" panose="02010509060101010101" pitchFamily="49" charset="-122"/>
          </a:endParaRPr>
        </a:p>
      </dgm:t>
    </dgm:pt>
    <dgm:pt modelId="{A392490B-797E-4FFE-8938-672263FDAB87}">
      <dgm:prSet phldrT="[文本]" custT="1"/>
      <dgm:spPr/>
      <dgm:t>
        <a:bodyPr/>
        <a:lstStyle/>
        <a:p>
          <a:r>
            <a:rPr lang="zh-CN" altLang="en-US" sz="1050" dirty="0">
              <a:latin typeface="幼圆" panose="02010509060101010101" pitchFamily="49" charset="-122"/>
              <a:ea typeface="幼圆" panose="02010509060101010101" pitchFamily="49" charset="-122"/>
            </a:rPr>
            <a:t>系统诞生</a:t>
          </a:r>
        </a:p>
      </dgm:t>
    </dgm:pt>
    <dgm:pt modelId="{E7937081-AA61-4287-86C3-C4CFA326DD33}" type="parTrans" cxnId="{90F4CDAB-1C07-453B-A847-8F667A0B6DA1}">
      <dgm:prSet/>
      <dgm:spPr/>
      <dgm:t>
        <a:bodyPr/>
        <a:lstStyle/>
        <a:p>
          <a:endParaRPr lang="zh-CN" altLang="en-US">
            <a:latin typeface="幼圆" panose="02010509060101010101" pitchFamily="49" charset="-122"/>
            <a:ea typeface="幼圆" panose="02010509060101010101" pitchFamily="49" charset="-122"/>
          </a:endParaRPr>
        </a:p>
      </dgm:t>
    </dgm:pt>
    <dgm:pt modelId="{94DD020B-1B71-4230-818F-0D5CAE860F81}" type="sibTrans" cxnId="{90F4CDAB-1C07-453B-A847-8F667A0B6DA1}">
      <dgm:prSet/>
      <dgm:spPr/>
      <dgm:t>
        <a:bodyPr/>
        <a:lstStyle/>
        <a:p>
          <a:endParaRPr lang="zh-CN" altLang="en-US">
            <a:latin typeface="幼圆" panose="02010509060101010101" pitchFamily="49" charset="-122"/>
            <a:ea typeface="幼圆" panose="02010509060101010101" pitchFamily="49" charset="-122"/>
          </a:endParaRPr>
        </a:p>
      </dgm:t>
    </dgm:pt>
    <dgm:pt modelId="{DE6788ED-079A-4E1E-8338-4796E1D0E5A4}">
      <dgm:prSet phldrT="[文本]" custT="1"/>
      <dgm:spPr/>
      <dgm:t>
        <a:bodyPr/>
        <a:lstStyle/>
        <a:p>
          <a:r>
            <a:rPr lang="zh-CN" altLang="en-US" sz="1050" dirty="0">
              <a:latin typeface="幼圆" panose="02010509060101010101" pitchFamily="49" charset="-122"/>
              <a:ea typeface="幼圆" panose="02010509060101010101" pitchFamily="49" charset="-122"/>
            </a:rPr>
            <a:t>完美世界</a:t>
          </a:r>
        </a:p>
      </dgm:t>
    </dgm:pt>
    <dgm:pt modelId="{424D62BC-01E9-4630-87B3-F8C3F943F003}" type="parTrans" cxnId="{D14E8ADD-7004-4E15-8169-FD681F3322B4}">
      <dgm:prSet/>
      <dgm:spPr/>
      <dgm:t>
        <a:bodyPr/>
        <a:lstStyle/>
        <a:p>
          <a:endParaRPr lang="zh-CN" altLang="en-US">
            <a:latin typeface="幼圆" panose="02010509060101010101" pitchFamily="49" charset="-122"/>
            <a:ea typeface="幼圆" panose="02010509060101010101" pitchFamily="49" charset="-122"/>
          </a:endParaRPr>
        </a:p>
      </dgm:t>
    </dgm:pt>
    <dgm:pt modelId="{9E12F72D-6278-41FC-B72A-7AD17C058B14}" type="sibTrans" cxnId="{D14E8ADD-7004-4E15-8169-FD681F3322B4}">
      <dgm:prSet/>
      <dgm:spPr/>
      <dgm:t>
        <a:bodyPr/>
        <a:lstStyle/>
        <a:p>
          <a:endParaRPr lang="zh-CN" altLang="en-US">
            <a:latin typeface="幼圆" panose="02010509060101010101" pitchFamily="49" charset="-122"/>
            <a:ea typeface="幼圆" panose="02010509060101010101" pitchFamily="49" charset="-122"/>
          </a:endParaRPr>
        </a:p>
      </dgm:t>
    </dgm:pt>
    <dgm:pt modelId="{B001029B-9B7C-4641-B7AC-150DD98D4695}" type="pres">
      <dgm:prSet presAssocID="{EE7B65AA-F664-473E-BBCF-917740E9498F}" presName="theList" presStyleCnt="0">
        <dgm:presLayoutVars>
          <dgm:dir/>
          <dgm:animLvl val="lvl"/>
          <dgm:resizeHandles val="exact"/>
        </dgm:presLayoutVars>
      </dgm:prSet>
      <dgm:spPr/>
    </dgm:pt>
    <dgm:pt modelId="{26247B5B-1CC3-46ED-B26C-E6B5116BADE4}" type="pres">
      <dgm:prSet presAssocID="{9463C523-0CB8-42B4-8B46-08A06A3D56D4}" presName="compNode" presStyleCnt="0"/>
      <dgm:spPr/>
    </dgm:pt>
    <dgm:pt modelId="{74307F64-0D7A-4C8A-82BD-C828FDB27B83}" type="pres">
      <dgm:prSet presAssocID="{9463C523-0CB8-42B4-8B46-08A06A3D56D4}" presName="noGeometry" presStyleCnt="0"/>
      <dgm:spPr/>
    </dgm:pt>
    <dgm:pt modelId="{03937062-B642-4886-8B00-C6EF0F5EF51D}" type="pres">
      <dgm:prSet presAssocID="{9463C523-0CB8-42B4-8B46-08A06A3D56D4}" presName="childTextVisible" presStyleLbl="bgAccFollowNode1" presStyleIdx="0" presStyleCnt="4">
        <dgm:presLayoutVars>
          <dgm:bulletEnabled val="1"/>
        </dgm:presLayoutVars>
      </dgm:prSet>
      <dgm:spPr/>
    </dgm:pt>
    <dgm:pt modelId="{323FB304-384E-4B10-B6D1-7496D1B0AB50}" type="pres">
      <dgm:prSet presAssocID="{9463C523-0CB8-42B4-8B46-08A06A3D56D4}" presName="childTextHidden" presStyleLbl="bgAccFollowNode1" presStyleIdx="0" presStyleCnt="4"/>
      <dgm:spPr/>
    </dgm:pt>
    <dgm:pt modelId="{2DD2E99E-2CAC-4328-9B66-CDEF435A3C92}" type="pres">
      <dgm:prSet presAssocID="{9463C523-0CB8-42B4-8B46-08A06A3D56D4}" presName="parentText" presStyleLbl="node1" presStyleIdx="0" presStyleCnt="4">
        <dgm:presLayoutVars>
          <dgm:chMax val="1"/>
          <dgm:bulletEnabled val="1"/>
        </dgm:presLayoutVars>
      </dgm:prSet>
      <dgm:spPr/>
    </dgm:pt>
    <dgm:pt modelId="{AA3AA0A4-726F-4096-8E48-0880B703A8AA}" type="pres">
      <dgm:prSet presAssocID="{9463C523-0CB8-42B4-8B46-08A06A3D56D4}" presName="aSpace" presStyleCnt="0"/>
      <dgm:spPr/>
    </dgm:pt>
    <dgm:pt modelId="{ABAD198D-9AB9-4DA7-9FE8-AC8BA3B36D90}" type="pres">
      <dgm:prSet presAssocID="{9CC9648C-F9DE-4DA0-9E0B-2B476257ECE4}" presName="compNode" presStyleCnt="0"/>
      <dgm:spPr/>
    </dgm:pt>
    <dgm:pt modelId="{EE90E3BE-4EC3-4076-B4D2-22E3679AFDAC}" type="pres">
      <dgm:prSet presAssocID="{9CC9648C-F9DE-4DA0-9E0B-2B476257ECE4}" presName="noGeometry" presStyleCnt="0"/>
      <dgm:spPr/>
    </dgm:pt>
    <dgm:pt modelId="{679216E8-6428-49DB-9E2F-DF08A99317A7}" type="pres">
      <dgm:prSet presAssocID="{9CC9648C-F9DE-4DA0-9E0B-2B476257ECE4}" presName="childTextVisible" presStyleLbl="bgAccFollowNode1" presStyleIdx="1" presStyleCnt="4">
        <dgm:presLayoutVars>
          <dgm:bulletEnabled val="1"/>
        </dgm:presLayoutVars>
      </dgm:prSet>
      <dgm:spPr/>
    </dgm:pt>
    <dgm:pt modelId="{6A769A2A-58A5-4FFF-8AED-4369C53C9B02}" type="pres">
      <dgm:prSet presAssocID="{9CC9648C-F9DE-4DA0-9E0B-2B476257ECE4}" presName="childTextHidden" presStyleLbl="bgAccFollowNode1" presStyleIdx="1" presStyleCnt="4"/>
      <dgm:spPr/>
    </dgm:pt>
    <dgm:pt modelId="{1397F7A7-E1EC-446C-9A5F-6B29E69AE08B}" type="pres">
      <dgm:prSet presAssocID="{9CC9648C-F9DE-4DA0-9E0B-2B476257ECE4}" presName="parentText" presStyleLbl="node1" presStyleIdx="1" presStyleCnt="4">
        <dgm:presLayoutVars>
          <dgm:chMax val="1"/>
          <dgm:bulletEnabled val="1"/>
        </dgm:presLayoutVars>
      </dgm:prSet>
      <dgm:spPr/>
    </dgm:pt>
    <dgm:pt modelId="{A31EF47D-148D-4AC0-AFC4-64272DB8FDD6}" type="pres">
      <dgm:prSet presAssocID="{9CC9648C-F9DE-4DA0-9E0B-2B476257ECE4}" presName="aSpace" presStyleCnt="0"/>
      <dgm:spPr/>
    </dgm:pt>
    <dgm:pt modelId="{B02C812B-117C-4452-B936-91D008D70E1A}" type="pres">
      <dgm:prSet presAssocID="{12FF5FB5-4A70-4C7B-B3CD-920E6556E6D1}" presName="compNode" presStyleCnt="0"/>
      <dgm:spPr/>
    </dgm:pt>
    <dgm:pt modelId="{4507523C-DB13-4C7B-8482-EFA37F1F3D1D}" type="pres">
      <dgm:prSet presAssocID="{12FF5FB5-4A70-4C7B-B3CD-920E6556E6D1}" presName="noGeometry" presStyleCnt="0"/>
      <dgm:spPr/>
    </dgm:pt>
    <dgm:pt modelId="{3766CBAF-A2CF-45C1-9906-871D2CCFE5E1}" type="pres">
      <dgm:prSet presAssocID="{12FF5FB5-4A70-4C7B-B3CD-920E6556E6D1}" presName="childTextVisible" presStyleLbl="bgAccFollowNode1" presStyleIdx="2" presStyleCnt="4">
        <dgm:presLayoutVars>
          <dgm:bulletEnabled val="1"/>
        </dgm:presLayoutVars>
      </dgm:prSet>
      <dgm:spPr/>
    </dgm:pt>
    <dgm:pt modelId="{F77868E5-F9D1-4121-9B22-F691E9D59821}" type="pres">
      <dgm:prSet presAssocID="{12FF5FB5-4A70-4C7B-B3CD-920E6556E6D1}" presName="childTextHidden" presStyleLbl="bgAccFollowNode1" presStyleIdx="2" presStyleCnt="4"/>
      <dgm:spPr/>
    </dgm:pt>
    <dgm:pt modelId="{3E219F39-F47A-436C-B971-647C1CA0B9D3}" type="pres">
      <dgm:prSet presAssocID="{12FF5FB5-4A70-4C7B-B3CD-920E6556E6D1}" presName="parentText" presStyleLbl="node1" presStyleIdx="2" presStyleCnt="4">
        <dgm:presLayoutVars>
          <dgm:chMax val="1"/>
          <dgm:bulletEnabled val="1"/>
        </dgm:presLayoutVars>
      </dgm:prSet>
      <dgm:spPr/>
    </dgm:pt>
    <dgm:pt modelId="{0406D6DF-D5E6-42C6-86E2-76A228CE667C}" type="pres">
      <dgm:prSet presAssocID="{12FF5FB5-4A70-4C7B-B3CD-920E6556E6D1}" presName="aSpace" presStyleCnt="0"/>
      <dgm:spPr/>
    </dgm:pt>
    <dgm:pt modelId="{5AD48305-F6DC-4353-9824-5276D37384BF}" type="pres">
      <dgm:prSet presAssocID="{B61CAC1B-4DAC-4363-B02F-3BBA00298C5E}" presName="compNode" presStyleCnt="0"/>
      <dgm:spPr/>
    </dgm:pt>
    <dgm:pt modelId="{9E4E54C1-4BAA-4313-8AC5-6B491070D68F}" type="pres">
      <dgm:prSet presAssocID="{B61CAC1B-4DAC-4363-B02F-3BBA00298C5E}" presName="noGeometry" presStyleCnt="0"/>
      <dgm:spPr/>
    </dgm:pt>
    <dgm:pt modelId="{A4FC1AEE-5DCA-4AAC-AD84-932044317DF1}" type="pres">
      <dgm:prSet presAssocID="{B61CAC1B-4DAC-4363-B02F-3BBA00298C5E}" presName="childTextVisible" presStyleLbl="bgAccFollowNode1" presStyleIdx="3" presStyleCnt="4">
        <dgm:presLayoutVars>
          <dgm:bulletEnabled val="1"/>
        </dgm:presLayoutVars>
      </dgm:prSet>
      <dgm:spPr/>
    </dgm:pt>
    <dgm:pt modelId="{FC0BFFCA-D0ED-408E-8CCF-0C02BD19DF3F}" type="pres">
      <dgm:prSet presAssocID="{B61CAC1B-4DAC-4363-B02F-3BBA00298C5E}" presName="childTextHidden" presStyleLbl="bgAccFollowNode1" presStyleIdx="3" presStyleCnt="4"/>
      <dgm:spPr/>
    </dgm:pt>
    <dgm:pt modelId="{601D3631-2053-4469-9881-C9AA99044652}" type="pres">
      <dgm:prSet presAssocID="{B61CAC1B-4DAC-4363-B02F-3BBA00298C5E}" presName="parentText" presStyleLbl="node1" presStyleIdx="3" presStyleCnt="4">
        <dgm:presLayoutVars>
          <dgm:chMax val="1"/>
          <dgm:bulletEnabled val="1"/>
        </dgm:presLayoutVars>
      </dgm:prSet>
      <dgm:spPr/>
    </dgm:pt>
  </dgm:ptLst>
  <dgm:cxnLst>
    <dgm:cxn modelId="{46766208-87EE-4E25-BB09-FC0045F032B5}" type="presOf" srcId="{A392490B-797E-4FFE-8938-672263FDAB87}" destId="{6A769A2A-58A5-4FFF-8AED-4369C53C9B02}" srcOrd="1" destOrd="2" presId="urn:microsoft.com/office/officeart/2005/8/layout/hProcess6"/>
    <dgm:cxn modelId="{B262270B-8C29-4241-8432-D65B21102B7D}" type="presOf" srcId="{12FF5FB5-4A70-4C7B-B3CD-920E6556E6D1}" destId="{3E219F39-F47A-436C-B971-647C1CA0B9D3}" srcOrd="0" destOrd="0" presId="urn:microsoft.com/office/officeart/2005/8/layout/hProcess6"/>
    <dgm:cxn modelId="{585C730E-5DD0-4C1F-AA03-B96074FECF1B}" type="presOf" srcId="{B61CAC1B-4DAC-4363-B02F-3BBA00298C5E}" destId="{601D3631-2053-4469-9881-C9AA99044652}" srcOrd="0" destOrd="0" presId="urn:microsoft.com/office/officeart/2005/8/layout/hProcess6"/>
    <dgm:cxn modelId="{8B229618-9500-42C8-A9CB-54971061EE4A}" type="presOf" srcId="{98D97E2F-D618-483B-9D79-8E444AD32033}" destId="{FC0BFFCA-D0ED-408E-8CCF-0C02BD19DF3F}" srcOrd="1" destOrd="0" presId="urn:microsoft.com/office/officeart/2005/8/layout/hProcess6"/>
    <dgm:cxn modelId="{76C5AC1A-0259-4969-8690-692D7B863E2F}" type="presOf" srcId="{D0F5E216-6924-4D30-B808-82EEB7F3C492}" destId="{323FB304-384E-4B10-B6D1-7496D1B0AB50}" srcOrd="1" destOrd="1" presId="urn:microsoft.com/office/officeart/2005/8/layout/hProcess6"/>
    <dgm:cxn modelId="{49439923-C349-4C43-9A56-1FD8FE1A1542}" type="presOf" srcId="{D4EBBEE1-7F87-4B54-ADCD-BAD9B6CCA3CF}" destId="{FC0BFFCA-D0ED-408E-8CCF-0C02BD19DF3F}" srcOrd="1" destOrd="1" presId="urn:microsoft.com/office/officeart/2005/8/layout/hProcess6"/>
    <dgm:cxn modelId="{5386AE2C-C41A-4D2F-BF17-197E69CEE74A}" type="presOf" srcId="{B50DD114-6239-4064-A7A8-AAEF291C2223}" destId="{679216E8-6428-49DB-9E2F-DF08A99317A7}" srcOrd="0" destOrd="1" presId="urn:microsoft.com/office/officeart/2005/8/layout/hProcess6"/>
    <dgm:cxn modelId="{6A4F5730-986B-4278-BE45-03A9536C216D}" type="presOf" srcId="{A392490B-797E-4FFE-8938-672263FDAB87}" destId="{679216E8-6428-49DB-9E2F-DF08A99317A7}" srcOrd="0" destOrd="2" presId="urn:microsoft.com/office/officeart/2005/8/layout/hProcess6"/>
    <dgm:cxn modelId="{E21F1F38-4557-4769-9668-958CAA68EB02}" type="presOf" srcId="{EE7B65AA-F664-473E-BBCF-917740E9498F}" destId="{B001029B-9B7C-4641-B7AC-150DD98D4695}" srcOrd="0" destOrd="0" presId="urn:microsoft.com/office/officeart/2005/8/layout/hProcess6"/>
    <dgm:cxn modelId="{3D0D7B5E-46FC-4172-B7D1-B6B92D4262E5}" type="presOf" srcId="{B5604A85-2807-43B5-9A93-0CE714A541BB}" destId="{323FB304-384E-4B10-B6D1-7496D1B0AB50}" srcOrd="1" destOrd="0" presId="urn:microsoft.com/office/officeart/2005/8/layout/hProcess6"/>
    <dgm:cxn modelId="{40A18B64-EE24-4FEE-9B7D-E0F4CEE4DC2C}" srcId="{EE7B65AA-F664-473E-BBCF-917740E9498F}" destId="{12FF5FB5-4A70-4C7B-B3CD-920E6556E6D1}" srcOrd="2" destOrd="0" parTransId="{61BD8A82-E19B-4777-95EA-D60BFFAA8B78}" sibTransId="{EBAAF1CC-2CF2-4D38-A4F7-A378909B4800}"/>
    <dgm:cxn modelId="{C7E7B64A-389A-4104-89C2-304268454F75}" srcId="{9463C523-0CB8-42B4-8B46-08A06A3D56D4}" destId="{D0F5E216-6924-4D30-B808-82EEB7F3C492}" srcOrd="1" destOrd="0" parTransId="{9F89C85F-B454-423F-AFB2-0CED91114C8F}" sibTransId="{2420F4CA-4A96-4855-AA6B-8C349904E077}"/>
    <dgm:cxn modelId="{1442CD6B-1A16-4C8E-A150-9CACA7015C51}" type="presOf" srcId="{321B9CBB-C731-4096-B7A0-E24525CEBF6D}" destId="{F77868E5-F9D1-4121-9B22-F691E9D59821}" srcOrd="1" destOrd="1" presId="urn:microsoft.com/office/officeart/2005/8/layout/hProcess6"/>
    <dgm:cxn modelId="{82BF3C4D-E312-4479-A1B9-F366FF0118DD}" type="presOf" srcId="{D4EBBEE1-7F87-4B54-ADCD-BAD9B6CCA3CF}" destId="{A4FC1AEE-5DCA-4AAC-AD84-932044317DF1}" srcOrd="0" destOrd="1" presId="urn:microsoft.com/office/officeart/2005/8/layout/hProcess6"/>
    <dgm:cxn modelId="{07ACD775-181C-474C-AF37-BFAC2D336B50}" srcId="{9CC9648C-F9DE-4DA0-9E0B-2B476257ECE4}" destId="{16F179FA-6F63-4A2B-B07A-D8F0E8B6E115}" srcOrd="0" destOrd="0" parTransId="{CD2B10C7-A0A7-4B3E-8B48-F5BDC5ED1AA3}" sibTransId="{CE4DDAC6-BF52-4397-971A-EA2FB1E0AA12}"/>
    <dgm:cxn modelId="{6C362F59-D7B3-4563-9661-3B26A367090F}" type="presOf" srcId="{B5604A85-2807-43B5-9A93-0CE714A541BB}" destId="{03937062-B642-4886-8B00-C6EF0F5EF51D}" srcOrd="0" destOrd="0" presId="urn:microsoft.com/office/officeart/2005/8/layout/hProcess6"/>
    <dgm:cxn modelId="{41F08084-8BC9-40E5-AB6B-97CD17C5193A}" srcId="{EE7B65AA-F664-473E-BBCF-917740E9498F}" destId="{9463C523-0CB8-42B4-8B46-08A06A3D56D4}" srcOrd="0" destOrd="0" parTransId="{4A104E84-F8F4-49C9-85C3-E7B5FE0A1FF8}" sibTransId="{31ACE7E9-364A-4D9C-AE18-468AF0865D74}"/>
    <dgm:cxn modelId="{966D3590-C1B0-4BA5-9CCD-30943B429A5B}" type="presOf" srcId="{9CC9648C-F9DE-4DA0-9E0B-2B476257ECE4}" destId="{1397F7A7-E1EC-446C-9A5F-6B29E69AE08B}" srcOrd="0" destOrd="0" presId="urn:microsoft.com/office/officeart/2005/8/layout/hProcess6"/>
    <dgm:cxn modelId="{C0114397-405B-4BF9-B3D5-29C983A28FD2}" srcId="{B61CAC1B-4DAC-4363-B02F-3BBA00298C5E}" destId="{98D97E2F-D618-483B-9D79-8E444AD32033}" srcOrd="0" destOrd="0" parTransId="{941676AE-73AA-4817-98F4-B7F6A982A382}" sibTransId="{35FBA845-1820-4729-9149-0FED685B031F}"/>
    <dgm:cxn modelId="{B39CC69E-C7AE-4057-9780-DE6BE089C1A4}" type="presOf" srcId="{DE6788ED-079A-4E1E-8338-4796E1D0E5A4}" destId="{A4FC1AEE-5DCA-4AAC-AD84-932044317DF1}" srcOrd="0" destOrd="2" presId="urn:microsoft.com/office/officeart/2005/8/layout/hProcess6"/>
    <dgm:cxn modelId="{DC74DAA4-923D-4F87-B938-1C583E6BADEB}" type="presOf" srcId="{16F179FA-6F63-4A2B-B07A-D8F0E8B6E115}" destId="{6A769A2A-58A5-4FFF-8AED-4369C53C9B02}" srcOrd="1" destOrd="0" presId="urn:microsoft.com/office/officeart/2005/8/layout/hProcess6"/>
    <dgm:cxn modelId="{6D3BD3A5-B5B8-4046-8DA5-2C011305F810}" type="presOf" srcId="{DE6788ED-079A-4E1E-8338-4796E1D0E5A4}" destId="{FC0BFFCA-D0ED-408E-8CCF-0C02BD19DF3F}" srcOrd="1" destOrd="2" presId="urn:microsoft.com/office/officeart/2005/8/layout/hProcess6"/>
    <dgm:cxn modelId="{90F4CDAB-1C07-453B-A847-8F667A0B6DA1}" srcId="{9CC9648C-F9DE-4DA0-9E0B-2B476257ECE4}" destId="{A392490B-797E-4FFE-8938-672263FDAB87}" srcOrd="2" destOrd="0" parTransId="{E7937081-AA61-4287-86C3-C4CFA326DD33}" sibTransId="{94DD020B-1B71-4230-818F-0D5CAE860F81}"/>
    <dgm:cxn modelId="{B869BBB4-1431-40AC-96DA-CE16A0E1DAE7}" type="presOf" srcId="{B50DD114-6239-4064-A7A8-AAEF291C2223}" destId="{6A769A2A-58A5-4FFF-8AED-4369C53C9B02}" srcOrd="1" destOrd="1" presId="urn:microsoft.com/office/officeart/2005/8/layout/hProcess6"/>
    <dgm:cxn modelId="{91B267B6-AC80-4EEA-8ADB-8ADC0BC0F38C}" type="presOf" srcId="{D0F5E216-6924-4D30-B808-82EEB7F3C492}" destId="{03937062-B642-4886-8B00-C6EF0F5EF51D}" srcOrd="0" destOrd="1" presId="urn:microsoft.com/office/officeart/2005/8/layout/hProcess6"/>
    <dgm:cxn modelId="{AA311CC0-BB16-49A1-A514-1E05914F0902}" type="presOf" srcId="{9463C523-0CB8-42B4-8B46-08A06A3D56D4}" destId="{2DD2E99E-2CAC-4328-9B66-CDEF435A3C92}" srcOrd="0" destOrd="0" presId="urn:microsoft.com/office/officeart/2005/8/layout/hProcess6"/>
    <dgm:cxn modelId="{6D18BEC0-5A35-4DD5-ACA0-374A48C1BC5C}" srcId="{EE7B65AA-F664-473E-BBCF-917740E9498F}" destId="{B61CAC1B-4DAC-4363-B02F-3BBA00298C5E}" srcOrd="3" destOrd="0" parTransId="{DED1FBCE-8FA6-4A84-BC25-F9964BE7131A}" sibTransId="{0B93A80A-A672-4D00-BA88-3324F06512E1}"/>
    <dgm:cxn modelId="{0939FAC1-0E18-4D4C-91F8-6788A727DDD4}" srcId="{12FF5FB5-4A70-4C7B-B3CD-920E6556E6D1}" destId="{321B9CBB-C731-4096-B7A0-E24525CEBF6D}" srcOrd="1" destOrd="0" parTransId="{5AC9AC97-BF6C-4741-86CB-41FB115B24B5}" sibTransId="{C05AF45B-5DDC-4659-B028-934E9D97CAA2}"/>
    <dgm:cxn modelId="{705816D0-45F2-4DE4-AF08-B785E1038516}" type="presOf" srcId="{16F179FA-6F63-4A2B-B07A-D8F0E8B6E115}" destId="{679216E8-6428-49DB-9E2F-DF08A99317A7}" srcOrd="0" destOrd="0" presId="urn:microsoft.com/office/officeart/2005/8/layout/hProcess6"/>
    <dgm:cxn modelId="{DD0CFFD8-1303-4655-9625-9BFBFF9E92AD}" srcId="{EE7B65AA-F664-473E-BBCF-917740E9498F}" destId="{9CC9648C-F9DE-4DA0-9E0B-2B476257ECE4}" srcOrd="1" destOrd="0" parTransId="{5100AFF6-F4C6-4989-AD51-AEE064398F44}" sibTransId="{A1173884-10C3-44B4-BDFF-2DBB0DFF7B2E}"/>
    <dgm:cxn modelId="{2E4C2EDC-9E4B-4930-A37A-FE6640F7F89A}" srcId="{B61CAC1B-4DAC-4363-B02F-3BBA00298C5E}" destId="{D4EBBEE1-7F87-4B54-ADCD-BAD9B6CCA3CF}" srcOrd="1" destOrd="0" parTransId="{D25445CF-03F4-41E4-97C1-0D270048DB72}" sibTransId="{FBC5903E-38EC-4D40-BFFB-5EAA3D72B493}"/>
    <dgm:cxn modelId="{D14E8ADD-7004-4E15-8169-FD681F3322B4}" srcId="{B61CAC1B-4DAC-4363-B02F-3BBA00298C5E}" destId="{DE6788ED-079A-4E1E-8338-4796E1D0E5A4}" srcOrd="2" destOrd="0" parTransId="{424D62BC-01E9-4630-87B3-F8C3F943F003}" sibTransId="{9E12F72D-6278-41FC-B72A-7AD17C058B14}"/>
    <dgm:cxn modelId="{C5194CE0-920D-42F9-9553-EBE28A25A97C}" srcId="{12FF5FB5-4A70-4C7B-B3CD-920E6556E6D1}" destId="{1084D1F7-7DB9-4EF3-BB6D-3AE6278D32F3}" srcOrd="0" destOrd="0" parTransId="{D330963E-8E2B-4519-9489-354DF1AFA8C6}" sibTransId="{C1D662C5-90E1-4154-A26B-23EFACF235F5}"/>
    <dgm:cxn modelId="{5D6026E6-10AE-4C30-8698-5223E556CD57}" srcId="{9CC9648C-F9DE-4DA0-9E0B-2B476257ECE4}" destId="{B50DD114-6239-4064-A7A8-AAEF291C2223}" srcOrd="1" destOrd="0" parTransId="{10BB55A1-D801-456A-95E1-2C84BC0BA6DD}" sibTransId="{3EAC2125-EE61-4BA6-BA87-4AE1849A4CCF}"/>
    <dgm:cxn modelId="{BF2127F2-FBBB-4756-8944-0E2281B6CDA0}" type="presOf" srcId="{1084D1F7-7DB9-4EF3-BB6D-3AE6278D32F3}" destId="{F77868E5-F9D1-4121-9B22-F691E9D59821}" srcOrd="1" destOrd="0" presId="urn:microsoft.com/office/officeart/2005/8/layout/hProcess6"/>
    <dgm:cxn modelId="{DB0A30F4-C913-48A7-89D6-9F1AFC49E9E3}" type="presOf" srcId="{1084D1F7-7DB9-4EF3-BB6D-3AE6278D32F3}" destId="{3766CBAF-A2CF-45C1-9906-871D2CCFE5E1}" srcOrd="0" destOrd="0" presId="urn:microsoft.com/office/officeart/2005/8/layout/hProcess6"/>
    <dgm:cxn modelId="{5C21F4F7-7DF6-4B7A-AB51-7A86955C890A}" type="presOf" srcId="{321B9CBB-C731-4096-B7A0-E24525CEBF6D}" destId="{3766CBAF-A2CF-45C1-9906-871D2CCFE5E1}" srcOrd="0" destOrd="1" presId="urn:microsoft.com/office/officeart/2005/8/layout/hProcess6"/>
    <dgm:cxn modelId="{C0DD4BF9-A3CB-4E1A-BD0B-FCB45D00082F}" srcId="{9463C523-0CB8-42B4-8B46-08A06A3D56D4}" destId="{B5604A85-2807-43B5-9A93-0CE714A541BB}" srcOrd="0" destOrd="0" parTransId="{3A54E7E1-D787-4FC5-BF04-FB42A1640261}" sibTransId="{694B30EE-15E5-4C04-B3E5-79D4BA09E4A4}"/>
    <dgm:cxn modelId="{4A39AFFE-E55A-4D10-9A7B-CE680BE61AE3}" type="presOf" srcId="{98D97E2F-D618-483B-9D79-8E444AD32033}" destId="{A4FC1AEE-5DCA-4AAC-AD84-932044317DF1}" srcOrd="0" destOrd="0" presId="urn:microsoft.com/office/officeart/2005/8/layout/hProcess6"/>
    <dgm:cxn modelId="{8217CA4D-C810-4ADE-A9BE-A8CC80B69EF0}" type="presParOf" srcId="{B001029B-9B7C-4641-B7AC-150DD98D4695}" destId="{26247B5B-1CC3-46ED-B26C-E6B5116BADE4}" srcOrd="0" destOrd="0" presId="urn:microsoft.com/office/officeart/2005/8/layout/hProcess6"/>
    <dgm:cxn modelId="{72765B65-2E0A-4F15-BB46-0BEEC38D30FB}" type="presParOf" srcId="{26247B5B-1CC3-46ED-B26C-E6B5116BADE4}" destId="{74307F64-0D7A-4C8A-82BD-C828FDB27B83}" srcOrd="0" destOrd="0" presId="urn:microsoft.com/office/officeart/2005/8/layout/hProcess6"/>
    <dgm:cxn modelId="{D033883D-FEEA-43E4-800E-013A4F10280E}" type="presParOf" srcId="{26247B5B-1CC3-46ED-B26C-E6B5116BADE4}" destId="{03937062-B642-4886-8B00-C6EF0F5EF51D}" srcOrd="1" destOrd="0" presId="urn:microsoft.com/office/officeart/2005/8/layout/hProcess6"/>
    <dgm:cxn modelId="{57936712-9DF8-459F-9262-BC1E7A09CD71}" type="presParOf" srcId="{26247B5B-1CC3-46ED-B26C-E6B5116BADE4}" destId="{323FB304-384E-4B10-B6D1-7496D1B0AB50}" srcOrd="2" destOrd="0" presId="urn:microsoft.com/office/officeart/2005/8/layout/hProcess6"/>
    <dgm:cxn modelId="{43ED973B-DF6C-4945-9B45-35712774F995}" type="presParOf" srcId="{26247B5B-1CC3-46ED-B26C-E6B5116BADE4}" destId="{2DD2E99E-2CAC-4328-9B66-CDEF435A3C92}" srcOrd="3" destOrd="0" presId="urn:microsoft.com/office/officeart/2005/8/layout/hProcess6"/>
    <dgm:cxn modelId="{3C79D07A-1731-4345-82FD-6427532E4E00}" type="presParOf" srcId="{B001029B-9B7C-4641-B7AC-150DD98D4695}" destId="{AA3AA0A4-726F-4096-8E48-0880B703A8AA}" srcOrd="1" destOrd="0" presId="urn:microsoft.com/office/officeart/2005/8/layout/hProcess6"/>
    <dgm:cxn modelId="{C7F875BF-C8D1-4D0E-B30C-6C137D1FE427}" type="presParOf" srcId="{B001029B-9B7C-4641-B7AC-150DD98D4695}" destId="{ABAD198D-9AB9-4DA7-9FE8-AC8BA3B36D90}" srcOrd="2" destOrd="0" presId="urn:microsoft.com/office/officeart/2005/8/layout/hProcess6"/>
    <dgm:cxn modelId="{2741CF79-31C2-4A24-BF93-F78A0077402C}" type="presParOf" srcId="{ABAD198D-9AB9-4DA7-9FE8-AC8BA3B36D90}" destId="{EE90E3BE-4EC3-4076-B4D2-22E3679AFDAC}" srcOrd="0" destOrd="0" presId="urn:microsoft.com/office/officeart/2005/8/layout/hProcess6"/>
    <dgm:cxn modelId="{E8318480-997C-4263-9046-353E4EE8B273}" type="presParOf" srcId="{ABAD198D-9AB9-4DA7-9FE8-AC8BA3B36D90}" destId="{679216E8-6428-49DB-9E2F-DF08A99317A7}" srcOrd="1" destOrd="0" presId="urn:microsoft.com/office/officeart/2005/8/layout/hProcess6"/>
    <dgm:cxn modelId="{1ED7389C-3D3A-456C-B4EA-F4CB0CCFD3FC}" type="presParOf" srcId="{ABAD198D-9AB9-4DA7-9FE8-AC8BA3B36D90}" destId="{6A769A2A-58A5-4FFF-8AED-4369C53C9B02}" srcOrd="2" destOrd="0" presId="urn:microsoft.com/office/officeart/2005/8/layout/hProcess6"/>
    <dgm:cxn modelId="{2FA45C17-E243-4E03-ACD2-97CE6238F1B4}" type="presParOf" srcId="{ABAD198D-9AB9-4DA7-9FE8-AC8BA3B36D90}" destId="{1397F7A7-E1EC-446C-9A5F-6B29E69AE08B}" srcOrd="3" destOrd="0" presId="urn:microsoft.com/office/officeart/2005/8/layout/hProcess6"/>
    <dgm:cxn modelId="{75AD4AE7-ECBE-444C-8B1C-39C675E45887}" type="presParOf" srcId="{B001029B-9B7C-4641-B7AC-150DD98D4695}" destId="{A31EF47D-148D-4AC0-AFC4-64272DB8FDD6}" srcOrd="3" destOrd="0" presId="urn:microsoft.com/office/officeart/2005/8/layout/hProcess6"/>
    <dgm:cxn modelId="{E2EA6504-7F52-47B6-A2FA-3D6FD3BB4B56}" type="presParOf" srcId="{B001029B-9B7C-4641-B7AC-150DD98D4695}" destId="{B02C812B-117C-4452-B936-91D008D70E1A}" srcOrd="4" destOrd="0" presId="urn:microsoft.com/office/officeart/2005/8/layout/hProcess6"/>
    <dgm:cxn modelId="{13263A48-1B87-4E96-8D10-69820D220ABC}" type="presParOf" srcId="{B02C812B-117C-4452-B936-91D008D70E1A}" destId="{4507523C-DB13-4C7B-8482-EFA37F1F3D1D}" srcOrd="0" destOrd="0" presId="urn:microsoft.com/office/officeart/2005/8/layout/hProcess6"/>
    <dgm:cxn modelId="{B000A485-D844-47B1-B52C-ABFC4672B044}" type="presParOf" srcId="{B02C812B-117C-4452-B936-91D008D70E1A}" destId="{3766CBAF-A2CF-45C1-9906-871D2CCFE5E1}" srcOrd="1" destOrd="0" presId="urn:microsoft.com/office/officeart/2005/8/layout/hProcess6"/>
    <dgm:cxn modelId="{838A8495-7AF3-4620-8687-FE18134B123B}" type="presParOf" srcId="{B02C812B-117C-4452-B936-91D008D70E1A}" destId="{F77868E5-F9D1-4121-9B22-F691E9D59821}" srcOrd="2" destOrd="0" presId="urn:microsoft.com/office/officeart/2005/8/layout/hProcess6"/>
    <dgm:cxn modelId="{24A92759-E555-4870-A4CE-CD1C54DBAFB0}" type="presParOf" srcId="{B02C812B-117C-4452-B936-91D008D70E1A}" destId="{3E219F39-F47A-436C-B971-647C1CA0B9D3}" srcOrd="3" destOrd="0" presId="urn:microsoft.com/office/officeart/2005/8/layout/hProcess6"/>
    <dgm:cxn modelId="{1E8E0F4A-D5F9-412D-BD4D-4397CA39176B}" type="presParOf" srcId="{B001029B-9B7C-4641-B7AC-150DD98D4695}" destId="{0406D6DF-D5E6-42C6-86E2-76A228CE667C}" srcOrd="5" destOrd="0" presId="urn:microsoft.com/office/officeart/2005/8/layout/hProcess6"/>
    <dgm:cxn modelId="{AA78CC92-580A-4FB1-945A-54A54E9777A1}" type="presParOf" srcId="{B001029B-9B7C-4641-B7AC-150DD98D4695}" destId="{5AD48305-F6DC-4353-9824-5276D37384BF}" srcOrd="6" destOrd="0" presId="urn:microsoft.com/office/officeart/2005/8/layout/hProcess6"/>
    <dgm:cxn modelId="{4249EEC2-B618-4C8B-BBAD-B6F36489BC65}" type="presParOf" srcId="{5AD48305-F6DC-4353-9824-5276D37384BF}" destId="{9E4E54C1-4BAA-4313-8AC5-6B491070D68F}" srcOrd="0" destOrd="0" presId="urn:microsoft.com/office/officeart/2005/8/layout/hProcess6"/>
    <dgm:cxn modelId="{B0979AF2-97F3-41E3-A9FD-D54F7E79CF73}" type="presParOf" srcId="{5AD48305-F6DC-4353-9824-5276D37384BF}" destId="{A4FC1AEE-5DCA-4AAC-AD84-932044317DF1}" srcOrd="1" destOrd="0" presId="urn:microsoft.com/office/officeart/2005/8/layout/hProcess6"/>
    <dgm:cxn modelId="{6EEEE6C6-1118-4FAD-8ABE-3250EDF38E13}" type="presParOf" srcId="{5AD48305-F6DC-4353-9824-5276D37384BF}" destId="{FC0BFFCA-D0ED-408E-8CCF-0C02BD19DF3F}" srcOrd="2" destOrd="0" presId="urn:microsoft.com/office/officeart/2005/8/layout/hProcess6"/>
    <dgm:cxn modelId="{BCDA83BE-AD2A-499B-9544-A3384F3C6BB8}" type="presParOf" srcId="{5AD48305-F6DC-4353-9824-5276D37384BF}" destId="{601D3631-2053-4469-9881-C9AA99044652}"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9885A6-3CE2-4EC8-9360-FF8682E399DC}" type="doc">
      <dgm:prSet loTypeId="urn:microsoft.com/office/officeart/2005/8/layout/cycle1" loCatId="cycle" qsTypeId="urn:microsoft.com/office/officeart/2005/8/quickstyle/simple2#2" qsCatId="simple" csTypeId="urn:microsoft.com/office/officeart/2005/8/colors/colorful5#5" csCatId="colorful" phldr="1"/>
      <dgm:spPr/>
      <dgm:t>
        <a:bodyPr/>
        <a:lstStyle/>
        <a:p>
          <a:endParaRPr lang="zh-CN" altLang="en-US"/>
        </a:p>
      </dgm:t>
    </dgm:pt>
    <dgm:pt modelId="{866CD26F-8E4E-40CC-B0D1-7508842C7B9C}">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有序</a:t>
          </a:r>
          <a:br>
            <a:rPr lang="en-US" altLang="zh-CN"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br>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结构</a:t>
          </a:r>
          <a:br>
            <a:rPr lang="en-US" altLang="zh-CN"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br>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差异</a:t>
          </a:r>
        </a:p>
      </dgm:t>
    </dgm:pt>
    <dgm:pt modelId="{CDCE4C6F-53DB-46B4-815B-D628AC8CE98F}" type="parTrans" cxnId="{8FEBF8A1-9CC2-448A-8E5D-60169821182F}">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3D734FE-16B9-41B2-9DC2-60A895D2AE95}" type="sibTrans" cxnId="{8FEBF8A1-9CC2-448A-8E5D-60169821182F}">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FF3267A-A1A7-4A2A-A50B-49C0B9CB0B60}">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势能</a:t>
          </a:r>
        </a:p>
      </dgm:t>
    </dgm:pt>
    <dgm:pt modelId="{272A3098-0B93-44DB-B44F-6BAB536E248C}" type="parTrans" cxnId="{AA26AD46-DEAF-4C19-9358-8B66AA6931B1}">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AC80CD8-86CF-419C-95CB-0451ABBEBB23}" type="sibTrans" cxnId="{AA26AD46-DEAF-4C19-9358-8B66AA6931B1}">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A30D1E7E-C0DB-4A4C-ACF7-67DBE4253614}">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动能</a:t>
          </a:r>
        </a:p>
      </dgm:t>
    </dgm:pt>
    <dgm:pt modelId="{4644A8AE-E495-4B39-A57F-739F44A51F11}" type="parTrans" cxnId="{9EB13DC4-1CB7-4056-B69A-B34FDAE4D288}">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CD8BBC7-8AC6-4833-9F2D-369FB1AFBC37}" type="sibTrans" cxnId="{9EB13DC4-1CB7-4056-B69A-B34FDAE4D288}">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6D91642-07C2-45D1-84F8-7272FBB900BF}">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局部熵减</a:t>
          </a:r>
        </a:p>
      </dgm:t>
    </dgm:pt>
    <dgm:pt modelId="{DC7348EF-283E-4973-96F8-0F543260D005}" type="parTrans" cxnId="{1DB91E8A-2D11-4695-BB19-033212150E7F}">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65F4C9E9-8E85-414A-8DBF-8356A02DE632}" type="sibTrans" cxnId="{1DB91E8A-2D11-4695-BB19-033212150E7F}">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1456FE4B-4444-4479-9FDB-B4C542EDEC9A}">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混沌</a:t>
          </a:r>
        </a:p>
      </dgm:t>
    </dgm:pt>
    <dgm:pt modelId="{8A0CC513-61A6-404B-9246-F278AC0750B2}" type="parTrans" cxnId="{40F6D2FB-566C-4AEF-9F20-006B630A0811}">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A74E733D-C050-46DB-BC4B-17E031CDBDB7}" type="sibTrans" cxnId="{40F6D2FB-566C-4AEF-9F20-006B630A0811}">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3EDBC55F-951D-4A73-887B-0E4468FE06E4}">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整体熵增</a:t>
          </a:r>
        </a:p>
      </dgm:t>
    </dgm:pt>
    <dgm:pt modelId="{0C48BDE7-C801-41FC-8C4C-72D800D06A08}" type="parTrans" cxnId="{3AAE2521-6707-4F88-9961-8A36BD71D0C3}">
      <dgm:prSet/>
      <dgm:spPr/>
      <dgm:t>
        <a:bodyPr/>
        <a:lstStyle/>
        <a:p>
          <a:endParaRPr lang="zh-CN" altLang="en-US"/>
        </a:p>
      </dgm:t>
    </dgm:pt>
    <dgm:pt modelId="{B89238D1-E8C7-4D46-B1C3-D546A94C6C22}" type="sibTrans" cxnId="{3AAE2521-6707-4F88-9961-8A36BD71D0C3}">
      <dgm:prSet/>
      <dgm:spPr/>
      <dgm:t>
        <a:bodyPr/>
        <a:lstStyle/>
        <a:p>
          <a:endParaRPr lang="zh-CN" altLang="en-US"/>
        </a:p>
      </dgm:t>
    </dgm:pt>
    <dgm:pt modelId="{F3EFA3B1-D8CF-4FCE-A024-0C4A592BA7BD}">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功能</a:t>
          </a:r>
        </a:p>
      </dgm:t>
    </dgm:pt>
    <dgm:pt modelId="{B2A240F5-F308-4BB4-9ACC-8D92641D7A87}" type="parTrans" cxnId="{93380B53-A4CE-4D7C-A187-C61F00482C7B}">
      <dgm:prSet/>
      <dgm:spPr/>
      <dgm:t>
        <a:bodyPr/>
        <a:lstStyle/>
        <a:p>
          <a:endParaRPr lang="zh-CN" altLang="en-US"/>
        </a:p>
      </dgm:t>
    </dgm:pt>
    <dgm:pt modelId="{6DEE5A22-2ECC-4021-984F-F185F4462198}" type="sibTrans" cxnId="{93380B53-A4CE-4D7C-A187-C61F00482C7B}">
      <dgm:prSet/>
      <dgm:spPr/>
      <dgm:t>
        <a:bodyPr/>
        <a:lstStyle/>
        <a:p>
          <a:endParaRPr lang="zh-CN" altLang="en-US"/>
        </a:p>
      </dgm:t>
    </dgm:pt>
    <dgm:pt modelId="{946575D3-8CF2-4A8A-8737-F079A449C89C}" type="pres">
      <dgm:prSet presAssocID="{DE9885A6-3CE2-4EC8-9360-FF8682E399DC}" presName="cycle" presStyleCnt="0">
        <dgm:presLayoutVars>
          <dgm:dir/>
          <dgm:resizeHandles val="exact"/>
        </dgm:presLayoutVars>
      </dgm:prSet>
      <dgm:spPr/>
    </dgm:pt>
    <dgm:pt modelId="{4D4BB225-A225-4A1C-B657-AE5F74739E16}" type="pres">
      <dgm:prSet presAssocID="{866CD26F-8E4E-40CC-B0D1-7508842C7B9C}" presName="dummy" presStyleCnt="0"/>
      <dgm:spPr/>
    </dgm:pt>
    <dgm:pt modelId="{8BBC7EE8-6AEF-41E1-AC6D-1F50BF879890}" type="pres">
      <dgm:prSet presAssocID="{866CD26F-8E4E-40CC-B0D1-7508842C7B9C}" presName="node" presStyleLbl="revTx" presStyleIdx="0" presStyleCnt="7">
        <dgm:presLayoutVars>
          <dgm:bulletEnabled val="1"/>
        </dgm:presLayoutVars>
      </dgm:prSet>
      <dgm:spPr/>
    </dgm:pt>
    <dgm:pt modelId="{BA658B33-A669-4EAF-9E9A-A7AD15D9841E}" type="pres">
      <dgm:prSet presAssocID="{E3D734FE-16B9-41B2-9DC2-60A895D2AE95}" presName="sibTrans" presStyleLbl="node1" presStyleIdx="0" presStyleCnt="7"/>
      <dgm:spPr/>
    </dgm:pt>
    <dgm:pt modelId="{515A2384-7660-4A3D-8D72-FF8A5FD39EA6}" type="pres">
      <dgm:prSet presAssocID="{EFF3267A-A1A7-4A2A-A50B-49C0B9CB0B60}" presName="dummy" presStyleCnt="0"/>
      <dgm:spPr/>
    </dgm:pt>
    <dgm:pt modelId="{56D4F08F-A09F-437C-BF85-A605A3F05D5F}" type="pres">
      <dgm:prSet presAssocID="{EFF3267A-A1A7-4A2A-A50B-49C0B9CB0B60}" presName="node" presStyleLbl="revTx" presStyleIdx="1" presStyleCnt="7" custScaleX="202138" custScaleY="70654">
        <dgm:presLayoutVars>
          <dgm:bulletEnabled val="1"/>
        </dgm:presLayoutVars>
      </dgm:prSet>
      <dgm:spPr/>
    </dgm:pt>
    <dgm:pt modelId="{BB6B46E7-D592-4006-A822-9DC6579C1C01}" type="pres">
      <dgm:prSet presAssocID="{EAC80CD8-86CF-419C-95CB-0451ABBEBB23}" presName="sibTrans" presStyleLbl="node1" presStyleIdx="1" presStyleCnt="7"/>
      <dgm:spPr/>
    </dgm:pt>
    <dgm:pt modelId="{5372BBD1-67B8-4B1E-9504-4ACF5601B4F0}" type="pres">
      <dgm:prSet presAssocID="{A30D1E7E-C0DB-4A4C-ACF7-67DBE4253614}" presName="dummy" presStyleCnt="0"/>
      <dgm:spPr/>
    </dgm:pt>
    <dgm:pt modelId="{1CF42919-5390-4742-AF78-45D8498D53F4}" type="pres">
      <dgm:prSet presAssocID="{A30D1E7E-C0DB-4A4C-ACF7-67DBE4253614}" presName="node" presStyleLbl="revTx" presStyleIdx="2" presStyleCnt="7" custScaleX="84501" custRadScaleRad="99150">
        <dgm:presLayoutVars>
          <dgm:bulletEnabled val="1"/>
        </dgm:presLayoutVars>
      </dgm:prSet>
      <dgm:spPr/>
    </dgm:pt>
    <dgm:pt modelId="{2C0FDBE6-014B-41CB-BEE7-55F213D39330}" type="pres">
      <dgm:prSet presAssocID="{ECD8BBC7-8AC6-4833-9F2D-369FB1AFBC37}" presName="sibTrans" presStyleLbl="node1" presStyleIdx="2" presStyleCnt="7"/>
      <dgm:spPr/>
    </dgm:pt>
    <dgm:pt modelId="{7ABD9BCC-F6BB-4807-BE8B-3FF0BA77FA27}" type="pres">
      <dgm:prSet presAssocID="{F3EFA3B1-D8CF-4FCE-A024-0C4A592BA7BD}" presName="dummy" presStyleCnt="0"/>
      <dgm:spPr/>
    </dgm:pt>
    <dgm:pt modelId="{1B078564-93E5-439F-9DEE-83142933D75C}" type="pres">
      <dgm:prSet presAssocID="{F3EFA3B1-D8CF-4FCE-A024-0C4A592BA7BD}" presName="node" presStyleLbl="revTx" presStyleIdx="3" presStyleCnt="7">
        <dgm:presLayoutVars>
          <dgm:bulletEnabled val="1"/>
        </dgm:presLayoutVars>
      </dgm:prSet>
      <dgm:spPr/>
    </dgm:pt>
    <dgm:pt modelId="{7CE6A683-3FAF-4062-A091-B9507098D869}" type="pres">
      <dgm:prSet presAssocID="{6DEE5A22-2ECC-4021-984F-F185F4462198}" presName="sibTrans" presStyleLbl="node1" presStyleIdx="3" presStyleCnt="7"/>
      <dgm:spPr/>
    </dgm:pt>
    <dgm:pt modelId="{284920B9-1180-4FDC-BB9F-B711E2E282A7}" type="pres">
      <dgm:prSet presAssocID="{E6D91642-07C2-45D1-84F8-7272FBB900BF}" presName="dummy" presStyleCnt="0"/>
      <dgm:spPr/>
    </dgm:pt>
    <dgm:pt modelId="{3E928D2D-BB85-40DB-900B-0AA4B7C30C15}" type="pres">
      <dgm:prSet presAssocID="{E6D91642-07C2-45D1-84F8-7272FBB900BF}" presName="node" presStyleLbl="revTx" presStyleIdx="4" presStyleCnt="7" custScaleX="138244" custScaleY="58177">
        <dgm:presLayoutVars>
          <dgm:bulletEnabled val="1"/>
        </dgm:presLayoutVars>
      </dgm:prSet>
      <dgm:spPr/>
    </dgm:pt>
    <dgm:pt modelId="{514D20BE-3676-49D5-AC44-A6AA1C1ECEE3}" type="pres">
      <dgm:prSet presAssocID="{65F4C9E9-8E85-414A-8DBF-8356A02DE632}" presName="sibTrans" presStyleLbl="node1" presStyleIdx="4" presStyleCnt="7"/>
      <dgm:spPr/>
    </dgm:pt>
    <dgm:pt modelId="{1E6B5111-BFFE-45BA-B938-E810927C13A9}" type="pres">
      <dgm:prSet presAssocID="{3EDBC55F-951D-4A73-887B-0E4468FE06E4}" presName="dummy" presStyleCnt="0"/>
      <dgm:spPr/>
    </dgm:pt>
    <dgm:pt modelId="{02888CFE-03A8-4721-A73A-11C8099F1DC1}" type="pres">
      <dgm:prSet presAssocID="{3EDBC55F-951D-4A73-887B-0E4468FE06E4}" presName="node" presStyleLbl="revTx" presStyleIdx="5" presStyleCnt="7" custScaleX="127899" custScaleY="55825">
        <dgm:presLayoutVars>
          <dgm:bulletEnabled val="1"/>
        </dgm:presLayoutVars>
      </dgm:prSet>
      <dgm:spPr/>
    </dgm:pt>
    <dgm:pt modelId="{6E447AC1-6D3B-45B0-A6BD-1B1D4E98195D}" type="pres">
      <dgm:prSet presAssocID="{B89238D1-E8C7-4D46-B1C3-D546A94C6C22}" presName="sibTrans" presStyleLbl="node1" presStyleIdx="5" presStyleCnt="7"/>
      <dgm:spPr/>
    </dgm:pt>
    <dgm:pt modelId="{3B467E63-D1C0-4510-8A74-CF17AD5973B8}" type="pres">
      <dgm:prSet presAssocID="{1456FE4B-4444-4479-9FDB-B4C542EDEC9A}" presName="dummy" presStyleCnt="0"/>
      <dgm:spPr/>
    </dgm:pt>
    <dgm:pt modelId="{39BA3694-285A-45A0-94AC-D37025DC4717}" type="pres">
      <dgm:prSet presAssocID="{1456FE4B-4444-4479-9FDB-B4C542EDEC9A}" presName="node" presStyleLbl="revTx" presStyleIdx="6" presStyleCnt="7" custScaleY="53308">
        <dgm:presLayoutVars>
          <dgm:bulletEnabled val="1"/>
        </dgm:presLayoutVars>
      </dgm:prSet>
      <dgm:spPr/>
    </dgm:pt>
    <dgm:pt modelId="{FC88DFF3-3048-4917-8A6F-4E13F66C288F}" type="pres">
      <dgm:prSet presAssocID="{A74E733D-C050-46DB-BC4B-17E031CDBDB7}" presName="sibTrans" presStyleLbl="node1" presStyleIdx="6" presStyleCnt="7"/>
      <dgm:spPr/>
    </dgm:pt>
  </dgm:ptLst>
  <dgm:cxnLst>
    <dgm:cxn modelId="{A840FA06-8AB5-4087-92A8-7497F1FC0DBC}" type="presOf" srcId="{866CD26F-8E4E-40CC-B0D1-7508842C7B9C}" destId="{8BBC7EE8-6AEF-41E1-AC6D-1F50BF879890}" srcOrd="0" destOrd="0" presId="urn:microsoft.com/office/officeart/2005/8/layout/cycle1"/>
    <dgm:cxn modelId="{3AAE2521-6707-4F88-9961-8A36BD71D0C3}" srcId="{DE9885A6-3CE2-4EC8-9360-FF8682E399DC}" destId="{3EDBC55F-951D-4A73-887B-0E4468FE06E4}" srcOrd="5" destOrd="0" parTransId="{0C48BDE7-C801-41FC-8C4C-72D800D06A08}" sibTransId="{B89238D1-E8C7-4D46-B1C3-D546A94C6C22}"/>
    <dgm:cxn modelId="{F13D7B24-104A-4A5E-A243-559AD6148E32}" type="presOf" srcId="{65F4C9E9-8E85-414A-8DBF-8356A02DE632}" destId="{514D20BE-3676-49D5-AC44-A6AA1C1ECEE3}" srcOrd="0" destOrd="0" presId="urn:microsoft.com/office/officeart/2005/8/layout/cycle1"/>
    <dgm:cxn modelId="{0B6BEA30-4E84-49FD-9308-9CAABDDBEDE1}" type="presOf" srcId="{E3D734FE-16B9-41B2-9DC2-60A895D2AE95}" destId="{BA658B33-A669-4EAF-9E9A-A7AD15D9841E}" srcOrd="0" destOrd="0" presId="urn:microsoft.com/office/officeart/2005/8/layout/cycle1"/>
    <dgm:cxn modelId="{D0609E5D-13C8-4E8B-9B6F-C78579B3EFB5}" type="presOf" srcId="{3EDBC55F-951D-4A73-887B-0E4468FE06E4}" destId="{02888CFE-03A8-4721-A73A-11C8099F1DC1}" srcOrd="0" destOrd="0" presId="urn:microsoft.com/office/officeart/2005/8/layout/cycle1"/>
    <dgm:cxn modelId="{D2CD2043-AC28-4F18-9B2B-C623C1FD75B6}" type="presOf" srcId="{A30D1E7E-C0DB-4A4C-ACF7-67DBE4253614}" destId="{1CF42919-5390-4742-AF78-45D8498D53F4}" srcOrd="0" destOrd="0" presId="urn:microsoft.com/office/officeart/2005/8/layout/cycle1"/>
    <dgm:cxn modelId="{AA26AD46-DEAF-4C19-9358-8B66AA6931B1}" srcId="{DE9885A6-3CE2-4EC8-9360-FF8682E399DC}" destId="{EFF3267A-A1A7-4A2A-A50B-49C0B9CB0B60}" srcOrd="1" destOrd="0" parTransId="{272A3098-0B93-44DB-B44F-6BAB536E248C}" sibTransId="{EAC80CD8-86CF-419C-95CB-0451ABBEBB23}"/>
    <dgm:cxn modelId="{93380B53-A4CE-4D7C-A187-C61F00482C7B}" srcId="{DE9885A6-3CE2-4EC8-9360-FF8682E399DC}" destId="{F3EFA3B1-D8CF-4FCE-A024-0C4A592BA7BD}" srcOrd="3" destOrd="0" parTransId="{B2A240F5-F308-4BB4-9ACC-8D92641D7A87}" sibTransId="{6DEE5A22-2ECC-4021-984F-F185F4462198}"/>
    <dgm:cxn modelId="{1DB91E8A-2D11-4695-BB19-033212150E7F}" srcId="{DE9885A6-3CE2-4EC8-9360-FF8682E399DC}" destId="{E6D91642-07C2-45D1-84F8-7272FBB900BF}" srcOrd="4" destOrd="0" parTransId="{DC7348EF-283E-4973-96F8-0F543260D005}" sibTransId="{65F4C9E9-8E85-414A-8DBF-8356A02DE632}"/>
    <dgm:cxn modelId="{FE32E398-11E8-42D7-BD33-FFB93E9AC0BC}" type="presOf" srcId="{1456FE4B-4444-4479-9FDB-B4C542EDEC9A}" destId="{39BA3694-285A-45A0-94AC-D37025DC4717}" srcOrd="0" destOrd="0" presId="urn:microsoft.com/office/officeart/2005/8/layout/cycle1"/>
    <dgm:cxn modelId="{6D5DEF9F-86A1-477E-8133-3DBEFD44BBD8}" type="presOf" srcId="{B89238D1-E8C7-4D46-B1C3-D546A94C6C22}" destId="{6E447AC1-6D3B-45B0-A6BD-1B1D4E98195D}" srcOrd="0" destOrd="0" presId="urn:microsoft.com/office/officeart/2005/8/layout/cycle1"/>
    <dgm:cxn modelId="{8FEBF8A1-9CC2-448A-8E5D-60169821182F}" srcId="{DE9885A6-3CE2-4EC8-9360-FF8682E399DC}" destId="{866CD26F-8E4E-40CC-B0D1-7508842C7B9C}" srcOrd="0" destOrd="0" parTransId="{CDCE4C6F-53DB-46B4-815B-D628AC8CE98F}" sibTransId="{E3D734FE-16B9-41B2-9DC2-60A895D2AE95}"/>
    <dgm:cxn modelId="{132468A4-072E-4FA9-B5E3-1BBBC2BE72E9}" type="presOf" srcId="{ECD8BBC7-8AC6-4833-9F2D-369FB1AFBC37}" destId="{2C0FDBE6-014B-41CB-BEE7-55F213D39330}" srcOrd="0" destOrd="0" presId="urn:microsoft.com/office/officeart/2005/8/layout/cycle1"/>
    <dgm:cxn modelId="{1706DEC3-CCA6-4087-9769-45AC41208530}" type="presOf" srcId="{F3EFA3B1-D8CF-4FCE-A024-0C4A592BA7BD}" destId="{1B078564-93E5-439F-9DEE-83142933D75C}" srcOrd="0" destOrd="0" presId="urn:microsoft.com/office/officeart/2005/8/layout/cycle1"/>
    <dgm:cxn modelId="{9EB13DC4-1CB7-4056-B69A-B34FDAE4D288}" srcId="{DE9885A6-3CE2-4EC8-9360-FF8682E399DC}" destId="{A30D1E7E-C0DB-4A4C-ACF7-67DBE4253614}" srcOrd="2" destOrd="0" parTransId="{4644A8AE-E495-4B39-A57F-739F44A51F11}" sibTransId="{ECD8BBC7-8AC6-4833-9F2D-369FB1AFBC37}"/>
    <dgm:cxn modelId="{7E34D6C5-F23F-427D-B6CC-17BD031E2AE0}" type="presOf" srcId="{EFF3267A-A1A7-4A2A-A50B-49C0B9CB0B60}" destId="{56D4F08F-A09F-437C-BF85-A605A3F05D5F}" srcOrd="0" destOrd="0" presId="urn:microsoft.com/office/officeart/2005/8/layout/cycle1"/>
    <dgm:cxn modelId="{41AC2ECD-E763-4C3F-A890-3A6617452264}" type="presOf" srcId="{A74E733D-C050-46DB-BC4B-17E031CDBDB7}" destId="{FC88DFF3-3048-4917-8A6F-4E13F66C288F}" srcOrd="0" destOrd="0" presId="urn:microsoft.com/office/officeart/2005/8/layout/cycle1"/>
    <dgm:cxn modelId="{24E954D9-69B2-4AC0-B752-552FC08CF778}" type="presOf" srcId="{EAC80CD8-86CF-419C-95CB-0451ABBEBB23}" destId="{BB6B46E7-D592-4006-A822-9DC6579C1C01}" srcOrd="0" destOrd="0" presId="urn:microsoft.com/office/officeart/2005/8/layout/cycle1"/>
    <dgm:cxn modelId="{6863DEE6-C130-4863-B1ED-FAE8E714E191}" type="presOf" srcId="{6DEE5A22-2ECC-4021-984F-F185F4462198}" destId="{7CE6A683-3FAF-4062-A091-B9507098D869}" srcOrd="0" destOrd="0" presId="urn:microsoft.com/office/officeart/2005/8/layout/cycle1"/>
    <dgm:cxn modelId="{F43678F0-D773-40F5-94F9-8266241AF8C2}" type="presOf" srcId="{DE9885A6-3CE2-4EC8-9360-FF8682E399DC}" destId="{946575D3-8CF2-4A8A-8737-F079A449C89C}" srcOrd="0" destOrd="0" presId="urn:microsoft.com/office/officeart/2005/8/layout/cycle1"/>
    <dgm:cxn modelId="{40F6D2FB-566C-4AEF-9F20-006B630A0811}" srcId="{DE9885A6-3CE2-4EC8-9360-FF8682E399DC}" destId="{1456FE4B-4444-4479-9FDB-B4C542EDEC9A}" srcOrd="6" destOrd="0" parTransId="{8A0CC513-61A6-404B-9246-F278AC0750B2}" sibTransId="{A74E733D-C050-46DB-BC4B-17E031CDBDB7}"/>
    <dgm:cxn modelId="{E543B6FD-8363-49A1-8389-77A05A6072EB}" type="presOf" srcId="{E6D91642-07C2-45D1-84F8-7272FBB900BF}" destId="{3E928D2D-BB85-40DB-900B-0AA4B7C30C15}" srcOrd="0" destOrd="0" presId="urn:microsoft.com/office/officeart/2005/8/layout/cycle1"/>
    <dgm:cxn modelId="{2227232B-AF8D-4983-B796-4B8FCE839F09}" type="presParOf" srcId="{946575D3-8CF2-4A8A-8737-F079A449C89C}" destId="{4D4BB225-A225-4A1C-B657-AE5F74739E16}" srcOrd="0" destOrd="0" presId="urn:microsoft.com/office/officeart/2005/8/layout/cycle1"/>
    <dgm:cxn modelId="{56FD0072-C276-4688-9302-F7296DE726C7}" type="presParOf" srcId="{946575D3-8CF2-4A8A-8737-F079A449C89C}" destId="{8BBC7EE8-6AEF-41E1-AC6D-1F50BF879890}" srcOrd="1" destOrd="0" presId="urn:microsoft.com/office/officeart/2005/8/layout/cycle1"/>
    <dgm:cxn modelId="{B8EA224E-E546-4668-A072-5D1A40022E0B}" type="presParOf" srcId="{946575D3-8CF2-4A8A-8737-F079A449C89C}" destId="{BA658B33-A669-4EAF-9E9A-A7AD15D9841E}" srcOrd="2" destOrd="0" presId="urn:microsoft.com/office/officeart/2005/8/layout/cycle1"/>
    <dgm:cxn modelId="{60C23303-6D38-4D2B-862B-AEE3D58971AF}" type="presParOf" srcId="{946575D3-8CF2-4A8A-8737-F079A449C89C}" destId="{515A2384-7660-4A3D-8D72-FF8A5FD39EA6}" srcOrd="3" destOrd="0" presId="urn:microsoft.com/office/officeart/2005/8/layout/cycle1"/>
    <dgm:cxn modelId="{9A702FAA-A16A-4942-BAE0-8176C9AF9DC3}" type="presParOf" srcId="{946575D3-8CF2-4A8A-8737-F079A449C89C}" destId="{56D4F08F-A09F-437C-BF85-A605A3F05D5F}" srcOrd="4" destOrd="0" presId="urn:microsoft.com/office/officeart/2005/8/layout/cycle1"/>
    <dgm:cxn modelId="{29BA30E7-2FBC-45C1-B1F7-832AC0EAC702}" type="presParOf" srcId="{946575D3-8CF2-4A8A-8737-F079A449C89C}" destId="{BB6B46E7-D592-4006-A822-9DC6579C1C01}" srcOrd="5" destOrd="0" presId="urn:microsoft.com/office/officeart/2005/8/layout/cycle1"/>
    <dgm:cxn modelId="{2935829B-C41A-49AF-A162-01504DD2DC8F}" type="presParOf" srcId="{946575D3-8CF2-4A8A-8737-F079A449C89C}" destId="{5372BBD1-67B8-4B1E-9504-4ACF5601B4F0}" srcOrd="6" destOrd="0" presId="urn:microsoft.com/office/officeart/2005/8/layout/cycle1"/>
    <dgm:cxn modelId="{39843D9D-5107-4192-A9D3-CA9E07FC14AD}" type="presParOf" srcId="{946575D3-8CF2-4A8A-8737-F079A449C89C}" destId="{1CF42919-5390-4742-AF78-45D8498D53F4}" srcOrd="7" destOrd="0" presId="urn:microsoft.com/office/officeart/2005/8/layout/cycle1"/>
    <dgm:cxn modelId="{B165EA39-1B44-4B63-B203-2120F0661D93}" type="presParOf" srcId="{946575D3-8CF2-4A8A-8737-F079A449C89C}" destId="{2C0FDBE6-014B-41CB-BEE7-55F213D39330}" srcOrd="8" destOrd="0" presId="urn:microsoft.com/office/officeart/2005/8/layout/cycle1"/>
    <dgm:cxn modelId="{4FBA5184-07F7-4F8E-9755-D61BC75D0A41}" type="presParOf" srcId="{946575D3-8CF2-4A8A-8737-F079A449C89C}" destId="{7ABD9BCC-F6BB-4807-BE8B-3FF0BA77FA27}" srcOrd="9" destOrd="0" presId="urn:microsoft.com/office/officeart/2005/8/layout/cycle1"/>
    <dgm:cxn modelId="{5390D16C-D9A1-43B0-8B3D-135B69982514}" type="presParOf" srcId="{946575D3-8CF2-4A8A-8737-F079A449C89C}" destId="{1B078564-93E5-439F-9DEE-83142933D75C}" srcOrd="10" destOrd="0" presId="urn:microsoft.com/office/officeart/2005/8/layout/cycle1"/>
    <dgm:cxn modelId="{6B046E2D-0024-447F-9BB7-C6BBACC69273}" type="presParOf" srcId="{946575D3-8CF2-4A8A-8737-F079A449C89C}" destId="{7CE6A683-3FAF-4062-A091-B9507098D869}" srcOrd="11" destOrd="0" presId="urn:microsoft.com/office/officeart/2005/8/layout/cycle1"/>
    <dgm:cxn modelId="{A8C48CD7-BC57-42DE-81AB-BE291DE47C6A}" type="presParOf" srcId="{946575D3-8CF2-4A8A-8737-F079A449C89C}" destId="{284920B9-1180-4FDC-BB9F-B711E2E282A7}" srcOrd="12" destOrd="0" presId="urn:microsoft.com/office/officeart/2005/8/layout/cycle1"/>
    <dgm:cxn modelId="{A125D875-85A7-4849-9AF9-FE76072CA002}" type="presParOf" srcId="{946575D3-8CF2-4A8A-8737-F079A449C89C}" destId="{3E928D2D-BB85-40DB-900B-0AA4B7C30C15}" srcOrd="13" destOrd="0" presId="urn:microsoft.com/office/officeart/2005/8/layout/cycle1"/>
    <dgm:cxn modelId="{EBB45BE0-6FAF-4C3B-9633-BE8D49279BBD}" type="presParOf" srcId="{946575D3-8CF2-4A8A-8737-F079A449C89C}" destId="{514D20BE-3676-49D5-AC44-A6AA1C1ECEE3}" srcOrd="14" destOrd="0" presId="urn:microsoft.com/office/officeart/2005/8/layout/cycle1"/>
    <dgm:cxn modelId="{4E2085FD-F4AB-42F3-918B-73E958D243B7}" type="presParOf" srcId="{946575D3-8CF2-4A8A-8737-F079A449C89C}" destId="{1E6B5111-BFFE-45BA-B938-E810927C13A9}" srcOrd="15" destOrd="0" presId="urn:microsoft.com/office/officeart/2005/8/layout/cycle1"/>
    <dgm:cxn modelId="{4044BCCA-A8E0-49C9-8415-9FAEE3FE3F86}" type="presParOf" srcId="{946575D3-8CF2-4A8A-8737-F079A449C89C}" destId="{02888CFE-03A8-4721-A73A-11C8099F1DC1}" srcOrd="16" destOrd="0" presId="urn:microsoft.com/office/officeart/2005/8/layout/cycle1"/>
    <dgm:cxn modelId="{78949919-A03A-46D6-98EF-DDE6CA215212}" type="presParOf" srcId="{946575D3-8CF2-4A8A-8737-F079A449C89C}" destId="{6E447AC1-6D3B-45B0-A6BD-1B1D4E98195D}" srcOrd="17" destOrd="0" presId="urn:microsoft.com/office/officeart/2005/8/layout/cycle1"/>
    <dgm:cxn modelId="{89B26D3C-7215-4ADF-8EE9-1F9B70ABC89A}" type="presParOf" srcId="{946575D3-8CF2-4A8A-8737-F079A449C89C}" destId="{3B467E63-D1C0-4510-8A74-CF17AD5973B8}" srcOrd="18" destOrd="0" presId="urn:microsoft.com/office/officeart/2005/8/layout/cycle1"/>
    <dgm:cxn modelId="{036DDFDC-80FC-4BD2-AF40-BCB5EA59BD93}" type="presParOf" srcId="{946575D3-8CF2-4A8A-8737-F079A449C89C}" destId="{39BA3694-285A-45A0-94AC-D37025DC4717}" srcOrd="19" destOrd="0" presId="urn:microsoft.com/office/officeart/2005/8/layout/cycle1"/>
    <dgm:cxn modelId="{DFABCCEE-1A7B-4EF0-B7F7-C04F5EA81C60}" type="presParOf" srcId="{946575D3-8CF2-4A8A-8737-F079A449C89C}" destId="{FC88DFF3-3048-4917-8A6F-4E13F66C288F}" srcOrd="20"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827F94-D797-48E6-AF97-0E5AF8ACFF48}" type="doc">
      <dgm:prSet loTypeId="urn:microsoft.com/office/officeart/2005/8/layout/hierarchy1#2" loCatId="hierarchy" qsTypeId="urn:microsoft.com/office/officeart/2005/8/quickstyle/3d6#2" qsCatId="3D" csTypeId="urn:microsoft.com/office/officeart/2005/8/colors/accent1_2#2" csCatId="accent1" phldr="1"/>
      <dgm:spPr/>
      <dgm:t>
        <a:bodyPr/>
        <a:lstStyle/>
        <a:p>
          <a:endParaRPr lang="zh-CN" altLang="en-US"/>
        </a:p>
      </dgm:t>
    </dgm:pt>
    <dgm:pt modelId="{4D930002-B1B8-42CF-912C-298F54E7D926}">
      <dgm:prSet phldrT="[文本]" custT="1"/>
      <dgm:spPr/>
      <dgm:t>
        <a:bodyPr/>
        <a:lstStyle/>
        <a:p>
          <a:r>
            <a:rPr lang="zh-CN" altLang="en-US" sz="1200" dirty="0"/>
            <a:t>反馈</a:t>
          </a:r>
        </a:p>
      </dgm:t>
    </dgm:pt>
    <dgm:pt modelId="{860A09BE-F4FD-4787-A3AE-EC9F6F917ED8}" type="parTrans" cxnId="{09A3DE3D-2581-4DCE-A9A3-BD698FC8DE5F}">
      <dgm:prSet/>
      <dgm:spPr/>
      <dgm:t>
        <a:bodyPr/>
        <a:lstStyle/>
        <a:p>
          <a:endParaRPr lang="zh-CN" altLang="en-US" sz="1050"/>
        </a:p>
      </dgm:t>
    </dgm:pt>
    <dgm:pt modelId="{1139E895-1833-4137-86EC-38DDDC12392C}" type="sibTrans" cxnId="{09A3DE3D-2581-4DCE-A9A3-BD698FC8DE5F}">
      <dgm:prSet/>
      <dgm:spPr/>
      <dgm:t>
        <a:bodyPr/>
        <a:lstStyle/>
        <a:p>
          <a:endParaRPr lang="zh-CN" altLang="en-US" sz="1050"/>
        </a:p>
      </dgm:t>
    </dgm:pt>
    <dgm:pt modelId="{A9DDE070-EE57-4AE6-96C0-3E2DEA673049}">
      <dgm:prSet phldrT="[文本]" custT="1"/>
      <dgm:spPr/>
      <dgm:t>
        <a:bodyPr/>
        <a:lstStyle/>
        <a:p>
          <a:r>
            <a:rPr lang="zh-CN" altLang="en-US" sz="1200" dirty="0"/>
            <a:t>正反馈</a:t>
          </a:r>
        </a:p>
      </dgm:t>
    </dgm:pt>
    <dgm:pt modelId="{0EDB964C-905D-457E-8B68-16C9CB2D24BA}" type="parTrans" cxnId="{045BAE56-7C81-4B9B-83DB-A97AA7139C6F}">
      <dgm:prSet/>
      <dgm:spPr/>
      <dgm:t>
        <a:bodyPr/>
        <a:lstStyle/>
        <a:p>
          <a:endParaRPr lang="zh-CN" altLang="en-US" sz="1050"/>
        </a:p>
      </dgm:t>
    </dgm:pt>
    <dgm:pt modelId="{9F6DAF2B-6172-45C6-B765-0B2E184F7856}" type="sibTrans" cxnId="{045BAE56-7C81-4B9B-83DB-A97AA7139C6F}">
      <dgm:prSet/>
      <dgm:spPr/>
      <dgm:t>
        <a:bodyPr/>
        <a:lstStyle/>
        <a:p>
          <a:endParaRPr lang="zh-CN" altLang="en-US" sz="1050"/>
        </a:p>
      </dgm:t>
    </dgm:pt>
    <dgm:pt modelId="{2C4D3602-47C1-4FCD-9753-C8026A82B667}">
      <dgm:prSet phldrT="[文本]" custT="1"/>
      <dgm:spPr/>
      <dgm:t>
        <a:bodyPr/>
        <a:lstStyle/>
        <a:p>
          <a:r>
            <a:rPr lang="zh-CN" altLang="en-US" sz="1200" dirty="0"/>
            <a:t>良性</a:t>
          </a:r>
        </a:p>
      </dgm:t>
    </dgm:pt>
    <dgm:pt modelId="{CCC19DFB-22D5-4E37-BFB2-8226B674960F}" type="parTrans" cxnId="{7457E091-EE69-487F-96A1-828B5B6C56E0}">
      <dgm:prSet/>
      <dgm:spPr/>
      <dgm:t>
        <a:bodyPr/>
        <a:lstStyle/>
        <a:p>
          <a:endParaRPr lang="zh-CN" altLang="en-US" sz="1050"/>
        </a:p>
      </dgm:t>
    </dgm:pt>
    <dgm:pt modelId="{C6920FEE-401E-4B43-BE4B-74EA765C57B8}" type="sibTrans" cxnId="{7457E091-EE69-487F-96A1-828B5B6C56E0}">
      <dgm:prSet/>
      <dgm:spPr/>
      <dgm:t>
        <a:bodyPr/>
        <a:lstStyle/>
        <a:p>
          <a:endParaRPr lang="zh-CN" altLang="en-US" sz="1050"/>
        </a:p>
      </dgm:t>
    </dgm:pt>
    <dgm:pt modelId="{733EAE03-4E83-401E-B9DC-0F09816D2270}">
      <dgm:prSet phldrT="[文本]" custT="1"/>
      <dgm:spPr/>
      <dgm:t>
        <a:bodyPr/>
        <a:lstStyle/>
        <a:p>
          <a:r>
            <a:rPr lang="zh-CN" altLang="en-US" sz="1200" dirty="0"/>
            <a:t>恶性</a:t>
          </a:r>
        </a:p>
      </dgm:t>
    </dgm:pt>
    <dgm:pt modelId="{7E12AFCB-9B68-4C4B-9F8D-42E45E1B2891}" type="parTrans" cxnId="{3DC3FBAB-EABB-4973-AE30-04405C141500}">
      <dgm:prSet/>
      <dgm:spPr/>
      <dgm:t>
        <a:bodyPr/>
        <a:lstStyle/>
        <a:p>
          <a:endParaRPr lang="zh-CN" altLang="en-US" sz="1050"/>
        </a:p>
      </dgm:t>
    </dgm:pt>
    <dgm:pt modelId="{BEF4CA34-8AA4-4AB1-B9CE-BF7E6AC6C164}" type="sibTrans" cxnId="{3DC3FBAB-EABB-4973-AE30-04405C141500}">
      <dgm:prSet/>
      <dgm:spPr/>
      <dgm:t>
        <a:bodyPr/>
        <a:lstStyle/>
        <a:p>
          <a:endParaRPr lang="zh-CN" altLang="en-US" sz="1050"/>
        </a:p>
      </dgm:t>
    </dgm:pt>
    <dgm:pt modelId="{00585052-7E6F-4A8E-BAE3-B059AD58AD6E}">
      <dgm:prSet phldrT="[文本]" custT="1"/>
      <dgm:spPr/>
      <dgm:t>
        <a:bodyPr/>
        <a:lstStyle/>
        <a:p>
          <a:r>
            <a:rPr lang="zh-CN" altLang="en-US" sz="1200" dirty="0"/>
            <a:t>负反馈</a:t>
          </a:r>
        </a:p>
      </dgm:t>
    </dgm:pt>
    <dgm:pt modelId="{86441BD4-644F-4B38-B132-5E2363C53C51}" type="parTrans" cxnId="{B9FE9189-6B73-4BD3-B398-B82CFAC72DC0}">
      <dgm:prSet/>
      <dgm:spPr/>
      <dgm:t>
        <a:bodyPr/>
        <a:lstStyle/>
        <a:p>
          <a:endParaRPr lang="zh-CN" altLang="en-US" sz="1050"/>
        </a:p>
      </dgm:t>
    </dgm:pt>
    <dgm:pt modelId="{AFE47C60-457E-4270-84C6-2D1749FC4B63}" type="sibTrans" cxnId="{B9FE9189-6B73-4BD3-B398-B82CFAC72DC0}">
      <dgm:prSet/>
      <dgm:spPr/>
      <dgm:t>
        <a:bodyPr/>
        <a:lstStyle/>
        <a:p>
          <a:endParaRPr lang="zh-CN" altLang="en-US" sz="1050"/>
        </a:p>
      </dgm:t>
    </dgm:pt>
    <dgm:pt modelId="{4460FC5C-5BCD-4040-9831-4A2E8A3F4631}">
      <dgm:prSet phldrT="[文本]" custT="1"/>
      <dgm:spPr/>
      <dgm:t>
        <a:bodyPr/>
        <a:lstStyle/>
        <a:p>
          <a:r>
            <a:rPr lang="zh-CN" altLang="en-US" sz="1200" dirty="0"/>
            <a:t>单级</a:t>
          </a:r>
        </a:p>
      </dgm:t>
    </dgm:pt>
    <dgm:pt modelId="{90047E68-BFB6-4C54-B33A-AA0394623765}" type="parTrans" cxnId="{DC15A665-A6B4-4CCB-9917-1979680F0576}">
      <dgm:prSet/>
      <dgm:spPr/>
      <dgm:t>
        <a:bodyPr/>
        <a:lstStyle/>
        <a:p>
          <a:endParaRPr lang="zh-CN" altLang="en-US" sz="1050"/>
        </a:p>
      </dgm:t>
    </dgm:pt>
    <dgm:pt modelId="{430EB493-CC3C-48E8-8C85-0697F45BA7E5}" type="sibTrans" cxnId="{DC15A665-A6B4-4CCB-9917-1979680F0576}">
      <dgm:prSet/>
      <dgm:spPr/>
      <dgm:t>
        <a:bodyPr/>
        <a:lstStyle/>
        <a:p>
          <a:endParaRPr lang="zh-CN" altLang="en-US" sz="1050"/>
        </a:p>
      </dgm:t>
    </dgm:pt>
    <dgm:pt modelId="{540B24C7-5915-4FE9-BE8C-A022E714AC9E}">
      <dgm:prSet phldrT="[文本]" custT="1"/>
      <dgm:spPr/>
      <dgm:t>
        <a:bodyPr/>
        <a:lstStyle/>
        <a:p>
          <a:r>
            <a:rPr lang="zh-CN" altLang="en-US" sz="1200" dirty="0"/>
            <a:t>多级</a:t>
          </a:r>
        </a:p>
      </dgm:t>
    </dgm:pt>
    <dgm:pt modelId="{5162AAAE-E907-4435-B56D-16897188D7F2}" type="parTrans" cxnId="{8308A3F1-A927-489B-9F6D-A4EAF2FCFE5B}">
      <dgm:prSet/>
      <dgm:spPr/>
      <dgm:t>
        <a:bodyPr/>
        <a:lstStyle/>
        <a:p>
          <a:endParaRPr lang="zh-CN" altLang="en-US" sz="1050"/>
        </a:p>
      </dgm:t>
    </dgm:pt>
    <dgm:pt modelId="{6B77A273-7D79-43C7-A9C2-EAD8608B645B}" type="sibTrans" cxnId="{8308A3F1-A927-489B-9F6D-A4EAF2FCFE5B}">
      <dgm:prSet/>
      <dgm:spPr/>
      <dgm:t>
        <a:bodyPr/>
        <a:lstStyle/>
        <a:p>
          <a:endParaRPr lang="zh-CN" altLang="en-US" sz="1050"/>
        </a:p>
      </dgm:t>
    </dgm:pt>
    <dgm:pt modelId="{37AF0F70-DA3D-4D23-9B61-6B2C09EF9014}">
      <dgm:prSet phldrT="[文本]" custT="1"/>
      <dgm:spPr/>
      <dgm:t>
        <a:bodyPr/>
        <a:lstStyle/>
        <a:p>
          <a:r>
            <a:rPr lang="zh-CN" altLang="en-US" sz="1200" dirty="0"/>
            <a:t>复合</a:t>
          </a:r>
        </a:p>
      </dgm:t>
    </dgm:pt>
    <dgm:pt modelId="{194991F9-B1E4-4C04-879B-63DB43C985DA}" type="parTrans" cxnId="{391BEE79-9C3D-4073-A5F8-B476020313B5}">
      <dgm:prSet/>
      <dgm:spPr/>
      <dgm:t>
        <a:bodyPr/>
        <a:lstStyle/>
        <a:p>
          <a:endParaRPr lang="zh-CN" altLang="en-US" sz="1050"/>
        </a:p>
      </dgm:t>
    </dgm:pt>
    <dgm:pt modelId="{870FED61-BC20-425A-BFCE-A684537AE4A0}" type="sibTrans" cxnId="{391BEE79-9C3D-4073-A5F8-B476020313B5}">
      <dgm:prSet/>
      <dgm:spPr/>
      <dgm:t>
        <a:bodyPr/>
        <a:lstStyle/>
        <a:p>
          <a:endParaRPr lang="zh-CN" altLang="en-US" sz="1050"/>
        </a:p>
      </dgm:t>
    </dgm:pt>
    <dgm:pt modelId="{9596834B-5F35-4144-8611-A1F23F97371C}" type="pres">
      <dgm:prSet presAssocID="{76827F94-D797-48E6-AF97-0E5AF8ACFF48}" presName="hierChild1" presStyleCnt="0">
        <dgm:presLayoutVars>
          <dgm:chPref val="1"/>
          <dgm:dir/>
          <dgm:animOne val="branch"/>
          <dgm:animLvl val="lvl"/>
          <dgm:resizeHandles/>
        </dgm:presLayoutVars>
      </dgm:prSet>
      <dgm:spPr/>
    </dgm:pt>
    <dgm:pt modelId="{4214EC6E-71BE-43BD-80AD-F32496BCD098}" type="pres">
      <dgm:prSet presAssocID="{4D930002-B1B8-42CF-912C-298F54E7D926}" presName="hierRoot1" presStyleCnt="0"/>
      <dgm:spPr/>
    </dgm:pt>
    <dgm:pt modelId="{21220CEE-A2DC-4505-BB42-1245B8D2AB7B}" type="pres">
      <dgm:prSet presAssocID="{4D930002-B1B8-42CF-912C-298F54E7D926}" presName="composite" presStyleCnt="0"/>
      <dgm:spPr/>
    </dgm:pt>
    <dgm:pt modelId="{B1D583A5-4E0F-4F6B-9402-C5A810B9E7E3}" type="pres">
      <dgm:prSet presAssocID="{4D930002-B1B8-42CF-912C-298F54E7D926}" presName="background" presStyleLbl="node0" presStyleIdx="0" presStyleCnt="1"/>
      <dgm:spPr/>
    </dgm:pt>
    <dgm:pt modelId="{B6CD4C91-2B95-43EB-91A9-C5D4B9B9FB25}" type="pres">
      <dgm:prSet presAssocID="{4D930002-B1B8-42CF-912C-298F54E7D926}" presName="text" presStyleLbl="fgAcc0" presStyleIdx="0" presStyleCnt="1">
        <dgm:presLayoutVars>
          <dgm:chPref val="3"/>
        </dgm:presLayoutVars>
      </dgm:prSet>
      <dgm:spPr/>
    </dgm:pt>
    <dgm:pt modelId="{231DD3B5-4EE4-4CD6-BC62-FD3F9D09F1FE}" type="pres">
      <dgm:prSet presAssocID="{4D930002-B1B8-42CF-912C-298F54E7D926}" presName="hierChild2" presStyleCnt="0"/>
      <dgm:spPr/>
    </dgm:pt>
    <dgm:pt modelId="{7835FA91-39D3-436A-BB5A-21642D999334}" type="pres">
      <dgm:prSet presAssocID="{0EDB964C-905D-457E-8B68-16C9CB2D24BA}" presName="Name10" presStyleLbl="parChTrans1D2" presStyleIdx="0" presStyleCnt="2"/>
      <dgm:spPr/>
    </dgm:pt>
    <dgm:pt modelId="{E397F576-919F-4610-BA1E-8DC71884543A}" type="pres">
      <dgm:prSet presAssocID="{A9DDE070-EE57-4AE6-96C0-3E2DEA673049}" presName="hierRoot2" presStyleCnt="0"/>
      <dgm:spPr/>
    </dgm:pt>
    <dgm:pt modelId="{C5CD3DA9-39CB-4E17-A4BE-D92809C44E58}" type="pres">
      <dgm:prSet presAssocID="{A9DDE070-EE57-4AE6-96C0-3E2DEA673049}" presName="composite2" presStyleCnt="0"/>
      <dgm:spPr/>
    </dgm:pt>
    <dgm:pt modelId="{E8E89481-50DD-44DA-ABB4-12A2BABBDB30}" type="pres">
      <dgm:prSet presAssocID="{A9DDE070-EE57-4AE6-96C0-3E2DEA673049}" presName="background2" presStyleLbl="node2" presStyleIdx="0" presStyleCnt="2"/>
      <dgm:spPr/>
    </dgm:pt>
    <dgm:pt modelId="{FD9AE7BF-BADD-4853-B823-052C38F06712}" type="pres">
      <dgm:prSet presAssocID="{A9DDE070-EE57-4AE6-96C0-3E2DEA673049}" presName="text2" presStyleLbl="fgAcc2" presStyleIdx="0" presStyleCnt="2">
        <dgm:presLayoutVars>
          <dgm:chPref val="3"/>
        </dgm:presLayoutVars>
      </dgm:prSet>
      <dgm:spPr/>
    </dgm:pt>
    <dgm:pt modelId="{AFA94491-DC26-49B4-970C-0604B948E323}" type="pres">
      <dgm:prSet presAssocID="{A9DDE070-EE57-4AE6-96C0-3E2DEA673049}" presName="hierChild3" presStyleCnt="0"/>
      <dgm:spPr/>
    </dgm:pt>
    <dgm:pt modelId="{FAA2866E-65A6-480C-B880-D30E9919E1BB}" type="pres">
      <dgm:prSet presAssocID="{CCC19DFB-22D5-4E37-BFB2-8226B674960F}" presName="Name17" presStyleLbl="parChTrans1D3" presStyleIdx="0" presStyleCnt="5"/>
      <dgm:spPr/>
    </dgm:pt>
    <dgm:pt modelId="{9A73C748-41EA-4CF1-B881-7A35A495F01E}" type="pres">
      <dgm:prSet presAssocID="{2C4D3602-47C1-4FCD-9753-C8026A82B667}" presName="hierRoot3" presStyleCnt="0"/>
      <dgm:spPr/>
    </dgm:pt>
    <dgm:pt modelId="{BC3401BC-FF8C-4AA2-99F0-8ED63A6D1DDD}" type="pres">
      <dgm:prSet presAssocID="{2C4D3602-47C1-4FCD-9753-C8026A82B667}" presName="composite3" presStyleCnt="0"/>
      <dgm:spPr/>
    </dgm:pt>
    <dgm:pt modelId="{C52828ED-B823-47D2-A853-DE3C54145371}" type="pres">
      <dgm:prSet presAssocID="{2C4D3602-47C1-4FCD-9753-C8026A82B667}" presName="background3" presStyleLbl="node3" presStyleIdx="0" presStyleCnt="5"/>
      <dgm:spPr/>
    </dgm:pt>
    <dgm:pt modelId="{C54C0BE0-3158-4DAF-BB02-9350DA38E3F6}" type="pres">
      <dgm:prSet presAssocID="{2C4D3602-47C1-4FCD-9753-C8026A82B667}" presName="text3" presStyleLbl="fgAcc3" presStyleIdx="0" presStyleCnt="5">
        <dgm:presLayoutVars>
          <dgm:chPref val="3"/>
        </dgm:presLayoutVars>
      </dgm:prSet>
      <dgm:spPr/>
    </dgm:pt>
    <dgm:pt modelId="{AEE5C75E-5F8C-435E-ACA9-B441DF8F1E39}" type="pres">
      <dgm:prSet presAssocID="{2C4D3602-47C1-4FCD-9753-C8026A82B667}" presName="hierChild4" presStyleCnt="0"/>
      <dgm:spPr/>
    </dgm:pt>
    <dgm:pt modelId="{961F4C32-6EB5-4A25-8495-4FDF14BE213C}" type="pres">
      <dgm:prSet presAssocID="{7E12AFCB-9B68-4C4B-9F8D-42E45E1B2891}" presName="Name17" presStyleLbl="parChTrans1D3" presStyleIdx="1" presStyleCnt="5"/>
      <dgm:spPr/>
    </dgm:pt>
    <dgm:pt modelId="{D35E134E-C248-46A7-AB5F-4B997CAD12E7}" type="pres">
      <dgm:prSet presAssocID="{733EAE03-4E83-401E-B9DC-0F09816D2270}" presName="hierRoot3" presStyleCnt="0"/>
      <dgm:spPr/>
    </dgm:pt>
    <dgm:pt modelId="{62D43927-2D9B-4514-B541-C7815E56DA45}" type="pres">
      <dgm:prSet presAssocID="{733EAE03-4E83-401E-B9DC-0F09816D2270}" presName="composite3" presStyleCnt="0"/>
      <dgm:spPr/>
    </dgm:pt>
    <dgm:pt modelId="{906B0205-CC46-41D6-9C9B-E7863152359C}" type="pres">
      <dgm:prSet presAssocID="{733EAE03-4E83-401E-B9DC-0F09816D2270}" presName="background3" presStyleLbl="node3" presStyleIdx="1" presStyleCnt="5"/>
      <dgm:spPr/>
    </dgm:pt>
    <dgm:pt modelId="{3ACB3552-8324-4DA9-B604-F33AAE96E8AD}" type="pres">
      <dgm:prSet presAssocID="{733EAE03-4E83-401E-B9DC-0F09816D2270}" presName="text3" presStyleLbl="fgAcc3" presStyleIdx="1" presStyleCnt="5">
        <dgm:presLayoutVars>
          <dgm:chPref val="3"/>
        </dgm:presLayoutVars>
      </dgm:prSet>
      <dgm:spPr/>
    </dgm:pt>
    <dgm:pt modelId="{4A10A8B5-8B56-4204-81C4-E4AC2D6492C5}" type="pres">
      <dgm:prSet presAssocID="{733EAE03-4E83-401E-B9DC-0F09816D2270}" presName="hierChild4" presStyleCnt="0"/>
      <dgm:spPr/>
    </dgm:pt>
    <dgm:pt modelId="{C5A5A814-7218-4790-AACC-185EFE3186AF}" type="pres">
      <dgm:prSet presAssocID="{86441BD4-644F-4B38-B132-5E2363C53C51}" presName="Name10" presStyleLbl="parChTrans1D2" presStyleIdx="1" presStyleCnt="2"/>
      <dgm:spPr/>
    </dgm:pt>
    <dgm:pt modelId="{F6761373-3196-4E4A-8943-5B13A4D55146}" type="pres">
      <dgm:prSet presAssocID="{00585052-7E6F-4A8E-BAE3-B059AD58AD6E}" presName="hierRoot2" presStyleCnt="0"/>
      <dgm:spPr/>
    </dgm:pt>
    <dgm:pt modelId="{76CCE779-0296-4742-81F6-85B836BA94A8}" type="pres">
      <dgm:prSet presAssocID="{00585052-7E6F-4A8E-BAE3-B059AD58AD6E}" presName="composite2" presStyleCnt="0"/>
      <dgm:spPr/>
    </dgm:pt>
    <dgm:pt modelId="{88B8DD68-2798-4DD6-88A8-ECED82A11CCA}" type="pres">
      <dgm:prSet presAssocID="{00585052-7E6F-4A8E-BAE3-B059AD58AD6E}" presName="background2" presStyleLbl="node2" presStyleIdx="1" presStyleCnt="2"/>
      <dgm:spPr/>
    </dgm:pt>
    <dgm:pt modelId="{FC30C084-7543-4283-ADF5-9169CB00FF6E}" type="pres">
      <dgm:prSet presAssocID="{00585052-7E6F-4A8E-BAE3-B059AD58AD6E}" presName="text2" presStyleLbl="fgAcc2" presStyleIdx="1" presStyleCnt="2">
        <dgm:presLayoutVars>
          <dgm:chPref val="3"/>
        </dgm:presLayoutVars>
      </dgm:prSet>
      <dgm:spPr/>
    </dgm:pt>
    <dgm:pt modelId="{31C77127-4E49-470A-9C44-E22F39B11F0C}" type="pres">
      <dgm:prSet presAssocID="{00585052-7E6F-4A8E-BAE3-B059AD58AD6E}" presName="hierChild3" presStyleCnt="0"/>
      <dgm:spPr/>
    </dgm:pt>
    <dgm:pt modelId="{A5BE273C-0401-4C4C-B791-7C4B60953584}" type="pres">
      <dgm:prSet presAssocID="{90047E68-BFB6-4C54-B33A-AA0394623765}" presName="Name17" presStyleLbl="parChTrans1D3" presStyleIdx="2" presStyleCnt="5"/>
      <dgm:spPr/>
    </dgm:pt>
    <dgm:pt modelId="{27F4BAA5-85AD-4A7B-98D0-921F8C526552}" type="pres">
      <dgm:prSet presAssocID="{4460FC5C-5BCD-4040-9831-4A2E8A3F4631}" presName="hierRoot3" presStyleCnt="0"/>
      <dgm:spPr/>
    </dgm:pt>
    <dgm:pt modelId="{9AD17A09-8829-42D6-ADE2-F84801804CCF}" type="pres">
      <dgm:prSet presAssocID="{4460FC5C-5BCD-4040-9831-4A2E8A3F4631}" presName="composite3" presStyleCnt="0"/>
      <dgm:spPr/>
    </dgm:pt>
    <dgm:pt modelId="{0BFDF928-083F-457B-B6D7-EEC2F5CCB9DB}" type="pres">
      <dgm:prSet presAssocID="{4460FC5C-5BCD-4040-9831-4A2E8A3F4631}" presName="background3" presStyleLbl="node3" presStyleIdx="2" presStyleCnt="5"/>
      <dgm:spPr/>
    </dgm:pt>
    <dgm:pt modelId="{E296653B-2CF2-4670-9B12-432FC3C623AE}" type="pres">
      <dgm:prSet presAssocID="{4460FC5C-5BCD-4040-9831-4A2E8A3F4631}" presName="text3" presStyleLbl="fgAcc3" presStyleIdx="2" presStyleCnt="5">
        <dgm:presLayoutVars>
          <dgm:chPref val="3"/>
        </dgm:presLayoutVars>
      </dgm:prSet>
      <dgm:spPr/>
    </dgm:pt>
    <dgm:pt modelId="{28963193-7AC4-4C6F-8292-B3663FD22223}" type="pres">
      <dgm:prSet presAssocID="{4460FC5C-5BCD-4040-9831-4A2E8A3F4631}" presName="hierChild4" presStyleCnt="0"/>
      <dgm:spPr/>
    </dgm:pt>
    <dgm:pt modelId="{9020CF9B-1E2D-44BD-A58E-C1812D05D0D0}" type="pres">
      <dgm:prSet presAssocID="{5162AAAE-E907-4435-B56D-16897188D7F2}" presName="Name17" presStyleLbl="parChTrans1D3" presStyleIdx="3" presStyleCnt="5"/>
      <dgm:spPr/>
    </dgm:pt>
    <dgm:pt modelId="{9DCD056E-5FA0-4313-B4F4-38A6B3EDDEC4}" type="pres">
      <dgm:prSet presAssocID="{540B24C7-5915-4FE9-BE8C-A022E714AC9E}" presName="hierRoot3" presStyleCnt="0"/>
      <dgm:spPr/>
    </dgm:pt>
    <dgm:pt modelId="{B6E0FE53-B3D6-429C-B1C5-DD64359EF286}" type="pres">
      <dgm:prSet presAssocID="{540B24C7-5915-4FE9-BE8C-A022E714AC9E}" presName="composite3" presStyleCnt="0"/>
      <dgm:spPr/>
    </dgm:pt>
    <dgm:pt modelId="{EFAD93A0-3EC0-49E1-A763-7BC7CCE29D70}" type="pres">
      <dgm:prSet presAssocID="{540B24C7-5915-4FE9-BE8C-A022E714AC9E}" presName="background3" presStyleLbl="node3" presStyleIdx="3" presStyleCnt="5"/>
      <dgm:spPr/>
    </dgm:pt>
    <dgm:pt modelId="{20AAF771-1CA7-4D9D-BB43-20AA8DC2A175}" type="pres">
      <dgm:prSet presAssocID="{540B24C7-5915-4FE9-BE8C-A022E714AC9E}" presName="text3" presStyleLbl="fgAcc3" presStyleIdx="3" presStyleCnt="5">
        <dgm:presLayoutVars>
          <dgm:chPref val="3"/>
        </dgm:presLayoutVars>
      </dgm:prSet>
      <dgm:spPr/>
    </dgm:pt>
    <dgm:pt modelId="{B4AB6F89-7FEF-4302-915A-7596E8FA7861}" type="pres">
      <dgm:prSet presAssocID="{540B24C7-5915-4FE9-BE8C-A022E714AC9E}" presName="hierChild4" presStyleCnt="0"/>
      <dgm:spPr/>
    </dgm:pt>
    <dgm:pt modelId="{6401E9BB-D9A1-4E81-8474-C229CED9B5E6}" type="pres">
      <dgm:prSet presAssocID="{194991F9-B1E4-4C04-879B-63DB43C985DA}" presName="Name17" presStyleLbl="parChTrans1D3" presStyleIdx="4" presStyleCnt="5"/>
      <dgm:spPr/>
    </dgm:pt>
    <dgm:pt modelId="{40DDC902-E1FF-4891-AF4A-C2D86AF3D267}" type="pres">
      <dgm:prSet presAssocID="{37AF0F70-DA3D-4D23-9B61-6B2C09EF9014}" presName="hierRoot3" presStyleCnt="0"/>
      <dgm:spPr/>
    </dgm:pt>
    <dgm:pt modelId="{BA9EDB5E-64A2-4C37-B2C0-01426EBD2BD3}" type="pres">
      <dgm:prSet presAssocID="{37AF0F70-DA3D-4D23-9B61-6B2C09EF9014}" presName="composite3" presStyleCnt="0"/>
      <dgm:spPr/>
    </dgm:pt>
    <dgm:pt modelId="{1CA632B4-79B1-4686-B15B-78E742F539D9}" type="pres">
      <dgm:prSet presAssocID="{37AF0F70-DA3D-4D23-9B61-6B2C09EF9014}" presName="background3" presStyleLbl="node3" presStyleIdx="4" presStyleCnt="5"/>
      <dgm:spPr/>
    </dgm:pt>
    <dgm:pt modelId="{AC674F8D-93C5-459E-8DDF-700BBDB09612}" type="pres">
      <dgm:prSet presAssocID="{37AF0F70-DA3D-4D23-9B61-6B2C09EF9014}" presName="text3" presStyleLbl="fgAcc3" presStyleIdx="4" presStyleCnt="5">
        <dgm:presLayoutVars>
          <dgm:chPref val="3"/>
        </dgm:presLayoutVars>
      </dgm:prSet>
      <dgm:spPr/>
    </dgm:pt>
    <dgm:pt modelId="{F085FF2C-3145-4277-9866-D380985114ED}" type="pres">
      <dgm:prSet presAssocID="{37AF0F70-DA3D-4D23-9B61-6B2C09EF9014}" presName="hierChild4" presStyleCnt="0"/>
      <dgm:spPr/>
    </dgm:pt>
  </dgm:ptLst>
  <dgm:cxnLst>
    <dgm:cxn modelId="{DA46480D-3DEA-4ABB-99CD-E4CC6D025C9A}" type="presOf" srcId="{7E12AFCB-9B68-4C4B-9F8D-42E45E1B2891}" destId="{961F4C32-6EB5-4A25-8495-4FDF14BE213C}" srcOrd="0" destOrd="0" presId="urn:microsoft.com/office/officeart/2005/8/layout/hierarchy1#2"/>
    <dgm:cxn modelId="{8EB8D40E-8446-4C37-B309-A7479903EC11}" type="presOf" srcId="{4D930002-B1B8-42CF-912C-298F54E7D926}" destId="{B6CD4C91-2B95-43EB-91A9-C5D4B9B9FB25}" srcOrd="0" destOrd="0" presId="urn:microsoft.com/office/officeart/2005/8/layout/hierarchy1#2"/>
    <dgm:cxn modelId="{6599FD11-CE07-4CC5-8CAC-127A5B03EB6C}" type="presOf" srcId="{37AF0F70-DA3D-4D23-9B61-6B2C09EF9014}" destId="{AC674F8D-93C5-459E-8DDF-700BBDB09612}" srcOrd="0" destOrd="0" presId="urn:microsoft.com/office/officeart/2005/8/layout/hierarchy1#2"/>
    <dgm:cxn modelId="{10F0D120-1DCF-4FEB-BDE5-BA9D3BF08696}" type="presOf" srcId="{00585052-7E6F-4A8E-BAE3-B059AD58AD6E}" destId="{FC30C084-7543-4283-ADF5-9169CB00FF6E}" srcOrd="0" destOrd="0" presId="urn:microsoft.com/office/officeart/2005/8/layout/hierarchy1#2"/>
    <dgm:cxn modelId="{63B33D24-E0E8-448B-98E1-4DE4B81D5652}" type="presOf" srcId="{0EDB964C-905D-457E-8B68-16C9CB2D24BA}" destId="{7835FA91-39D3-436A-BB5A-21642D999334}" srcOrd="0" destOrd="0" presId="urn:microsoft.com/office/officeart/2005/8/layout/hierarchy1#2"/>
    <dgm:cxn modelId="{5D128A29-9523-49E3-83E9-624C91D77814}" type="presOf" srcId="{194991F9-B1E4-4C04-879B-63DB43C985DA}" destId="{6401E9BB-D9A1-4E81-8474-C229CED9B5E6}" srcOrd="0" destOrd="0" presId="urn:microsoft.com/office/officeart/2005/8/layout/hierarchy1#2"/>
    <dgm:cxn modelId="{E830C52E-5F08-4E08-9C15-C16B7452E754}" type="presOf" srcId="{90047E68-BFB6-4C54-B33A-AA0394623765}" destId="{A5BE273C-0401-4C4C-B791-7C4B60953584}" srcOrd="0" destOrd="0" presId="urn:microsoft.com/office/officeart/2005/8/layout/hierarchy1#2"/>
    <dgm:cxn modelId="{21218A2F-5525-41DA-8E21-257958B1833A}" type="presOf" srcId="{733EAE03-4E83-401E-B9DC-0F09816D2270}" destId="{3ACB3552-8324-4DA9-B604-F33AAE96E8AD}" srcOrd="0" destOrd="0" presId="urn:microsoft.com/office/officeart/2005/8/layout/hierarchy1#2"/>
    <dgm:cxn modelId="{09A3DE3D-2581-4DCE-A9A3-BD698FC8DE5F}" srcId="{76827F94-D797-48E6-AF97-0E5AF8ACFF48}" destId="{4D930002-B1B8-42CF-912C-298F54E7D926}" srcOrd="0" destOrd="0" parTransId="{860A09BE-F4FD-4787-A3AE-EC9F6F917ED8}" sibTransId="{1139E895-1833-4137-86EC-38DDDC12392C}"/>
    <dgm:cxn modelId="{F6494064-5F61-4805-AEB8-64E6F760593A}" type="presOf" srcId="{4460FC5C-5BCD-4040-9831-4A2E8A3F4631}" destId="{E296653B-2CF2-4670-9B12-432FC3C623AE}" srcOrd="0" destOrd="0" presId="urn:microsoft.com/office/officeart/2005/8/layout/hierarchy1#2"/>
    <dgm:cxn modelId="{DC15A665-A6B4-4CCB-9917-1979680F0576}" srcId="{00585052-7E6F-4A8E-BAE3-B059AD58AD6E}" destId="{4460FC5C-5BCD-4040-9831-4A2E8A3F4631}" srcOrd="0" destOrd="0" parTransId="{90047E68-BFB6-4C54-B33A-AA0394623765}" sibTransId="{430EB493-CC3C-48E8-8C85-0697F45BA7E5}"/>
    <dgm:cxn modelId="{6357D64B-177D-4CC0-9D9F-2864FA047F97}" type="presOf" srcId="{540B24C7-5915-4FE9-BE8C-A022E714AC9E}" destId="{20AAF771-1CA7-4D9D-BB43-20AA8DC2A175}" srcOrd="0" destOrd="0" presId="urn:microsoft.com/office/officeart/2005/8/layout/hierarchy1#2"/>
    <dgm:cxn modelId="{97C40550-775F-487E-8FC1-B835C2B9263B}" type="presOf" srcId="{2C4D3602-47C1-4FCD-9753-C8026A82B667}" destId="{C54C0BE0-3158-4DAF-BB02-9350DA38E3F6}" srcOrd="0" destOrd="0" presId="urn:microsoft.com/office/officeart/2005/8/layout/hierarchy1#2"/>
    <dgm:cxn modelId="{40B01A55-84F4-49DD-BC77-4E44CD51B882}" type="presOf" srcId="{CCC19DFB-22D5-4E37-BFB2-8226B674960F}" destId="{FAA2866E-65A6-480C-B880-D30E9919E1BB}" srcOrd="0" destOrd="0" presId="urn:microsoft.com/office/officeart/2005/8/layout/hierarchy1#2"/>
    <dgm:cxn modelId="{045BAE56-7C81-4B9B-83DB-A97AA7139C6F}" srcId="{4D930002-B1B8-42CF-912C-298F54E7D926}" destId="{A9DDE070-EE57-4AE6-96C0-3E2DEA673049}" srcOrd="0" destOrd="0" parTransId="{0EDB964C-905D-457E-8B68-16C9CB2D24BA}" sibTransId="{9F6DAF2B-6172-45C6-B765-0B2E184F7856}"/>
    <dgm:cxn modelId="{391BEE79-9C3D-4073-A5F8-B476020313B5}" srcId="{00585052-7E6F-4A8E-BAE3-B059AD58AD6E}" destId="{37AF0F70-DA3D-4D23-9B61-6B2C09EF9014}" srcOrd="2" destOrd="0" parTransId="{194991F9-B1E4-4C04-879B-63DB43C985DA}" sibTransId="{870FED61-BC20-425A-BFCE-A684537AE4A0}"/>
    <dgm:cxn modelId="{DCC9E685-CE90-4BB6-9C93-641670A46945}" type="presOf" srcId="{5162AAAE-E907-4435-B56D-16897188D7F2}" destId="{9020CF9B-1E2D-44BD-A58E-C1812D05D0D0}" srcOrd="0" destOrd="0" presId="urn:microsoft.com/office/officeart/2005/8/layout/hierarchy1#2"/>
    <dgm:cxn modelId="{B9FE9189-6B73-4BD3-B398-B82CFAC72DC0}" srcId="{4D930002-B1B8-42CF-912C-298F54E7D926}" destId="{00585052-7E6F-4A8E-BAE3-B059AD58AD6E}" srcOrd="1" destOrd="0" parTransId="{86441BD4-644F-4B38-B132-5E2363C53C51}" sibTransId="{AFE47C60-457E-4270-84C6-2D1749FC4B63}"/>
    <dgm:cxn modelId="{51735D8E-C579-4FE5-867D-BFBC0D94B0B0}" type="presOf" srcId="{76827F94-D797-48E6-AF97-0E5AF8ACFF48}" destId="{9596834B-5F35-4144-8611-A1F23F97371C}" srcOrd="0" destOrd="0" presId="urn:microsoft.com/office/officeart/2005/8/layout/hierarchy1#2"/>
    <dgm:cxn modelId="{7457E091-EE69-487F-96A1-828B5B6C56E0}" srcId="{A9DDE070-EE57-4AE6-96C0-3E2DEA673049}" destId="{2C4D3602-47C1-4FCD-9753-C8026A82B667}" srcOrd="0" destOrd="0" parTransId="{CCC19DFB-22D5-4E37-BFB2-8226B674960F}" sibTransId="{C6920FEE-401E-4B43-BE4B-74EA765C57B8}"/>
    <dgm:cxn modelId="{3DC3FBAB-EABB-4973-AE30-04405C141500}" srcId="{A9DDE070-EE57-4AE6-96C0-3E2DEA673049}" destId="{733EAE03-4E83-401E-B9DC-0F09816D2270}" srcOrd="1" destOrd="0" parTransId="{7E12AFCB-9B68-4C4B-9F8D-42E45E1B2891}" sibTransId="{BEF4CA34-8AA4-4AB1-B9CE-BF7E6AC6C164}"/>
    <dgm:cxn modelId="{3458BCBB-54AB-471E-8091-8B6E6330069F}" type="presOf" srcId="{A9DDE070-EE57-4AE6-96C0-3E2DEA673049}" destId="{FD9AE7BF-BADD-4853-B823-052C38F06712}" srcOrd="0" destOrd="0" presId="urn:microsoft.com/office/officeart/2005/8/layout/hierarchy1#2"/>
    <dgm:cxn modelId="{3D6392DC-E99F-489B-ACBF-39F320C20F96}" type="presOf" srcId="{86441BD4-644F-4B38-B132-5E2363C53C51}" destId="{C5A5A814-7218-4790-AACC-185EFE3186AF}" srcOrd="0" destOrd="0" presId="urn:microsoft.com/office/officeart/2005/8/layout/hierarchy1#2"/>
    <dgm:cxn modelId="{8308A3F1-A927-489B-9F6D-A4EAF2FCFE5B}" srcId="{00585052-7E6F-4A8E-BAE3-B059AD58AD6E}" destId="{540B24C7-5915-4FE9-BE8C-A022E714AC9E}" srcOrd="1" destOrd="0" parTransId="{5162AAAE-E907-4435-B56D-16897188D7F2}" sibTransId="{6B77A273-7D79-43C7-A9C2-EAD8608B645B}"/>
    <dgm:cxn modelId="{4BCEB4DD-885D-490A-B297-35C4BDB638B5}" type="presParOf" srcId="{9596834B-5F35-4144-8611-A1F23F97371C}" destId="{4214EC6E-71BE-43BD-80AD-F32496BCD098}" srcOrd="0" destOrd="0" presId="urn:microsoft.com/office/officeart/2005/8/layout/hierarchy1#2"/>
    <dgm:cxn modelId="{0B4A9829-DDD8-4B95-AD41-D3D4DDF335EC}" type="presParOf" srcId="{4214EC6E-71BE-43BD-80AD-F32496BCD098}" destId="{21220CEE-A2DC-4505-BB42-1245B8D2AB7B}" srcOrd="0" destOrd="0" presId="urn:microsoft.com/office/officeart/2005/8/layout/hierarchy1#2"/>
    <dgm:cxn modelId="{B2213008-72B4-416F-A227-124CAA3A720C}" type="presParOf" srcId="{21220CEE-A2DC-4505-BB42-1245B8D2AB7B}" destId="{B1D583A5-4E0F-4F6B-9402-C5A810B9E7E3}" srcOrd="0" destOrd="0" presId="urn:microsoft.com/office/officeart/2005/8/layout/hierarchy1#2"/>
    <dgm:cxn modelId="{EDD6C832-9EB1-46E3-8DBF-AB774E792AC8}" type="presParOf" srcId="{21220CEE-A2DC-4505-BB42-1245B8D2AB7B}" destId="{B6CD4C91-2B95-43EB-91A9-C5D4B9B9FB25}" srcOrd="1" destOrd="0" presId="urn:microsoft.com/office/officeart/2005/8/layout/hierarchy1#2"/>
    <dgm:cxn modelId="{E34864B8-CCAF-4859-B82B-82265FF30A3E}" type="presParOf" srcId="{4214EC6E-71BE-43BD-80AD-F32496BCD098}" destId="{231DD3B5-4EE4-4CD6-BC62-FD3F9D09F1FE}" srcOrd="1" destOrd="0" presId="urn:microsoft.com/office/officeart/2005/8/layout/hierarchy1#2"/>
    <dgm:cxn modelId="{0F7E24F0-50C8-46AF-B039-D80B27C79F00}" type="presParOf" srcId="{231DD3B5-4EE4-4CD6-BC62-FD3F9D09F1FE}" destId="{7835FA91-39D3-436A-BB5A-21642D999334}" srcOrd="0" destOrd="0" presId="urn:microsoft.com/office/officeart/2005/8/layout/hierarchy1#2"/>
    <dgm:cxn modelId="{A4ACDC5E-D440-4E23-A95A-680EA7962A30}" type="presParOf" srcId="{231DD3B5-4EE4-4CD6-BC62-FD3F9D09F1FE}" destId="{E397F576-919F-4610-BA1E-8DC71884543A}" srcOrd="1" destOrd="0" presId="urn:microsoft.com/office/officeart/2005/8/layout/hierarchy1#2"/>
    <dgm:cxn modelId="{56C844D5-E646-4AC8-8AB9-216281FB9E68}" type="presParOf" srcId="{E397F576-919F-4610-BA1E-8DC71884543A}" destId="{C5CD3DA9-39CB-4E17-A4BE-D92809C44E58}" srcOrd="0" destOrd="0" presId="urn:microsoft.com/office/officeart/2005/8/layout/hierarchy1#2"/>
    <dgm:cxn modelId="{6AE45A98-5663-4CFB-A29C-E7FAE4C69F65}" type="presParOf" srcId="{C5CD3DA9-39CB-4E17-A4BE-D92809C44E58}" destId="{E8E89481-50DD-44DA-ABB4-12A2BABBDB30}" srcOrd="0" destOrd="0" presId="urn:microsoft.com/office/officeart/2005/8/layout/hierarchy1#2"/>
    <dgm:cxn modelId="{62DDF482-F041-4A66-9CC6-8E5629087BBB}" type="presParOf" srcId="{C5CD3DA9-39CB-4E17-A4BE-D92809C44E58}" destId="{FD9AE7BF-BADD-4853-B823-052C38F06712}" srcOrd="1" destOrd="0" presId="urn:microsoft.com/office/officeart/2005/8/layout/hierarchy1#2"/>
    <dgm:cxn modelId="{16FFEAE1-98D0-4925-8C4C-613212F808BE}" type="presParOf" srcId="{E397F576-919F-4610-BA1E-8DC71884543A}" destId="{AFA94491-DC26-49B4-970C-0604B948E323}" srcOrd="1" destOrd="0" presId="urn:microsoft.com/office/officeart/2005/8/layout/hierarchy1#2"/>
    <dgm:cxn modelId="{73EC50BA-A50C-45E2-B3D9-3DF7EA0449FB}" type="presParOf" srcId="{AFA94491-DC26-49B4-970C-0604B948E323}" destId="{FAA2866E-65A6-480C-B880-D30E9919E1BB}" srcOrd="0" destOrd="0" presId="urn:microsoft.com/office/officeart/2005/8/layout/hierarchy1#2"/>
    <dgm:cxn modelId="{DB65F018-B58A-4EB4-AB78-610372C86205}" type="presParOf" srcId="{AFA94491-DC26-49B4-970C-0604B948E323}" destId="{9A73C748-41EA-4CF1-B881-7A35A495F01E}" srcOrd="1" destOrd="0" presId="urn:microsoft.com/office/officeart/2005/8/layout/hierarchy1#2"/>
    <dgm:cxn modelId="{48C17A2C-491E-4492-984B-42E8CD6BB52D}" type="presParOf" srcId="{9A73C748-41EA-4CF1-B881-7A35A495F01E}" destId="{BC3401BC-FF8C-4AA2-99F0-8ED63A6D1DDD}" srcOrd="0" destOrd="0" presId="urn:microsoft.com/office/officeart/2005/8/layout/hierarchy1#2"/>
    <dgm:cxn modelId="{246FFD0E-A753-454A-BA7D-E323040080DE}" type="presParOf" srcId="{BC3401BC-FF8C-4AA2-99F0-8ED63A6D1DDD}" destId="{C52828ED-B823-47D2-A853-DE3C54145371}" srcOrd="0" destOrd="0" presId="urn:microsoft.com/office/officeart/2005/8/layout/hierarchy1#2"/>
    <dgm:cxn modelId="{121DDF98-F002-4DDF-A2DE-E220627B0B9D}" type="presParOf" srcId="{BC3401BC-FF8C-4AA2-99F0-8ED63A6D1DDD}" destId="{C54C0BE0-3158-4DAF-BB02-9350DA38E3F6}" srcOrd="1" destOrd="0" presId="urn:microsoft.com/office/officeart/2005/8/layout/hierarchy1#2"/>
    <dgm:cxn modelId="{A0EE01BF-4165-4B2E-8AE9-AD6235AC3C3C}" type="presParOf" srcId="{9A73C748-41EA-4CF1-B881-7A35A495F01E}" destId="{AEE5C75E-5F8C-435E-ACA9-B441DF8F1E39}" srcOrd="1" destOrd="0" presId="urn:microsoft.com/office/officeart/2005/8/layout/hierarchy1#2"/>
    <dgm:cxn modelId="{78DE7958-CA34-4A0E-9051-08063DE284FF}" type="presParOf" srcId="{AFA94491-DC26-49B4-970C-0604B948E323}" destId="{961F4C32-6EB5-4A25-8495-4FDF14BE213C}" srcOrd="2" destOrd="0" presId="urn:microsoft.com/office/officeart/2005/8/layout/hierarchy1#2"/>
    <dgm:cxn modelId="{609EB9E9-5B27-4ABF-B3F1-C9C323677309}" type="presParOf" srcId="{AFA94491-DC26-49B4-970C-0604B948E323}" destId="{D35E134E-C248-46A7-AB5F-4B997CAD12E7}" srcOrd="3" destOrd="0" presId="urn:microsoft.com/office/officeart/2005/8/layout/hierarchy1#2"/>
    <dgm:cxn modelId="{CB70A6F0-3B9D-4356-9606-0D24C5BB27F1}" type="presParOf" srcId="{D35E134E-C248-46A7-AB5F-4B997CAD12E7}" destId="{62D43927-2D9B-4514-B541-C7815E56DA45}" srcOrd="0" destOrd="0" presId="urn:microsoft.com/office/officeart/2005/8/layout/hierarchy1#2"/>
    <dgm:cxn modelId="{290F174E-2579-49D6-A3F8-861743F1FA7A}" type="presParOf" srcId="{62D43927-2D9B-4514-B541-C7815E56DA45}" destId="{906B0205-CC46-41D6-9C9B-E7863152359C}" srcOrd="0" destOrd="0" presId="urn:microsoft.com/office/officeart/2005/8/layout/hierarchy1#2"/>
    <dgm:cxn modelId="{1792AE0D-D271-433F-9076-74708A2289F2}" type="presParOf" srcId="{62D43927-2D9B-4514-B541-C7815E56DA45}" destId="{3ACB3552-8324-4DA9-B604-F33AAE96E8AD}" srcOrd="1" destOrd="0" presId="urn:microsoft.com/office/officeart/2005/8/layout/hierarchy1#2"/>
    <dgm:cxn modelId="{7D515246-407D-4286-99C2-3E986D44D96E}" type="presParOf" srcId="{D35E134E-C248-46A7-AB5F-4B997CAD12E7}" destId="{4A10A8B5-8B56-4204-81C4-E4AC2D6492C5}" srcOrd="1" destOrd="0" presId="urn:microsoft.com/office/officeart/2005/8/layout/hierarchy1#2"/>
    <dgm:cxn modelId="{19802D99-FEA2-41D3-ABB6-2C6CBA036427}" type="presParOf" srcId="{231DD3B5-4EE4-4CD6-BC62-FD3F9D09F1FE}" destId="{C5A5A814-7218-4790-AACC-185EFE3186AF}" srcOrd="2" destOrd="0" presId="urn:microsoft.com/office/officeart/2005/8/layout/hierarchy1#2"/>
    <dgm:cxn modelId="{83D3A8F0-C2BE-448E-822B-81C00113AB1A}" type="presParOf" srcId="{231DD3B5-4EE4-4CD6-BC62-FD3F9D09F1FE}" destId="{F6761373-3196-4E4A-8943-5B13A4D55146}" srcOrd="3" destOrd="0" presId="urn:microsoft.com/office/officeart/2005/8/layout/hierarchy1#2"/>
    <dgm:cxn modelId="{6284B733-60F3-4C00-BD0C-8AB0D28B0A68}" type="presParOf" srcId="{F6761373-3196-4E4A-8943-5B13A4D55146}" destId="{76CCE779-0296-4742-81F6-85B836BA94A8}" srcOrd="0" destOrd="0" presId="urn:microsoft.com/office/officeart/2005/8/layout/hierarchy1#2"/>
    <dgm:cxn modelId="{4D3A9DCF-B70E-4EE8-B0B2-6C2F3E1BB181}" type="presParOf" srcId="{76CCE779-0296-4742-81F6-85B836BA94A8}" destId="{88B8DD68-2798-4DD6-88A8-ECED82A11CCA}" srcOrd="0" destOrd="0" presId="urn:microsoft.com/office/officeart/2005/8/layout/hierarchy1#2"/>
    <dgm:cxn modelId="{5BDB6879-02F8-4333-8099-6CB68186D540}" type="presParOf" srcId="{76CCE779-0296-4742-81F6-85B836BA94A8}" destId="{FC30C084-7543-4283-ADF5-9169CB00FF6E}" srcOrd="1" destOrd="0" presId="urn:microsoft.com/office/officeart/2005/8/layout/hierarchy1#2"/>
    <dgm:cxn modelId="{A2AFD534-CE7A-4530-8E91-74B8301102C3}" type="presParOf" srcId="{F6761373-3196-4E4A-8943-5B13A4D55146}" destId="{31C77127-4E49-470A-9C44-E22F39B11F0C}" srcOrd="1" destOrd="0" presId="urn:microsoft.com/office/officeart/2005/8/layout/hierarchy1#2"/>
    <dgm:cxn modelId="{6B3F257F-3E01-4A89-87F6-9504D284C710}" type="presParOf" srcId="{31C77127-4E49-470A-9C44-E22F39B11F0C}" destId="{A5BE273C-0401-4C4C-B791-7C4B60953584}" srcOrd="0" destOrd="0" presId="urn:microsoft.com/office/officeart/2005/8/layout/hierarchy1#2"/>
    <dgm:cxn modelId="{A2BEE2CE-5D91-41A9-B0C6-6AD63DF7655B}" type="presParOf" srcId="{31C77127-4E49-470A-9C44-E22F39B11F0C}" destId="{27F4BAA5-85AD-4A7B-98D0-921F8C526552}" srcOrd="1" destOrd="0" presId="urn:microsoft.com/office/officeart/2005/8/layout/hierarchy1#2"/>
    <dgm:cxn modelId="{F16EFE2B-A83C-4580-BFB1-79B1A3866422}" type="presParOf" srcId="{27F4BAA5-85AD-4A7B-98D0-921F8C526552}" destId="{9AD17A09-8829-42D6-ADE2-F84801804CCF}" srcOrd="0" destOrd="0" presId="urn:microsoft.com/office/officeart/2005/8/layout/hierarchy1#2"/>
    <dgm:cxn modelId="{CBDF13B3-68BF-44EF-BAE5-A90B80BAAED3}" type="presParOf" srcId="{9AD17A09-8829-42D6-ADE2-F84801804CCF}" destId="{0BFDF928-083F-457B-B6D7-EEC2F5CCB9DB}" srcOrd="0" destOrd="0" presId="urn:microsoft.com/office/officeart/2005/8/layout/hierarchy1#2"/>
    <dgm:cxn modelId="{AED1F3AD-4C59-42FC-968C-4380C38EE222}" type="presParOf" srcId="{9AD17A09-8829-42D6-ADE2-F84801804CCF}" destId="{E296653B-2CF2-4670-9B12-432FC3C623AE}" srcOrd="1" destOrd="0" presId="urn:microsoft.com/office/officeart/2005/8/layout/hierarchy1#2"/>
    <dgm:cxn modelId="{D051C5C3-721F-49C1-A0C4-B869C85121A4}" type="presParOf" srcId="{27F4BAA5-85AD-4A7B-98D0-921F8C526552}" destId="{28963193-7AC4-4C6F-8292-B3663FD22223}" srcOrd="1" destOrd="0" presId="urn:microsoft.com/office/officeart/2005/8/layout/hierarchy1#2"/>
    <dgm:cxn modelId="{EC99BB43-EAE3-439F-9A9E-F8884C7DECA6}" type="presParOf" srcId="{31C77127-4E49-470A-9C44-E22F39B11F0C}" destId="{9020CF9B-1E2D-44BD-A58E-C1812D05D0D0}" srcOrd="2" destOrd="0" presId="urn:microsoft.com/office/officeart/2005/8/layout/hierarchy1#2"/>
    <dgm:cxn modelId="{3D534017-3E9C-444D-9C4F-3D3D16456D4B}" type="presParOf" srcId="{31C77127-4E49-470A-9C44-E22F39B11F0C}" destId="{9DCD056E-5FA0-4313-B4F4-38A6B3EDDEC4}" srcOrd="3" destOrd="0" presId="urn:microsoft.com/office/officeart/2005/8/layout/hierarchy1#2"/>
    <dgm:cxn modelId="{46F7F0E1-42C3-46A9-B248-0210299D4689}" type="presParOf" srcId="{9DCD056E-5FA0-4313-B4F4-38A6B3EDDEC4}" destId="{B6E0FE53-B3D6-429C-B1C5-DD64359EF286}" srcOrd="0" destOrd="0" presId="urn:microsoft.com/office/officeart/2005/8/layout/hierarchy1#2"/>
    <dgm:cxn modelId="{C6AD62D2-4D0D-4316-83D8-CAC8438DD931}" type="presParOf" srcId="{B6E0FE53-B3D6-429C-B1C5-DD64359EF286}" destId="{EFAD93A0-3EC0-49E1-A763-7BC7CCE29D70}" srcOrd="0" destOrd="0" presId="urn:microsoft.com/office/officeart/2005/8/layout/hierarchy1#2"/>
    <dgm:cxn modelId="{4867552D-9685-4BB8-8E77-4EAF0E3E7324}" type="presParOf" srcId="{B6E0FE53-B3D6-429C-B1C5-DD64359EF286}" destId="{20AAF771-1CA7-4D9D-BB43-20AA8DC2A175}" srcOrd="1" destOrd="0" presId="urn:microsoft.com/office/officeart/2005/8/layout/hierarchy1#2"/>
    <dgm:cxn modelId="{76BA64ED-EA6D-4EFB-802F-E41C98097B19}" type="presParOf" srcId="{9DCD056E-5FA0-4313-B4F4-38A6B3EDDEC4}" destId="{B4AB6F89-7FEF-4302-915A-7596E8FA7861}" srcOrd="1" destOrd="0" presId="urn:microsoft.com/office/officeart/2005/8/layout/hierarchy1#2"/>
    <dgm:cxn modelId="{2ADE9422-8A1F-4CD5-86BC-6C3E39CCDE15}" type="presParOf" srcId="{31C77127-4E49-470A-9C44-E22F39B11F0C}" destId="{6401E9BB-D9A1-4E81-8474-C229CED9B5E6}" srcOrd="4" destOrd="0" presId="urn:microsoft.com/office/officeart/2005/8/layout/hierarchy1#2"/>
    <dgm:cxn modelId="{C61E60BA-6BA0-4F08-B84D-7079D3DA3E2F}" type="presParOf" srcId="{31C77127-4E49-470A-9C44-E22F39B11F0C}" destId="{40DDC902-E1FF-4891-AF4A-C2D86AF3D267}" srcOrd="5" destOrd="0" presId="urn:microsoft.com/office/officeart/2005/8/layout/hierarchy1#2"/>
    <dgm:cxn modelId="{A9C277E5-8564-4447-9F71-C3FF5C18E6A8}" type="presParOf" srcId="{40DDC902-E1FF-4891-AF4A-C2D86AF3D267}" destId="{BA9EDB5E-64A2-4C37-B2C0-01426EBD2BD3}" srcOrd="0" destOrd="0" presId="urn:microsoft.com/office/officeart/2005/8/layout/hierarchy1#2"/>
    <dgm:cxn modelId="{AA022FC9-3C49-44FC-BA78-92393963975B}" type="presParOf" srcId="{BA9EDB5E-64A2-4C37-B2C0-01426EBD2BD3}" destId="{1CA632B4-79B1-4686-B15B-78E742F539D9}" srcOrd="0" destOrd="0" presId="urn:microsoft.com/office/officeart/2005/8/layout/hierarchy1#2"/>
    <dgm:cxn modelId="{001ED4AD-15F1-43DD-AF16-93577AFFF9DE}" type="presParOf" srcId="{BA9EDB5E-64A2-4C37-B2C0-01426EBD2BD3}" destId="{AC674F8D-93C5-459E-8DDF-700BBDB09612}" srcOrd="1" destOrd="0" presId="urn:microsoft.com/office/officeart/2005/8/layout/hierarchy1#2"/>
    <dgm:cxn modelId="{943A531D-553B-41C3-BA03-DCD3F95AFC5C}" type="presParOf" srcId="{40DDC902-E1FF-4891-AF4A-C2D86AF3D267}" destId="{F085FF2C-3145-4277-9866-D380985114ED}" srcOrd="1" destOrd="0" presId="urn:microsoft.com/office/officeart/2005/8/layout/hierarchy1#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37062-B642-4886-8B00-C6EF0F5EF51D}">
      <dsp:nvSpPr>
        <dsp:cNvPr id="0" name=""/>
        <dsp:cNvSpPr/>
      </dsp:nvSpPr>
      <dsp:spPr>
        <a:xfrm>
          <a:off x="360791" y="1407735"/>
          <a:ext cx="1428318" cy="1248529"/>
        </a:xfrm>
        <a:prstGeom prst="rightArrow">
          <a:avLst>
            <a:gd name="adj1" fmla="val 70000"/>
            <a:gd name="adj2" fmla="val 50000"/>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66725">
            <a:lnSpc>
              <a:spcPct val="90000"/>
            </a:lnSpc>
            <a:spcBef>
              <a:spcPct val="0"/>
            </a:spcBef>
            <a:spcAft>
              <a:spcPct val="15000"/>
            </a:spcAft>
            <a:buChar char="•"/>
          </a:pPr>
          <a:r>
            <a:rPr lang="zh-CN" altLang="en-US" sz="1050" kern="1200" dirty="0">
              <a:latin typeface="幼圆" panose="02010509060101010101" pitchFamily="49" charset="-122"/>
              <a:ea typeface="幼圆" panose="02010509060101010101" pitchFamily="49" charset="-122"/>
            </a:rPr>
            <a:t>第一代</a:t>
          </a:r>
        </a:p>
        <a:p>
          <a:pPr marL="57150" lvl="1" indent="-57150" algn="l" defTabSz="466725">
            <a:lnSpc>
              <a:spcPct val="90000"/>
            </a:lnSpc>
            <a:spcBef>
              <a:spcPct val="0"/>
            </a:spcBef>
            <a:spcAft>
              <a:spcPct val="15000"/>
            </a:spcAft>
            <a:buChar char="•"/>
          </a:pPr>
          <a:r>
            <a:rPr lang="zh-CN" altLang="en-US" sz="1050" kern="1200" dirty="0">
              <a:latin typeface="幼圆" panose="02010509060101010101" pitchFamily="49" charset="-122"/>
              <a:ea typeface="幼圆" panose="02010509060101010101" pitchFamily="49" charset="-122"/>
            </a:rPr>
            <a:t>原始之神</a:t>
          </a:r>
        </a:p>
      </dsp:txBody>
      <dsp:txXfrm>
        <a:off x="717871" y="1595014"/>
        <a:ext cx="696305" cy="873971"/>
      </dsp:txXfrm>
    </dsp:sp>
    <dsp:sp modelId="{2DD2E99E-2CAC-4328-9B66-CDEF435A3C92}">
      <dsp:nvSpPr>
        <dsp:cNvPr id="0" name=""/>
        <dsp:cNvSpPr/>
      </dsp:nvSpPr>
      <dsp:spPr>
        <a:xfrm>
          <a:off x="3712" y="1674920"/>
          <a:ext cx="714159" cy="71415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latin typeface="幼圆" panose="02010509060101010101" pitchFamily="49" charset="-122"/>
              <a:ea typeface="幼圆" panose="02010509060101010101" pitchFamily="49" charset="-122"/>
            </a:rPr>
            <a:t>卡俄斯</a:t>
          </a:r>
          <a:r>
            <a:rPr lang="en-US" altLang="zh-CN" sz="1000" kern="1200" dirty="0">
              <a:latin typeface="幼圆" panose="02010509060101010101" pitchFamily="49" charset="-122"/>
              <a:ea typeface="幼圆" panose="02010509060101010101" pitchFamily="49" charset="-122"/>
            </a:rPr>
            <a:t>Chaos</a:t>
          </a:r>
          <a:endParaRPr lang="zh-CN" altLang="en-US" sz="1000" kern="1200" dirty="0">
            <a:latin typeface="幼圆" panose="02010509060101010101" pitchFamily="49" charset="-122"/>
            <a:ea typeface="幼圆" panose="02010509060101010101" pitchFamily="49" charset="-122"/>
          </a:endParaRPr>
        </a:p>
      </dsp:txBody>
      <dsp:txXfrm>
        <a:off x="108298" y="1779506"/>
        <a:ext cx="504987" cy="504987"/>
      </dsp:txXfrm>
    </dsp:sp>
    <dsp:sp modelId="{679216E8-6428-49DB-9E2F-DF08A99317A7}">
      <dsp:nvSpPr>
        <dsp:cNvPr id="0" name=""/>
        <dsp:cNvSpPr/>
      </dsp:nvSpPr>
      <dsp:spPr>
        <a:xfrm>
          <a:off x="2235459" y="1407735"/>
          <a:ext cx="1428318" cy="1248529"/>
        </a:xfrm>
        <a:prstGeom prst="rightArrow">
          <a:avLst>
            <a:gd name="adj1" fmla="val 70000"/>
            <a:gd name="adj2" fmla="val 50000"/>
          </a:avLst>
        </a:prstGeom>
        <a:solidFill>
          <a:schemeClr val="accent5">
            <a:tint val="40000"/>
            <a:alpha val="90000"/>
            <a:hueOff val="-3580161"/>
            <a:satOff val="16084"/>
            <a:lumOff val="1106"/>
            <a:alphaOff val="0"/>
          </a:schemeClr>
        </a:solidFill>
        <a:ln w="9525" cap="flat" cmpd="sng" algn="ctr">
          <a:solidFill>
            <a:schemeClr val="accent5">
              <a:tint val="40000"/>
              <a:alpha val="90000"/>
              <a:hueOff val="-3580161"/>
              <a:satOff val="16084"/>
              <a:lumOff val="1106"/>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66725">
            <a:lnSpc>
              <a:spcPct val="90000"/>
            </a:lnSpc>
            <a:spcBef>
              <a:spcPct val="0"/>
            </a:spcBef>
            <a:spcAft>
              <a:spcPct val="15000"/>
            </a:spcAft>
            <a:buChar char="•"/>
          </a:pPr>
          <a:r>
            <a:rPr lang="zh-CN" altLang="en-US" sz="1050" kern="1200" dirty="0">
              <a:latin typeface="幼圆" panose="02010509060101010101" pitchFamily="49" charset="-122"/>
              <a:ea typeface="幼圆" panose="02010509060101010101" pitchFamily="49" charset="-122"/>
            </a:rPr>
            <a:t>第二代</a:t>
          </a:r>
        </a:p>
        <a:p>
          <a:pPr marL="57150" lvl="1" indent="-57150" algn="l" defTabSz="466725">
            <a:lnSpc>
              <a:spcPct val="90000"/>
            </a:lnSpc>
            <a:spcBef>
              <a:spcPct val="0"/>
            </a:spcBef>
            <a:spcAft>
              <a:spcPct val="15000"/>
            </a:spcAft>
            <a:buChar char="•"/>
          </a:pPr>
          <a:r>
            <a:rPr lang="zh-CN" altLang="en-US" sz="1050" kern="1200" dirty="0">
              <a:latin typeface="幼圆" panose="02010509060101010101" pitchFamily="49" charset="-122"/>
              <a:ea typeface="幼圆" panose="02010509060101010101" pitchFamily="49" charset="-122"/>
            </a:rPr>
            <a:t>大地之神</a:t>
          </a:r>
        </a:p>
        <a:p>
          <a:pPr marL="57150" lvl="1" indent="-57150" algn="l" defTabSz="466725">
            <a:lnSpc>
              <a:spcPct val="90000"/>
            </a:lnSpc>
            <a:spcBef>
              <a:spcPct val="0"/>
            </a:spcBef>
            <a:spcAft>
              <a:spcPct val="15000"/>
            </a:spcAft>
            <a:buChar char="•"/>
          </a:pPr>
          <a:r>
            <a:rPr lang="zh-CN" altLang="en-US" sz="1050" kern="1200" dirty="0">
              <a:latin typeface="幼圆" panose="02010509060101010101" pitchFamily="49" charset="-122"/>
              <a:ea typeface="幼圆" panose="02010509060101010101" pitchFamily="49" charset="-122"/>
            </a:rPr>
            <a:t>系统诞生</a:t>
          </a:r>
        </a:p>
      </dsp:txBody>
      <dsp:txXfrm>
        <a:off x="2592538" y="1595014"/>
        <a:ext cx="696305" cy="873971"/>
      </dsp:txXfrm>
    </dsp:sp>
    <dsp:sp modelId="{1397F7A7-E1EC-446C-9A5F-6B29E69AE08B}">
      <dsp:nvSpPr>
        <dsp:cNvPr id="0" name=""/>
        <dsp:cNvSpPr/>
      </dsp:nvSpPr>
      <dsp:spPr>
        <a:xfrm>
          <a:off x="1878379" y="1674920"/>
          <a:ext cx="714159" cy="714159"/>
        </a:xfrm>
        <a:prstGeom prst="ellipse">
          <a:avLst/>
        </a:prstGeom>
        <a:gradFill rotWithShape="0">
          <a:gsLst>
            <a:gs pos="0">
              <a:schemeClr val="accent5">
                <a:hueOff val="-3311292"/>
                <a:satOff val="13270"/>
                <a:lumOff val="2876"/>
                <a:alphaOff val="0"/>
                <a:shade val="51000"/>
                <a:satMod val="130000"/>
              </a:schemeClr>
            </a:gs>
            <a:gs pos="80000">
              <a:schemeClr val="accent5">
                <a:hueOff val="-3311292"/>
                <a:satOff val="13270"/>
                <a:lumOff val="2876"/>
                <a:alphaOff val="0"/>
                <a:shade val="93000"/>
                <a:satMod val="130000"/>
              </a:schemeClr>
            </a:gs>
            <a:gs pos="100000">
              <a:schemeClr val="accent5">
                <a:hueOff val="-3311292"/>
                <a:satOff val="13270"/>
                <a:lumOff val="287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latin typeface="幼圆" panose="02010509060101010101" pitchFamily="49" charset="-122"/>
              <a:ea typeface="幼圆" panose="02010509060101010101" pitchFamily="49" charset="-122"/>
            </a:rPr>
            <a:t>盖亚</a:t>
          </a:r>
        </a:p>
      </dsp:txBody>
      <dsp:txXfrm>
        <a:off x="1982965" y="1779506"/>
        <a:ext cx="504987" cy="504987"/>
      </dsp:txXfrm>
    </dsp:sp>
    <dsp:sp modelId="{3766CBAF-A2CF-45C1-9906-871D2CCFE5E1}">
      <dsp:nvSpPr>
        <dsp:cNvPr id="0" name=""/>
        <dsp:cNvSpPr/>
      </dsp:nvSpPr>
      <dsp:spPr>
        <a:xfrm>
          <a:off x="4110126" y="1407735"/>
          <a:ext cx="1428318" cy="1248529"/>
        </a:xfrm>
        <a:prstGeom prst="rightArrow">
          <a:avLst>
            <a:gd name="adj1" fmla="val 70000"/>
            <a:gd name="adj2" fmla="val 50000"/>
          </a:avLst>
        </a:prstGeom>
        <a:solidFill>
          <a:schemeClr val="accent5">
            <a:tint val="40000"/>
            <a:alpha val="90000"/>
            <a:hueOff val="-7160321"/>
            <a:satOff val="32169"/>
            <a:lumOff val="2211"/>
            <a:alphaOff val="0"/>
          </a:schemeClr>
        </a:solidFill>
        <a:ln w="9525" cap="flat" cmpd="sng" algn="ctr">
          <a:solidFill>
            <a:schemeClr val="accent5">
              <a:tint val="40000"/>
              <a:alpha val="90000"/>
              <a:hueOff val="-7160321"/>
              <a:satOff val="32169"/>
              <a:lumOff val="2211"/>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66725">
            <a:lnSpc>
              <a:spcPct val="90000"/>
            </a:lnSpc>
            <a:spcBef>
              <a:spcPct val="0"/>
            </a:spcBef>
            <a:spcAft>
              <a:spcPct val="15000"/>
            </a:spcAft>
            <a:buChar char="•"/>
          </a:pPr>
          <a:r>
            <a:rPr lang="en-US" altLang="zh-CN" sz="1050" kern="1200" dirty="0">
              <a:latin typeface="幼圆" panose="02010509060101010101" pitchFamily="49" charset="-122"/>
              <a:ea typeface="幼圆" panose="02010509060101010101" pitchFamily="49" charset="-122"/>
            </a:rPr>
            <a:t>…</a:t>
          </a:r>
          <a:endParaRPr lang="zh-CN" altLang="en-US" sz="1050" kern="1200" dirty="0">
            <a:latin typeface="幼圆" panose="02010509060101010101" pitchFamily="49" charset="-122"/>
            <a:ea typeface="幼圆" panose="02010509060101010101" pitchFamily="49" charset="-122"/>
          </a:endParaRPr>
        </a:p>
        <a:p>
          <a:pPr marL="57150" lvl="1" indent="-57150" algn="l" defTabSz="466725">
            <a:lnSpc>
              <a:spcPct val="90000"/>
            </a:lnSpc>
            <a:spcBef>
              <a:spcPct val="0"/>
            </a:spcBef>
            <a:spcAft>
              <a:spcPct val="15000"/>
            </a:spcAft>
            <a:buChar char="•"/>
          </a:pPr>
          <a:r>
            <a:rPr lang="en-US" altLang="zh-CN" sz="1050" kern="1200" dirty="0">
              <a:latin typeface="幼圆" panose="02010509060101010101" pitchFamily="49" charset="-122"/>
              <a:ea typeface="幼圆" panose="02010509060101010101" pitchFamily="49" charset="-122"/>
            </a:rPr>
            <a:t>…</a:t>
          </a:r>
          <a:endParaRPr lang="zh-CN" altLang="en-US" sz="1050" kern="1200" dirty="0">
            <a:latin typeface="幼圆" panose="02010509060101010101" pitchFamily="49" charset="-122"/>
            <a:ea typeface="幼圆" panose="02010509060101010101" pitchFamily="49" charset="-122"/>
          </a:endParaRPr>
        </a:p>
      </dsp:txBody>
      <dsp:txXfrm>
        <a:off x="4467205" y="1595014"/>
        <a:ext cx="696305" cy="873971"/>
      </dsp:txXfrm>
    </dsp:sp>
    <dsp:sp modelId="{3E219F39-F47A-436C-B971-647C1CA0B9D3}">
      <dsp:nvSpPr>
        <dsp:cNvPr id="0" name=""/>
        <dsp:cNvSpPr/>
      </dsp:nvSpPr>
      <dsp:spPr>
        <a:xfrm>
          <a:off x="3753046" y="1674920"/>
          <a:ext cx="714159" cy="714159"/>
        </a:xfrm>
        <a:prstGeom prst="ellipse">
          <a:avLst/>
        </a:prstGeom>
        <a:gradFill rotWithShape="0">
          <a:gsLst>
            <a:gs pos="0">
              <a:schemeClr val="accent5">
                <a:hueOff val="-6622584"/>
                <a:satOff val="26541"/>
                <a:lumOff val="5752"/>
                <a:alphaOff val="0"/>
                <a:shade val="51000"/>
                <a:satMod val="130000"/>
              </a:schemeClr>
            </a:gs>
            <a:gs pos="80000">
              <a:schemeClr val="accent5">
                <a:hueOff val="-6622584"/>
                <a:satOff val="26541"/>
                <a:lumOff val="5752"/>
                <a:alphaOff val="0"/>
                <a:shade val="93000"/>
                <a:satMod val="130000"/>
              </a:schemeClr>
            </a:gs>
            <a:gs pos="100000">
              <a:schemeClr val="accent5">
                <a:hueOff val="-6622584"/>
                <a:satOff val="26541"/>
                <a:lumOff val="575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latin typeface="幼圆" panose="02010509060101010101" pitchFamily="49" charset="-122"/>
              <a:ea typeface="幼圆" panose="02010509060101010101" pitchFamily="49" charset="-122"/>
            </a:rPr>
            <a:t>…</a:t>
          </a:r>
          <a:endParaRPr lang="zh-CN" altLang="en-US" sz="1000" kern="1200" dirty="0">
            <a:latin typeface="幼圆" panose="02010509060101010101" pitchFamily="49" charset="-122"/>
            <a:ea typeface="幼圆" panose="02010509060101010101" pitchFamily="49" charset="-122"/>
          </a:endParaRPr>
        </a:p>
      </dsp:txBody>
      <dsp:txXfrm>
        <a:off x="3857632" y="1779506"/>
        <a:ext cx="504987" cy="504987"/>
      </dsp:txXfrm>
    </dsp:sp>
    <dsp:sp modelId="{A4FC1AEE-5DCA-4AAC-AD84-932044317DF1}">
      <dsp:nvSpPr>
        <dsp:cNvPr id="0" name=""/>
        <dsp:cNvSpPr/>
      </dsp:nvSpPr>
      <dsp:spPr>
        <a:xfrm>
          <a:off x="5984793" y="1407735"/>
          <a:ext cx="1428318" cy="1248529"/>
        </a:xfrm>
        <a:prstGeom prst="rightArrow">
          <a:avLst>
            <a:gd name="adj1" fmla="val 70000"/>
            <a:gd name="adj2" fmla="val 50000"/>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7940" tIns="6985" rIns="13970" bIns="6985" numCol="1" spcCol="1270" anchor="ctr" anchorCtr="0">
          <a:noAutofit/>
        </a:bodyPr>
        <a:lstStyle/>
        <a:p>
          <a:pPr marL="57150" lvl="1" indent="-57150" algn="l" defTabSz="466725">
            <a:lnSpc>
              <a:spcPct val="90000"/>
            </a:lnSpc>
            <a:spcBef>
              <a:spcPct val="0"/>
            </a:spcBef>
            <a:spcAft>
              <a:spcPct val="15000"/>
            </a:spcAft>
            <a:buChar char="•"/>
          </a:pPr>
          <a:r>
            <a:rPr lang="zh-CN" altLang="en-US" sz="1050" kern="1200" dirty="0">
              <a:latin typeface="幼圆" panose="02010509060101010101" pitchFamily="49" charset="-122"/>
              <a:ea typeface="幼圆" panose="02010509060101010101" pitchFamily="49" charset="-122"/>
            </a:rPr>
            <a:t>第五代</a:t>
          </a:r>
        </a:p>
        <a:p>
          <a:pPr marL="57150" lvl="1" indent="-57150" algn="l" defTabSz="466725">
            <a:lnSpc>
              <a:spcPct val="90000"/>
            </a:lnSpc>
            <a:spcBef>
              <a:spcPct val="0"/>
            </a:spcBef>
            <a:spcAft>
              <a:spcPct val="15000"/>
            </a:spcAft>
            <a:buChar char="•"/>
          </a:pPr>
          <a:r>
            <a:rPr lang="zh-CN" altLang="en-US" sz="1050" kern="1200" dirty="0">
              <a:latin typeface="幼圆" panose="02010509060101010101" pitchFamily="49" charset="-122"/>
              <a:ea typeface="幼圆" panose="02010509060101010101" pitchFamily="49" charset="-122"/>
            </a:rPr>
            <a:t>宇宙最高统治者</a:t>
          </a:r>
        </a:p>
        <a:p>
          <a:pPr marL="57150" lvl="1" indent="-57150" algn="l" defTabSz="466725">
            <a:lnSpc>
              <a:spcPct val="90000"/>
            </a:lnSpc>
            <a:spcBef>
              <a:spcPct val="0"/>
            </a:spcBef>
            <a:spcAft>
              <a:spcPct val="15000"/>
            </a:spcAft>
            <a:buChar char="•"/>
          </a:pPr>
          <a:r>
            <a:rPr lang="zh-CN" altLang="en-US" sz="1050" kern="1200" dirty="0">
              <a:latin typeface="幼圆" panose="02010509060101010101" pitchFamily="49" charset="-122"/>
              <a:ea typeface="幼圆" panose="02010509060101010101" pitchFamily="49" charset="-122"/>
            </a:rPr>
            <a:t>完美世界</a:t>
          </a:r>
        </a:p>
      </dsp:txBody>
      <dsp:txXfrm>
        <a:off x="6341873" y="1595014"/>
        <a:ext cx="696305" cy="873971"/>
      </dsp:txXfrm>
    </dsp:sp>
    <dsp:sp modelId="{601D3631-2053-4469-9881-C9AA99044652}">
      <dsp:nvSpPr>
        <dsp:cNvPr id="0" name=""/>
        <dsp:cNvSpPr/>
      </dsp:nvSpPr>
      <dsp:spPr>
        <a:xfrm>
          <a:off x="5627714" y="1674920"/>
          <a:ext cx="714159" cy="714159"/>
        </a:xfrm>
        <a:prstGeom prst="ellips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latin typeface="幼圆" panose="02010509060101010101" pitchFamily="49" charset="-122"/>
              <a:ea typeface="幼圆" panose="02010509060101010101" pitchFamily="49" charset="-122"/>
            </a:rPr>
            <a:t>宙斯</a:t>
          </a:r>
        </a:p>
      </dsp:txBody>
      <dsp:txXfrm>
        <a:off x="5732300" y="1779506"/>
        <a:ext cx="504987" cy="504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C7EE8-6AEF-41E1-AC6D-1F50BF879890}">
      <dsp:nvSpPr>
        <dsp:cNvPr id="0" name=""/>
        <dsp:cNvSpPr/>
      </dsp:nvSpPr>
      <dsp:spPr>
        <a:xfrm>
          <a:off x="3303620" y="207"/>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有序</a:t>
          </a:r>
          <a:br>
            <a:rPr lang="en-US" altLang="zh-CN"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b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结构</a:t>
          </a:r>
          <a:br>
            <a:rPr lang="en-US" altLang="zh-CN"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b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差异</a:t>
          </a:r>
        </a:p>
      </dsp:txBody>
      <dsp:txXfrm>
        <a:off x="3303620" y="207"/>
        <a:ext cx="735210" cy="735210"/>
      </dsp:txXfrm>
    </dsp:sp>
    <dsp:sp modelId="{BA658B33-A669-4EAF-9E9A-A7AD15D9841E}">
      <dsp:nvSpPr>
        <dsp:cNvPr id="0" name=""/>
        <dsp:cNvSpPr/>
      </dsp:nvSpPr>
      <dsp:spPr>
        <a:xfrm>
          <a:off x="1005350" y="39107"/>
          <a:ext cx="3812392" cy="3812392"/>
        </a:xfrm>
        <a:prstGeom prst="circularArrow">
          <a:avLst>
            <a:gd name="adj1" fmla="val 3761"/>
            <a:gd name="adj2" fmla="val 234621"/>
            <a:gd name="adj3" fmla="val 20059252"/>
            <a:gd name="adj4" fmla="val 18604717"/>
            <a:gd name="adj5" fmla="val 4387"/>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6D4F08F-A09F-437C-BF85-A605A3F05D5F}">
      <dsp:nvSpPr>
        <dsp:cNvPr id="0" name=""/>
        <dsp:cNvSpPr/>
      </dsp:nvSpPr>
      <dsp:spPr>
        <a:xfrm>
          <a:off x="3875461" y="1295967"/>
          <a:ext cx="1486140" cy="519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势能</a:t>
          </a:r>
        </a:p>
      </dsp:txBody>
      <dsp:txXfrm>
        <a:off x="3875461" y="1295967"/>
        <a:ext cx="1486140" cy="519455"/>
      </dsp:txXfrm>
    </dsp:sp>
    <dsp:sp modelId="{BB6B46E7-D592-4006-A822-9DC6579C1C01}">
      <dsp:nvSpPr>
        <dsp:cNvPr id="0" name=""/>
        <dsp:cNvSpPr/>
      </dsp:nvSpPr>
      <dsp:spPr>
        <a:xfrm>
          <a:off x="1003314" y="7993"/>
          <a:ext cx="3812392" cy="3812392"/>
        </a:xfrm>
        <a:prstGeom prst="circularArrow">
          <a:avLst>
            <a:gd name="adj1" fmla="val 3761"/>
            <a:gd name="adj2" fmla="val 234621"/>
            <a:gd name="adj3" fmla="val 1278242"/>
            <a:gd name="adj4" fmla="val 21405976"/>
            <a:gd name="adj5" fmla="val 4387"/>
          </a:avLst>
        </a:prstGeom>
        <a:solidFill>
          <a:schemeClr val="accent5">
            <a:hueOff val="-1655646"/>
            <a:satOff val="6635"/>
            <a:lumOff val="143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CF42919-5390-4742-AF78-45D8498D53F4}">
      <dsp:nvSpPr>
        <dsp:cNvPr id="0" name=""/>
        <dsp:cNvSpPr/>
      </dsp:nvSpPr>
      <dsp:spPr>
        <a:xfrm>
          <a:off x="3958176" y="2660077"/>
          <a:ext cx="62126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动能</a:t>
          </a:r>
        </a:p>
      </dsp:txBody>
      <dsp:txXfrm>
        <a:off x="3958176" y="2660077"/>
        <a:ext cx="621260" cy="735210"/>
      </dsp:txXfrm>
    </dsp:sp>
    <dsp:sp modelId="{2C0FDBE6-014B-41CB-BEE7-55F213D39330}">
      <dsp:nvSpPr>
        <dsp:cNvPr id="0" name=""/>
        <dsp:cNvSpPr/>
      </dsp:nvSpPr>
      <dsp:spPr>
        <a:xfrm>
          <a:off x="970877" y="46875"/>
          <a:ext cx="3812392" cy="3812392"/>
        </a:xfrm>
        <a:prstGeom prst="circularArrow">
          <a:avLst>
            <a:gd name="adj1" fmla="val 3761"/>
            <a:gd name="adj2" fmla="val 234621"/>
            <a:gd name="adj3" fmla="val 4368815"/>
            <a:gd name="adj4" fmla="val 3112141"/>
            <a:gd name="adj5" fmla="val 4387"/>
          </a:avLst>
        </a:prstGeom>
        <a:solidFill>
          <a:schemeClr val="accent5">
            <a:hueOff val="-3311292"/>
            <a:satOff val="13270"/>
            <a:lumOff val="287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078564-93E5-439F-9DEE-83142933D75C}">
      <dsp:nvSpPr>
        <dsp:cNvPr id="0" name=""/>
        <dsp:cNvSpPr/>
      </dsp:nvSpPr>
      <dsp:spPr>
        <a:xfrm>
          <a:off x="2543941" y="3328581"/>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功能</a:t>
          </a:r>
        </a:p>
      </dsp:txBody>
      <dsp:txXfrm>
        <a:off x="2543941" y="3328581"/>
        <a:ext cx="735210" cy="735210"/>
      </dsp:txXfrm>
    </dsp:sp>
    <dsp:sp modelId="{7CE6A683-3FAF-4062-A091-B9507098D869}">
      <dsp:nvSpPr>
        <dsp:cNvPr id="0" name=""/>
        <dsp:cNvSpPr/>
      </dsp:nvSpPr>
      <dsp:spPr>
        <a:xfrm>
          <a:off x="1005350" y="39107"/>
          <a:ext cx="3812392" cy="3812392"/>
        </a:xfrm>
        <a:prstGeom prst="circularArrow">
          <a:avLst>
            <a:gd name="adj1" fmla="val 3761"/>
            <a:gd name="adj2" fmla="val 234621"/>
            <a:gd name="adj3" fmla="val 7672559"/>
            <a:gd name="adj4" fmla="val 6127181"/>
            <a:gd name="adj5" fmla="val 4387"/>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E928D2D-BB85-40DB-900B-0AA4B7C30C15}">
      <dsp:nvSpPr>
        <dsp:cNvPr id="0" name=""/>
        <dsp:cNvSpPr/>
      </dsp:nvSpPr>
      <dsp:spPr>
        <a:xfrm>
          <a:off x="1034458" y="2823099"/>
          <a:ext cx="1016385" cy="427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局部熵减</a:t>
          </a:r>
        </a:p>
      </dsp:txBody>
      <dsp:txXfrm>
        <a:off x="1034458" y="2823099"/>
        <a:ext cx="1016385" cy="427723"/>
      </dsp:txXfrm>
    </dsp:sp>
    <dsp:sp modelId="{514D20BE-3676-49D5-AC44-A6AA1C1ECEE3}">
      <dsp:nvSpPr>
        <dsp:cNvPr id="0" name=""/>
        <dsp:cNvSpPr/>
      </dsp:nvSpPr>
      <dsp:spPr>
        <a:xfrm>
          <a:off x="1005350" y="39107"/>
          <a:ext cx="3812392" cy="3812392"/>
        </a:xfrm>
        <a:prstGeom prst="circularArrow">
          <a:avLst>
            <a:gd name="adj1" fmla="val 3761"/>
            <a:gd name="adj2" fmla="val 234621"/>
            <a:gd name="adj3" fmla="val 10928095"/>
            <a:gd name="adj4" fmla="val 8994660"/>
            <a:gd name="adj5" fmla="val 4387"/>
          </a:avLst>
        </a:prstGeom>
        <a:solidFill>
          <a:schemeClr val="accent5">
            <a:hueOff val="-6622584"/>
            <a:satOff val="26541"/>
            <a:lumOff val="575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2888CFE-03A8-4721-A73A-11C8099F1DC1}">
      <dsp:nvSpPr>
        <dsp:cNvPr id="0" name=""/>
        <dsp:cNvSpPr/>
      </dsp:nvSpPr>
      <dsp:spPr>
        <a:xfrm>
          <a:off x="734398" y="1350480"/>
          <a:ext cx="940327" cy="410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整体熵增</a:t>
          </a:r>
        </a:p>
      </dsp:txBody>
      <dsp:txXfrm>
        <a:off x="734398" y="1350480"/>
        <a:ext cx="940327" cy="410431"/>
      </dsp:txXfrm>
    </dsp:sp>
    <dsp:sp modelId="{6E447AC1-6D3B-45B0-A6BD-1B1D4E98195D}">
      <dsp:nvSpPr>
        <dsp:cNvPr id="0" name=""/>
        <dsp:cNvSpPr/>
      </dsp:nvSpPr>
      <dsp:spPr>
        <a:xfrm>
          <a:off x="1005350" y="39107"/>
          <a:ext cx="3812392" cy="3812392"/>
        </a:xfrm>
        <a:prstGeom prst="circularArrow">
          <a:avLst>
            <a:gd name="adj1" fmla="val 3761"/>
            <a:gd name="adj2" fmla="val 234621"/>
            <a:gd name="adj3" fmla="val 13691168"/>
            <a:gd name="adj4" fmla="val 11991618"/>
            <a:gd name="adj5" fmla="val 4387"/>
          </a:avLst>
        </a:prstGeom>
        <a:solidFill>
          <a:schemeClr val="accent5">
            <a:hueOff val="-8278230"/>
            <a:satOff val="33176"/>
            <a:lumOff val="719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9BA3694-285A-45A0-94AC-D37025DC4717}">
      <dsp:nvSpPr>
        <dsp:cNvPr id="0" name=""/>
        <dsp:cNvSpPr/>
      </dsp:nvSpPr>
      <dsp:spPr>
        <a:xfrm>
          <a:off x="1784261" y="171849"/>
          <a:ext cx="735210" cy="391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混沌</a:t>
          </a:r>
        </a:p>
      </dsp:txBody>
      <dsp:txXfrm>
        <a:off x="1784261" y="171849"/>
        <a:ext cx="735210" cy="391926"/>
      </dsp:txXfrm>
    </dsp:sp>
    <dsp:sp modelId="{FC88DFF3-3048-4917-8A6F-4E13F66C288F}">
      <dsp:nvSpPr>
        <dsp:cNvPr id="0" name=""/>
        <dsp:cNvSpPr/>
      </dsp:nvSpPr>
      <dsp:spPr>
        <a:xfrm>
          <a:off x="1005350" y="39107"/>
          <a:ext cx="3812392" cy="3812392"/>
        </a:xfrm>
        <a:prstGeom prst="circularArrow">
          <a:avLst>
            <a:gd name="adj1" fmla="val 3761"/>
            <a:gd name="adj2" fmla="val 234621"/>
            <a:gd name="adj3" fmla="val 16741775"/>
            <a:gd name="adj4" fmla="val 15423604"/>
            <a:gd name="adj5" fmla="val 4387"/>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1E9BB-D9A1-4E81-8474-C229CED9B5E6}">
      <dsp:nvSpPr>
        <dsp:cNvPr id="0" name=""/>
        <dsp:cNvSpPr/>
      </dsp:nvSpPr>
      <dsp:spPr>
        <a:xfrm>
          <a:off x="2799775" y="1049775"/>
          <a:ext cx="820863" cy="195328"/>
        </a:xfrm>
        <a:custGeom>
          <a:avLst/>
          <a:gdLst/>
          <a:ahLst/>
          <a:cxnLst/>
          <a:rect l="0" t="0" r="0" b="0"/>
          <a:pathLst>
            <a:path>
              <a:moveTo>
                <a:pt x="0" y="0"/>
              </a:moveTo>
              <a:lnTo>
                <a:pt x="0" y="133110"/>
              </a:lnTo>
              <a:lnTo>
                <a:pt x="820863" y="133110"/>
              </a:lnTo>
              <a:lnTo>
                <a:pt x="820863" y="195328"/>
              </a:lnTo>
            </a:path>
          </a:pathLst>
        </a:custGeom>
        <a:noFill/>
        <a:ln w="25400" cap="flat" cmpd="sng" algn="ctr">
          <a:solidFill>
            <a:schemeClr val="accent1">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020CF9B-1E2D-44BD-A58E-C1812D05D0D0}">
      <dsp:nvSpPr>
        <dsp:cNvPr id="0" name=""/>
        <dsp:cNvSpPr/>
      </dsp:nvSpPr>
      <dsp:spPr>
        <a:xfrm>
          <a:off x="2754055" y="1049775"/>
          <a:ext cx="91440" cy="195328"/>
        </a:xfrm>
        <a:custGeom>
          <a:avLst/>
          <a:gdLst/>
          <a:ahLst/>
          <a:cxnLst/>
          <a:rect l="0" t="0" r="0" b="0"/>
          <a:pathLst>
            <a:path>
              <a:moveTo>
                <a:pt x="45720" y="0"/>
              </a:moveTo>
              <a:lnTo>
                <a:pt x="45720" y="195328"/>
              </a:lnTo>
            </a:path>
          </a:pathLst>
        </a:custGeom>
        <a:noFill/>
        <a:ln w="25400" cap="flat" cmpd="sng" algn="ctr">
          <a:solidFill>
            <a:schemeClr val="accent1">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A5BE273C-0401-4C4C-B791-7C4B60953584}">
      <dsp:nvSpPr>
        <dsp:cNvPr id="0" name=""/>
        <dsp:cNvSpPr/>
      </dsp:nvSpPr>
      <dsp:spPr>
        <a:xfrm>
          <a:off x="1978912" y="1049775"/>
          <a:ext cx="820863" cy="195328"/>
        </a:xfrm>
        <a:custGeom>
          <a:avLst/>
          <a:gdLst/>
          <a:ahLst/>
          <a:cxnLst/>
          <a:rect l="0" t="0" r="0" b="0"/>
          <a:pathLst>
            <a:path>
              <a:moveTo>
                <a:pt x="820863" y="0"/>
              </a:moveTo>
              <a:lnTo>
                <a:pt x="820863" y="133110"/>
              </a:lnTo>
              <a:lnTo>
                <a:pt x="0" y="133110"/>
              </a:lnTo>
              <a:lnTo>
                <a:pt x="0" y="195328"/>
              </a:lnTo>
            </a:path>
          </a:pathLst>
        </a:custGeom>
        <a:noFill/>
        <a:ln w="25400" cap="flat" cmpd="sng" algn="ctr">
          <a:solidFill>
            <a:schemeClr val="accent1">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C5A5A814-7218-4790-AACC-185EFE3186AF}">
      <dsp:nvSpPr>
        <dsp:cNvPr id="0" name=""/>
        <dsp:cNvSpPr/>
      </dsp:nvSpPr>
      <dsp:spPr>
        <a:xfrm>
          <a:off x="1773696" y="427971"/>
          <a:ext cx="1026078" cy="195328"/>
        </a:xfrm>
        <a:custGeom>
          <a:avLst/>
          <a:gdLst/>
          <a:ahLst/>
          <a:cxnLst/>
          <a:rect l="0" t="0" r="0" b="0"/>
          <a:pathLst>
            <a:path>
              <a:moveTo>
                <a:pt x="0" y="0"/>
              </a:moveTo>
              <a:lnTo>
                <a:pt x="0" y="133110"/>
              </a:lnTo>
              <a:lnTo>
                <a:pt x="1026078" y="133110"/>
              </a:lnTo>
              <a:lnTo>
                <a:pt x="1026078" y="195328"/>
              </a:lnTo>
            </a:path>
          </a:pathLst>
        </a:custGeom>
        <a:noFill/>
        <a:ln w="25400" cap="flat"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961F4C32-6EB5-4A25-8495-4FDF14BE213C}">
      <dsp:nvSpPr>
        <dsp:cNvPr id="0" name=""/>
        <dsp:cNvSpPr/>
      </dsp:nvSpPr>
      <dsp:spPr>
        <a:xfrm>
          <a:off x="747617" y="1049775"/>
          <a:ext cx="410431" cy="195328"/>
        </a:xfrm>
        <a:custGeom>
          <a:avLst/>
          <a:gdLst/>
          <a:ahLst/>
          <a:cxnLst/>
          <a:rect l="0" t="0" r="0" b="0"/>
          <a:pathLst>
            <a:path>
              <a:moveTo>
                <a:pt x="0" y="0"/>
              </a:moveTo>
              <a:lnTo>
                <a:pt x="0" y="133110"/>
              </a:lnTo>
              <a:lnTo>
                <a:pt x="410431" y="133110"/>
              </a:lnTo>
              <a:lnTo>
                <a:pt x="410431" y="195328"/>
              </a:lnTo>
            </a:path>
          </a:pathLst>
        </a:custGeom>
        <a:noFill/>
        <a:ln w="25400" cap="flat" cmpd="sng" algn="ctr">
          <a:solidFill>
            <a:schemeClr val="accent1">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FAA2866E-65A6-480C-B880-D30E9919E1BB}">
      <dsp:nvSpPr>
        <dsp:cNvPr id="0" name=""/>
        <dsp:cNvSpPr/>
      </dsp:nvSpPr>
      <dsp:spPr>
        <a:xfrm>
          <a:off x="337185" y="1049775"/>
          <a:ext cx="410431" cy="195328"/>
        </a:xfrm>
        <a:custGeom>
          <a:avLst/>
          <a:gdLst/>
          <a:ahLst/>
          <a:cxnLst/>
          <a:rect l="0" t="0" r="0" b="0"/>
          <a:pathLst>
            <a:path>
              <a:moveTo>
                <a:pt x="410431" y="0"/>
              </a:moveTo>
              <a:lnTo>
                <a:pt x="410431" y="133110"/>
              </a:lnTo>
              <a:lnTo>
                <a:pt x="0" y="133110"/>
              </a:lnTo>
              <a:lnTo>
                <a:pt x="0" y="195328"/>
              </a:lnTo>
            </a:path>
          </a:pathLst>
        </a:custGeom>
        <a:noFill/>
        <a:ln w="25400" cap="flat" cmpd="sng" algn="ctr">
          <a:solidFill>
            <a:schemeClr val="accent1">
              <a:shade val="8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7835FA91-39D3-436A-BB5A-21642D999334}">
      <dsp:nvSpPr>
        <dsp:cNvPr id="0" name=""/>
        <dsp:cNvSpPr/>
      </dsp:nvSpPr>
      <dsp:spPr>
        <a:xfrm>
          <a:off x="747617" y="427971"/>
          <a:ext cx="1026078" cy="195328"/>
        </a:xfrm>
        <a:custGeom>
          <a:avLst/>
          <a:gdLst/>
          <a:ahLst/>
          <a:cxnLst/>
          <a:rect l="0" t="0" r="0" b="0"/>
          <a:pathLst>
            <a:path>
              <a:moveTo>
                <a:pt x="1026078" y="0"/>
              </a:moveTo>
              <a:lnTo>
                <a:pt x="1026078" y="133110"/>
              </a:lnTo>
              <a:lnTo>
                <a:pt x="0" y="133110"/>
              </a:lnTo>
              <a:lnTo>
                <a:pt x="0" y="195328"/>
              </a:lnTo>
            </a:path>
          </a:pathLst>
        </a:custGeom>
        <a:noFill/>
        <a:ln w="25400" cap="flat" cmpd="sng" algn="ctr">
          <a:solidFill>
            <a:schemeClr val="accent1">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B1D583A5-4E0F-4F6B-9402-C5A810B9E7E3}">
      <dsp:nvSpPr>
        <dsp:cNvPr id="0" name=""/>
        <dsp:cNvSpPr/>
      </dsp:nvSpPr>
      <dsp:spPr>
        <a:xfrm>
          <a:off x="1437888" y="1496"/>
          <a:ext cx="671615" cy="426475"/>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B6CD4C91-2B95-43EB-91A9-C5D4B9B9FB25}">
      <dsp:nvSpPr>
        <dsp:cNvPr id="0" name=""/>
        <dsp:cNvSpPr/>
      </dsp:nvSpPr>
      <dsp:spPr>
        <a:xfrm>
          <a:off x="1512512" y="72388"/>
          <a:ext cx="671615" cy="4264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反馈</a:t>
          </a:r>
        </a:p>
      </dsp:txBody>
      <dsp:txXfrm>
        <a:off x="1525003" y="84879"/>
        <a:ext cx="646633" cy="401493"/>
      </dsp:txXfrm>
    </dsp:sp>
    <dsp:sp modelId="{E8E89481-50DD-44DA-ABB4-12A2BABBDB30}">
      <dsp:nvSpPr>
        <dsp:cNvPr id="0" name=""/>
        <dsp:cNvSpPr/>
      </dsp:nvSpPr>
      <dsp:spPr>
        <a:xfrm>
          <a:off x="411809" y="623299"/>
          <a:ext cx="671615" cy="426475"/>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FD9AE7BF-BADD-4853-B823-052C38F06712}">
      <dsp:nvSpPr>
        <dsp:cNvPr id="0" name=""/>
        <dsp:cNvSpPr/>
      </dsp:nvSpPr>
      <dsp:spPr>
        <a:xfrm>
          <a:off x="486433" y="694192"/>
          <a:ext cx="671615" cy="4264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正反馈</a:t>
          </a:r>
        </a:p>
      </dsp:txBody>
      <dsp:txXfrm>
        <a:off x="498924" y="706683"/>
        <a:ext cx="646633" cy="401493"/>
      </dsp:txXfrm>
    </dsp:sp>
    <dsp:sp modelId="{C52828ED-B823-47D2-A853-DE3C54145371}">
      <dsp:nvSpPr>
        <dsp:cNvPr id="0" name=""/>
        <dsp:cNvSpPr/>
      </dsp:nvSpPr>
      <dsp:spPr>
        <a:xfrm>
          <a:off x="1378" y="1245103"/>
          <a:ext cx="671615" cy="426475"/>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C54C0BE0-3158-4DAF-BB02-9350DA38E3F6}">
      <dsp:nvSpPr>
        <dsp:cNvPr id="0" name=""/>
        <dsp:cNvSpPr/>
      </dsp:nvSpPr>
      <dsp:spPr>
        <a:xfrm>
          <a:off x="76002" y="1315996"/>
          <a:ext cx="671615" cy="4264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良性</a:t>
          </a:r>
        </a:p>
      </dsp:txBody>
      <dsp:txXfrm>
        <a:off x="88493" y="1328487"/>
        <a:ext cx="646633" cy="401493"/>
      </dsp:txXfrm>
    </dsp:sp>
    <dsp:sp modelId="{906B0205-CC46-41D6-9C9B-E7863152359C}">
      <dsp:nvSpPr>
        <dsp:cNvPr id="0" name=""/>
        <dsp:cNvSpPr/>
      </dsp:nvSpPr>
      <dsp:spPr>
        <a:xfrm>
          <a:off x="822241" y="1245103"/>
          <a:ext cx="671615" cy="426475"/>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3ACB3552-8324-4DA9-B604-F33AAE96E8AD}">
      <dsp:nvSpPr>
        <dsp:cNvPr id="0" name=""/>
        <dsp:cNvSpPr/>
      </dsp:nvSpPr>
      <dsp:spPr>
        <a:xfrm>
          <a:off x="896865" y="1315996"/>
          <a:ext cx="671615" cy="4264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恶性</a:t>
          </a:r>
        </a:p>
      </dsp:txBody>
      <dsp:txXfrm>
        <a:off x="909356" y="1328487"/>
        <a:ext cx="646633" cy="401493"/>
      </dsp:txXfrm>
    </dsp:sp>
    <dsp:sp modelId="{88B8DD68-2798-4DD6-88A8-ECED82A11CCA}">
      <dsp:nvSpPr>
        <dsp:cNvPr id="0" name=""/>
        <dsp:cNvSpPr/>
      </dsp:nvSpPr>
      <dsp:spPr>
        <a:xfrm>
          <a:off x="2463967" y="623299"/>
          <a:ext cx="671615" cy="426475"/>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FC30C084-7543-4283-ADF5-9169CB00FF6E}">
      <dsp:nvSpPr>
        <dsp:cNvPr id="0" name=""/>
        <dsp:cNvSpPr/>
      </dsp:nvSpPr>
      <dsp:spPr>
        <a:xfrm>
          <a:off x="2538591" y="694192"/>
          <a:ext cx="671615" cy="4264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负反馈</a:t>
          </a:r>
        </a:p>
      </dsp:txBody>
      <dsp:txXfrm>
        <a:off x="2551082" y="706683"/>
        <a:ext cx="646633" cy="401493"/>
      </dsp:txXfrm>
    </dsp:sp>
    <dsp:sp modelId="{0BFDF928-083F-457B-B6D7-EEC2F5CCB9DB}">
      <dsp:nvSpPr>
        <dsp:cNvPr id="0" name=""/>
        <dsp:cNvSpPr/>
      </dsp:nvSpPr>
      <dsp:spPr>
        <a:xfrm>
          <a:off x="1643104" y="1245103"/>
          <a:ext cx="671615" cy="426475"/>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E296653B-2CF2-4670-9B12-432FC3C623AE}">
      <dsp:nvSpPr>
        <dsp:cNvPr id="0" name=""/>
        <dsp:cNvSpPr/>
      </dsp:nvSpPr>
      <dsp:spPr>
        <a:xfrm>
          <a:off x="1717728" y="1315996"/>
          <a:ext cx="671615" cy="4264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单级</a:t>
          </a:r>
        </a:p>
      </dsp:txBody>
      <dsp:txXfrm>
        <a:off x="1730219" y="1328487"/>
        <a:ext cx="646633" cy="401493"/>
      </dsp:txXfrm>
    </dsp:sp>
    <dsp:sp modelId="{EFAD93A0-3EC0-49E1-A763-7BC7CCE29D70}">
      <dsp:nvSpPr>
        <dsp:cNvPr id="0" name=""/>
        <dsp:cNvSpPr/>
      </dsp:nvSpPr>
      <dsp:spPr>
        <a:xfrm>
          <a:off x="2463967" y="1245103"/>
          <a:ext cx="671615" cy="426475"/>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20AAF771-1CA7-4D9D-BB43-20AA8DC2A175}">
      <dsp:nvSpPr>
        <dsp:cNvPr id="0" name=""/>
        <dsp:cNvSpPr/>
      </dsp:nvSpPr>
      <dsp:spPr>
        <a:xfrm>
          <a:off x="2538591" y="1315996"/>
          <a:ext cx="671615" cy="4264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多级</a:t>
          </a:r>
        </a:p>
      </dsp:txBody>
      <dsp:txXfrm>
        <a:off x="2551082" y="1328487"/>
        <a:ext cx="646633" cy="401493"/>
      </dsp:txXfrm>
    </dsp:sp>
    <dsp:sp modelId="{1CA632B4-79B1-4686-B15B-78E742F539D9}">
      <dsp:nvSpPr>
        <dsp:cNvPr id="0" name=""/>
        <dsp:cNvSpPr/>
      </dsp:nvSpPr>
      <dsp:spPr>
        <a:xfrm>
          <a:off x="3284830" y="1245103"/>
          <a:ext cx="671615" cy="426475"/>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AC674F8D-93C5-459E-8DDF-700BBDB09612}">
      <dsp:nvSpPr>
        <dsp:cNvPr id="0" name=""/>
        <dsp:cNvSpPr/>
      </dsp:nvSpPr>
      <dsp:spPr>
        <a:xfrm>
          <a:off x="3359454" y="1315996"/>
          <a:ext cx="671615" cy="42647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复合</a:t>
          </a:r>
        </a:p>
      </dsp:txBody>
      <dsp:txXfrm>
        <a:off x="3371945" y="1328487"/>
        <a:ext cx="646633" cy="40149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2">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3">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6#2">
  <dgm:title val=""/>
  <dgm:desc val=""/>
  <dgm:catLst>
    <dgm:cat type="3D" pri="11600"/>
  </dgm:catLst>
  <dgm:scene3d>
    <a:camera prst="perspectiveRelaxedModerately" zoom="92000"/>
    <a:lightRig rig="balanced" dir="t">
      <a:rot lat="0" lon="0" rev="12700000"/>
    </a:lightRig>
  </dgm:scene3d>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Black" panose="020B0A040201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Black" panose="020B0A04020102020204" pitchFamily="34" charset="0"/>
              </a:rPr>
              <a:t>2022/9/26</a:t>
            </a:fld>
            <a:endParaRPr lang="zh-CN" altLang="en-US">
              <a:latin typeface="Arial Black" panose="020B0A040201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Black" panose="020B0A040201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Black" panose="020B0A04020102020204" pitchFamily="34" charset="0"/>
              </a:rPr>
              <a:t>‹#›</a:t>
            </a:fld>
            <a:endParaRPr lang="zh-CN" altLang="en-US">
              <a:latin typeface="Arial Black" panose="020B0A040201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Black" panose="020B0A04020102020204" pitchFamily="34" charset="0"/>
                <a:ea typeface="幼圆" panose="020105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Black" panose="020B0A04020102020204" pitchFamily="34" charset="0"/>
                <a:ea typeface="幼圆" panose="02010509060101010101" pitchFamily="49" charset="-122"/>
              </a:defRPr>
            </a:lvl1pPr>
          </a:lstStyle>
          <a:p>
            <a:fld id="{819D424B-ACE1-45B5-8332-2B0BF99E4FF3}" type="datetimeFigureOut">
              <a:rPr lang="zh-CN" altLang="en-US" smtClean="0"/>
              <a:t>2022/9/26</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Black" panose="020B0A04020102020204" pitchFamily="34" charset="0"/>
                <a:ea typeface="幼圆" panose="020105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Black" panose="020B0A04020102020204" pitchFamily="34" charset="0"/>
                <a:ea typeface="幼圆" panose="02010509060101010101" pitchFamily="49" charset="-122"/>
              </a:defRPr>
            </a:lvl1pPr>
          </a:lstStyle>
          <a:p>
            <a:fld id="{2FD969C6-B567-4477-A707-04FA127DF8E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mn-cs"/>
      </a:defRPr>
    </a:lvl1pPr>
    <a:lvl2pPr marL="4572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mn-cs"/>
      </a:defRPr>
    </a:lvl2pPr>
    <a:lvl3pPr marL="9144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mn-cs"/>
      </a:defRPr>
    </a:lvl3pPr>
    <a:lvl4pPr marL="13716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mn-cs"/>
      </a:defRPr>
    </a:lvl4pPr>
    <a:lvl5pPr marL="18288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D969C6-B567-4477-A707-04FA127DF8E7}" type="slidenum">
              <a:rPr lang="zh-CN" altLang="en-US" smtClean="0"/>
              <a:t>27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104</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108</a:t>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109</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D969C6-B567-4477-A707-04FA127DF8E7}" type="slidenum">
              <a:rPr lang="zh-CN" altLang="en-US" smtClean="0"/>
              <a:t>38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97</a:t>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98</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99</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100</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101</a:t>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102</a:t>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103</a:t>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2022/9/26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2022/9/26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2022/9/26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2022/9/26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标题幻灯片">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3_标题幻灯片">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4_标题幻灯片">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2022/9/26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5_标题幻灯片">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6_标题幻灯片">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7_标题幻灯片">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8_标题幻灯片">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0_标题幻灯片">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1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01034F-6D56-4097-8BBE-3170D17681B3}" type="datetimeFigureOut">
              <a:rPr lang="zh-CN" altLang="en-US" smtClean="0"/>
              <a:t>2022/9/26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2_标题幻灯片">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3_标题幻灯片">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4_标题幻灯片">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7_标题幻灯片">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8_标题幻灯片">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9_标题幻灯片">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0_标题幻灯片">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1_标题幻灯片">
    <p:spTree>
      <p:nvGrpSpPr>
        <p:cNvPr id="1" name=""/>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2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01034F-6D56-4097-8BBE-3170D17681B3}" type="datetimeFigureOut">
              <a:rPr lang="zh-CN" altLang="en-US" smtClean="0"/>
              <a:t>2022/9/26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3_标题幻灯片">
    <p:spTree>
      <p:nvGrpSpPr>
        <p:cNvPr id="1" name=""/>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4_标题幻灯片">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5_标题幻灯片">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6_标题幻灯片">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7_标题幻灯片">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8_标题幻灯片">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9_标题幻灯片">
    <p:spTree>
      <p:nvGrpSpPr>
        <p:cNvPr id="1" name=""/>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0_标题幻灯片">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1_标题幻灯片">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3_标题幻灯片">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01034F-6D56-4097-8BBE-3170D17681B3}" type="datetimeFigureOut">
              <a:rPr lang="zh-CN" altLang="en-US" smtClean="0"/>
              <a:t>2022/9/26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带页码右上">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lvl1pPr>
              <a:defRPr>
                <a:ln>
                  <a:solidFill>
                    <a:srgbClr val="CCECFF"/>
                  </a:solidFill>
                </a:ln>
                <a:noFill/>
                <a:effectLst/>
              </a:defRPr>
            </a:lvl1pPr>
          </a:lstStyle>
          <a:p>
            <a:fld id="{63181AFE-CEA3-4E49-A4C8-E3E2C1424399}" type="slidenum">
              <a:rPr lang="zh-CN" altLang="en-US" smtClean="0"/>
              <a:t>‹#›</a:t>
            </a:fld>
            <a:endParaRPr lang="zh-CN" altLang="en-US" dirty="0"/>
          </a:p>
        </p:txBody>
      </p:sp>
      <p:sp>
        <p:nvSpPr>
          <p:cNvPr id="4" name="矩形 3"/>
          <p:cNvSpPr/>
          <p:nvPr userDrawn="1"/>
        </p:nvSpPr>
        <p:spPr>
          <a:xfrm>
            <a:off x="18000" y="15750"/>
            <a:ext cx="9108000" cy="511200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lumMod val="75000"/>
                  </a:schemeClr>
                </a:solidFill>
              </a:ln>
              <a:ea typeface="楷体" panose="02010609060101010101" pitchFamily="49" charset="-122"/>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043764" y="260202"/>
            <a:ext cx="3416321" cy="415498"/>
          </a:xfrm>
          <a:noFill/>
        </p:spPr>
        <p:txBody>
          <a:bodyPr wrap="none" rtlCol="0">
            <a:spAutoFit/>
          </a:bodyPr>
          <a:lstStyle>
            <a:lvl1pPr>
              <a:defRPr lang="zh-CN" altLang="en-US" sz="2100" b="1">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mn-cs"/>
              </a:defRPr>
            </a:lvl1pPr>
          </a:lstStyle>
          <a:p>
            <a:pPr marL="0" lvl="0"/>
            <a:r>
              <a:rPr lang="zh-CN" altLang="en-US" dirty="0"/>
              <a:t>单击此处编辑母版标题样式</a:t>
            </a:r>
          </a:p>
        </p:txBody>
      </p:sp>
      <p:sp>
        <p:nvSpPr>
          <p:cNvPr id="4" name="页脚占位符 3"/>
          <p:cNvSpPr>
            <a:spLocks noGrp="1"/>
          </p:cNvSpPr>
          <p:nvPr>
            <p:ph type="ftr" sz="quarter" idx="11"/>
          </p:nvPr>
        </p:nvSpPr>
        <p:spPr/>
        <p:txBody>
          <a:bodyPr/>
          <a:lstStyle/>
          <a:p>
            <a:endParaRPr lang="zh-CN" altLang="en-US"/>
          </a:p>
        </p:txBody>
      </p:sp>
      <p:grpSp>
        <p:nvGrpSpPr>
          <p:cNvPr id="6" name="组合 5"/>
          <p:cNvGrpSpPr/>
          <p:nvPr userDrawn="1"/>
        </p:nvGrpSpPr>
        <p:grpSpPr>
          <a:xfrm>
            <a:off x="285751" y="184621"/>
            <a:ext cx="678722" cy="554029"/>
            <a:chOff x="10883900" y="380573"/>
            <a:chExt cx="904963" cy="653908"/>
          </a:xfrm>
        </p:grpSpPr>
        <p:pic>
          <p:nvPicPr>
            <p:cNvPr id="7" name="图片 6"/>
            <p:cNvPicPr>
              <a:picLocks noChangeAspect="1"/>
            </p:cNvPicPr>
            <p:nvPr/>
          </p:nvPicPr>
          <p:blipFill>
            <a:blip r:embed="rId2" cstate="screen"/>
            <a:stretch>
              <a:fillRect/>
            </a:stretch>
          </p:blipFill>
          <p:spPr>
            <a:xfrm>
              <a:off x="11086764" y="380573"/>
              <a:ext cx="499236" cy="424420"/>
            </a:xfrm>
            <a:prstGeom prst="rect">
              <a:avLst/>
            </a:prstGeom>
          </p:spPr>
        </p:pic>
        <p:sp>
          <p:nvSpPr>
            <p:cNvPr id="8" name="文本框 7"/>
            <p:cNvSpPr txBox="1"/>
            <p:nvPr/>
          </p:nvSpPr>
          <p:spPr>
            <a:xfrm>
              <a:off x="10883900" y="782391"/>
              <a:ext cx="904963" cy="252090"/>
            </a:xfrm>
            <a:prstGeom prst="rect">
              <a:avLst/>
            </a:prstGeom>
            <a:noFill/>
          </p:spPr>
          <p:txBody>
            <a:bodyPr wrap="square" rtlCol="0">
              <a:spAutoFit/>
            </a:bodyPr>
            <a:lstStyle/>
            <a:p>
              <a:pPr algn="ctr"/>
              <a:r>
                <a:rPr lang="zh-CN" altLang="en-US" sz="790" dirty="0">
                  <a:latin typeface="方正超粗黑简体" panose="03000509000000000000" pitchFamily="65" charset="-122"/>
                  <a:ea typeface="方正超粗黑简体" panose="03000509000000000000" pitchFamily="65" charset="-122"/>
                </a:rPr>
                <a:t>大庆油田</a:t>
              </a:r>
            </a:p>
          </p:txBody>
        </p:sp>
      </p:grpSp>
      <p:sp>
        <p:nvSpPr>
          <p:cNvPr id="9" name="副标题 2"/>
          <p:cNvSpPr>
            <a:spLocks noGrp="1"/>
          </p:cNvSpPr>
          <p:nvPr>
            <p:ph type="subTitle" idx="1"/>
          </p:nvPr>
        </p:nvSpPr>
        <p:spPr>
          <a:xfrm>
            <a:off x="4909500" y="479250"/>
            <a:ext cx="3867750" cy="261459"/>
          </a:xfrm>
        </p:spPr>
        <p:txBody>
          <a:bodyPr>
            <a:normAutofit/>
          </a:bodyPr>
          <a:lstStyle>
            <a:lvl1pPr marL="0" indent="0" algn="r">
              <a:buNone/>
              <a:defRPr sz="1350" b="1">
                <a:solidFill>
                  <a:srgbClr val="00206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cxnSp>
        <p:nvCxnSpPr>
          <p:cNvPr id="7" name="直接连接符 6"/>
          <p:cNvCxnSpPr/>
          <p:nvPr userDrawn="1"/>
        </p:nvCxnSpPr>
        <p:spPr bwMode="auto">
          <a:xfrm>
            <a:off x="235125" y="681750"/>
            <a:ext cx="86737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cxnSp>
        <p:nvCxnSpPr>
          <p:cNvPr id="7" name="直接连接符 6"/>
          <p:cNvCxnSpPr/>
          <p:nvPr userDrawn="1"/>
        </p:nvCxnSpPr>
        <p:spPr bwMode="auto">
          <a:xfrm>
            <a:off x="235125" y="681750"/>
            <a:ext cx="86737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9_标题幻灯片">
    <p:spTree>
      <p:nvGrpSpPr>
        <p:cNvPr id="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5_标题幻灯片">
    <p:spTree>
      <p:nvGrpSpPr>
        <p:cNvPr id="1" name=""/>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6_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2022/9/26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2022/9/26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Arial Black" panose="020B0A04020102020204" pitchFamily="34" charset="0"/>
                <a:ea typeface="幼圆" panose="02010509060101010101" pitchFamily="49" charset="-122"/>
              </a:defRPr>
            </a:lvl1pPr>
          </a:lstStyle>
          <a:p>
            <a:fld id="{E701034F-6D56-4097-8BBE-3170D17681B3}" type="datetimeFigureOut">
              <a:rPr lang="zh-CN" altLang="en-US" smtClean="0"/>
              <a:t>2022/9/26</a:t>
            </a:fld>
            <a:endParaRPr lang="zh-CN" altLang="en-US" dirty="0"/>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Black" panose="020B0A04020102020204" pitchFamily="34" charset="0"/>
                <a:ea typeface="幼圆" panose="02010509060101010101" pitchFamily="49" charset="-122"/>
              </a:defRPr>
            </a:lvl1pPr>
          </a:lstStyle>
          <a:p>
            <a:endParaRPr lang="zh-CN" altLang="en-US" dirty="0"/>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Arial Black" panose="020B0A04020102020204" pitchFamily="34" charset="0"/>
                <a:ea typeface="幼圆" panose="02010509060101010101" pitchFamily="49" charset="-122"/>
              </a:defRPr>
            </a:lvl1pPr>
          </a:lstStyle>
          <a:p>
            <a:fld id="{709C40FD-661E-4593-8143-3A585AD1E99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Lst>
  <p:txStyles>
    <p:titleStyle>
      <a:lvl1pPr algn="ctr" defTabSz="914400" rtl="0" eaLnBrk="1" latinLnBrk="0" hangingPunct="1">
        <a:spcBef>
          <a:spcPct val="0"/>
        </a:spcBef>
        <a:buNone/>
        <a:defRPr sz="4400" kern="1200">
          <a:solidFill>
            <a:schemeClr val="tx1"/>
          </a:solidFill>
          <a:latin typeface="Arial Black" panose="020B0A04020102020204" pitchFamily="34" charset="0"/>
          <a:ea typeface="幼圆" panose="020105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Black" panose="020B0A04020102020204" pitchFamily="34" charset="0"/>
          <a:ea typeface="幼圆" panose="020105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Black" panose="020B0A04020102020204" pitchFamily="34" charset="0"/>
          <a:ea typeface="幼圆" panose="020105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Black" panose="020B0A04020102020204" pitchFamily="34" charset="0"/>
          <a:ea typeface="幼圆" panose="020105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Black" panose="020B0A04020102020204" pitchFamily="34" charset="0"/>
          <a:ea typeface="幼圆" panose="020105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Black" panose="020B0A04020102020204" pitchFamily="34" charset="0"/>
          <a:ea typeface="幼圆"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8.jpeg"/></Relationships>
</file>

<file path=ppt/slides/_rels/slide10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0.jpeg"/></Relationships>
</file>

<file path=ppt/slides/_rels/slide102.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9.GIF"/></Relationships>
</file>

<file path=ppt/slides/_rels/slide103.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5.png"/></Relationships>
</file>

<file path=ppt/slides/_rels/slide10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267.png"/></Relationships>
</file>

<file path=ppt/slides/_rels/slide10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45.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image" Target="../media/image271.png"/><Relationship Id="rId1" Type="http://schemas.openxmlformats.org/officeDocument/2006/relationships/slideLayout" Target="../slideLayouts/slideLayout26.xml"/><Relationship Id="rId4" Type="http://schemas.openxmlformats.org/officeDocument/2006/relationships/image" Target="../media/image273.png"/></Relationships>
</file>

<file path=ppt/slides/_rels/slide10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279.jpeg"/><Relationship Id="rId5" Type="http://schemas.openxmlformats.org/officeDocument/2006/relationships/image" Target="../media/image278.jpeg"/><Relationship Id="rId4" Type="http://schemas.openxmlformats.org/officeDocument/2006/relationships/image" Target="../media/image277.jpeg"/></Relationships>
</file>

<file path=ppt/slides/_rels/slide109.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image" Target="../media/image281.jpeg"/><Relationship Id="rId1" Type="http://schemas.openxmlformats.org/officeDocument/2006/relationships/slideLayout" Target="../slideLayouts/slideLayout75.xml"/></Relationships>
</file>

<file path=ppt/slides/_rels/slide112.xml.rels><?xml version="1.0" encoding="UTF-8" standalone="yes"?>
<Relationships xmlns="http://schemas.openxmlformats.org/package/2006/relationships"><Relationship Id="rId3" Type="http://schemas.openxmlformats.org/officeDocument/2006/relationships/image" Target="../media/image284.GIF"/><Relationship Id="rId2" Type="http://schemas.openxmlformats.org/officeDocument/2006/relationships/image" Target="../media/image283.jpeg"/><Relationship Id="rId1" Type="http://schemas.openxmlformats.org/officeDocument/2006/relationships/slideLayout" Target="../slideLayouts/slideLayout76.xml"/><Relationship Id="rId4" Type="http://schemas.openxmlformats.org/officeDocument/2006/relationships/image" Target="../media/image282.jpeg"/></Relationships>
</file>

<file path=ppt/slides/_rels/slide11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55.png"/></Relationships>
</file>

<file path=ppt/slides/_rels/slide11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8" Type="http://schemas.openxmlformats.org/officeDocument/2006/relationships/image" Target="../media/image284.GIF"/><Relationship Id="rId3" Type="http://schemas.openxmlformats.org/officeDocument/2006/relationships/image" Target="../media/image287.jpeg"/><Relationship Id="rId7" Type="http://schemas.openxmlformats.org/officeDocument/2006/relationships/image" Target="../media/image291.jpeg"/><Relationship Id="rId2" Type="http://schemas.openxmlformats.org/officeDocument/2006/relationships/image" Target="../media/image286.jpeg"/><Relationship Id="rId1" Type="http://schemas.openxmlformats.org/officeDocument/2006/relationships/slideLayout" Target="../slideLayouts/slideLayout48.xml"/><Relationship Id="rId6" Type="http://schemas.openxmlformats.org/officeDocument/2006/relationships/image" Target="../media/image290.jpeg"/><Relationship Id="rId5" Type="http://schemas.openxmlformats.org/officeDocument/2006/relationships/image" Target="../media/image289.jpeg"/><Relationship Id="rId4" Type="http://schemas.openxmlformats.org/officeDocument/2006/relationships/image" Target="../media/image288.png"/></Relationships>
</file>

<file path=ppt/slides/_rels/slide116.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image" Target="../media/image292.jpeg"/><Relationship Id="rId1" Type="http://schemas.openxmlformats.org/officeDocument/2006/relationships/slideLayout" Target="../slideLayouts/slideLayout27.xml"/><Relationship Id="rId4" Type="http://schemas.openxmlformats.org/officeDocument/2006/relationships/image" Target="../media/image294.jpeg"/></Relationships>
</file>

<file path=ppt/slides/_rels/slide117.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image" Target="../media/image295.jpeg"/><Relationship Id="rId1" Type="http://schemas.openxmlformats.org/officeDocument/2006/relationships/slideLayout" Target="../slideLayouts/slideLayout28.xml"/><Relationship Id="rId4" Type="http://schemas.openxmlformats.org/officeDocument/2006/relationships/image" Target="../media/image297.png"/></Relationships>
</file>

<file path=ppt/slides/_rels/slide118.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3" Type="http://schemas.openxmlformats.org/officeDocument/2006/relationships/image" Target="../media/image299.jpeg"/><Relationship Id="rId7" Type="http://schemas.openxmlformats.org/officeDocument/2006/relationships/image" Target="../media/image256.jpeg"/><Relationship Id="rId2" Type="http://schemas.openxmlformats.org/officeDocument/2006/relationships/image" Target="../media/image253.jpeg"/><Relationship Id="rId1" Type="http://schemas.openxmlformats.org/officeDocument/2006/relationships/slideLayout" Target="../slideLayouts/slideLayout49.xml"/><Relationship Id="rId6" Type="http://schemas.openxmlformats.org/officeDocument/2006/relationships/image" Target="../media/image302.jpeg"/><Relationship Id="rId5" Type="http://schemas.openxmlformats.org/officeDocument/2006/relationships/image" Target="../media/image301.jpeg"/><Relationship Id="rId4" Type="http://schemas.openxmlformats.org/officeDocument/2006/relationships/image" Target="../media/image300.jpeg"/></Relationships>
</file>

<file path=ppt/slides/_rels/slide12.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46.xml"/><Relationship Id="rId18" Type="http://schemas.openxmlformats.org/officeDocument/2006/relationships/slide" Target="slide153.xml"/><Relationship Id="rId26" Type="http://schemas.openxmlformats.org/officeDocument/2006/relationships/slide" Target="slide168.xml"/><Relationship Id="rId3" Type="http://schemas.openxmlformats.org/officeDocument/2006/relationships/slide" Target="slide41.xml"/><Relationship Id="rId21" Type="http://schemas.openxmlformats.org/officeDocument/2006/relationships/slide" Target="slide155.xml"/><Relationship Id="rId7" Type="http://schemas.openxmlformats.org/officeDocument/2006/relationships/slide" Target="slide90.xml"/><Relationship Id="rId12" Type="http://schemas.openxmlformats.org/officeDocument/2006/relationships/slide" Target="slide133.xml"/><Relationship Id="rId17" Type="http://schemas.openxmlformats.org/officeDocument/2006/relationships/slide" Target="slide151.xml"/><Relationship Id="rId25" Type="http://schemas.openxmlformats.org/officeDocument/2006/relationships/slide" Target="slide167.xml"/><Relationship Id="rId2" Type="http://schemas.openxmlformats.org/officeDocument/2006/relationships/slide" Target="slide39.xml"/><Relationship Id="rId16" Type="http://schemas.openxmlformats.org/officeDocument/2006/relationships/slide" Target="slide150.xml"/><Relationship Id="rId20" Type="http://schemas.openxmlformats.org/officeDocument/2006/relationships/slide" Target="slide154.xml"/><Relationship Id="rId29"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71.xml"/><Relationship Id="rId11" Type="http://schemas.openxmlformats.org/officeDocument/2006/relationships/slide" Target="slide113.xml"/><Relationship Id="rId24" Type="http://schemas.openxmlformats.org/officeDocument/2006/relationships/slide" Target="slide164.xml"/><Relationship Id="rId5" Type="http://schemas.openxmlformats.org/officeDocument/2006/relationships/slide" Target="slide67.xml"/><Relationship Id="rId15" Type="http://schemas.openxmlformats.org/officeDocument/2006/relationships/slide" Target="slide149.xml"/><Relationship Id="rId23" Type="http://schemas.openxmlformats.org/officeDocument/2006/relationships/slide" Target="slide163.xml"/><Relationship Id="rId28" Type="http://schemas.openxmlformats.org/officeDocument/2006/relationships/slide" Target="slide170.xml"/><Relationship Id="rId10" Type="http://schemas.openxmlformats.org/officeDocument/2006/relationships/slide" Target="slide104.xml"/><Relationship Id="rId19" Type="http://schemas.openxmlformats.org/officeDocument/2006/relationships/slide" Target="slide12.xml"/><Relationship Id="rId4" Type="http://schemas.openxmlformats.org/officeDocument/2006/relationships/slide" Target="slide143.xml"/><Relationship Id="rId9" Type="http://schemas.openxmlformats.org/officeDocument/2006/relationships/slide" Target="slide97.xml"/><Relationship Id="rId14" Type="http://schemas.openxmlformats.org/officeDocument/2006/relationships/slide" Target="slide148.xml"/><Relationship Id="rId22" Type="http://schemas.openxmlformats.org/officeDocument/2006/relationships/slide" Target="slide156.xml"/><Relationship Id="rId27" Type="http://schemas.openxmlformats.org/officeDocument/2006/relationships/slide" Target="slide169.xml"/><Relationship Id="rId30" Type="http://schemas.openxmlformats.org/officeDocument/2006/relationships/image" Target="../media/image37.jpeg"/></Relationships>
</file>

<file path=ppt/slides/_rels/slide120.xml.rels><?xml version="1.0" encoding="UTF-8" standalone="yes"?>
<Relationships xmlns="http://schemas.openxmlformats.org/package/2006/relationships"><Relationship Id="rId2" Type="http://schemas.openxmlformats.org/officeDocument/2006/relationships/image" Target="../media/image303.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slide" Target="slide176.xml"/><Relationship Id="rId3" Type="http://schemas.openxmlformats.org/officeDocument/2006/relationships/image" Target="../media/image38.jpeg"/><Relationship Id="rId7" Type="http://schemas.openxmlformats.org/officeDocument/2006/relationships/slide" Target="slide121.xml"/><Relationship Id="rId2" Type="http://schemas.openxmlformats.org/officeDocument/2006/relationships/image" Target="../media/image3.jpeg"/><Relationship Id="rId1" Type="http://schemas.openxmlformats.org/officeDocument/2006/relationships/slideLayout" Target="../slideLayouts/slideLayout72.xml"/><Relationship Id="rId6" Type="http://schemas.openxmlformats.org/officeDocument/2006/relationships/slide" Target="slide59.xml"/><Relationship Id="rId5" Type="http://schemas.openxmlformats.org/officeDocument/2006/relationships/slide" Target="slide13.xml"/><Relationship Id="rId4" Type="http://schemas.openxmlformats.org/officeDocument/2006/relationships/image" Target="../media/image2.GIF"/></Relationships>
</file>

<file path=ppt/slides/_rels/slide12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26.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2.xml"/><Relationship Id="rId6" Type="http://schemas.openxmlformats.org/officeDocument/2006/relationships/image" Target="../media/image33.png"/><Relationship Id="rId11" Type="http://schemas.openxmlformats.org/officeDocument/2006/relationships/image" Target="../media/image34.png"/><Relationship Id="rId5" Type="http://schemas.openxmlformats.org/officeDocument/2006/relationships/image" Target="../media/image32.png"/><Relationship Id="rId15" Type="http://schemas.openxmlformats.org/officeDocument/2006/relationships/image" Target="../media/image144.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 Id="rId14" Type="http://schemas.openxmlformats.org/officeDocument/2006/relationships/image" Target="../media/image143.GIF"/></Relationships>
</file>

<file path=ppt/slides/_rels/slide123.xml.rels><?xml version="1.0" encoding="UTF-8" standalone="yes"?>
<Relationships xmlns="http://schemas.openxmlformats.org/package/2006/relationships"><Relationship Id="rId3" Type="http://schemas.openxmlformats.org/officeDocument/2006/relationships/image" Target="../media/image304.jpeg"/><Relationship Id="rId2" Type="http://schemas.openxmlformats.org/officeDocument/2006/relationships/image" Target="../media/image9.GIF"/><Relationship Id="rId1" Type="http://schemas.openxmlformats.org/officeDocument/2006/relationships/slideLayout" Target="../slideLayouts/slideLayout50.xml"/></Relationships>
</file>

<file path=ppt/slides/_rels/slide124.xml.rels><?xml version="1.0" encoding="UTF-8" standalone="yes"?>
<Relationships xmlns="http://schemas.openxmlformats.org/package/2006/relationships"><Relationship Id="rId3" Type="http://schemas.openxmlformats.org/officeDocument/2006/relationships/image" Target="../media/image287.jpeg"/><Relationship Id="rId7" Type="http://schemas.openxmlformats.org/officeDocument/2006/relationships/image" Target="../media/image291.jpeg"/><Relationship Id="rId2" Type="http://schemas.openxmlformats.org/officeDocument/2006/relationships/image" Target="../media/image286.jpeg"/><Relationship Id="rId1" Type="http://schemas.openxmlformats.org/officeDocument/2006/relationships/slideLayout" Target="../slideLayouts/slideLayout51.xml"/><Relationship Id="rId6" Type="http://schemas.openxmlformats.org/officeDocument/2006/relationships/image" Target="../media/image290.jpeg"/><Relationship Id="rId5" Type="http://schemas.openxmlformats.org/officeDocument/2006/relationships/image" Target="../media/image289.jpeg"/><Relationship Id="rId4" Type="http://schemas.openxmlformats.org/officeDocument/2006/relationships/image" Target="../media/image288.png"/></Relationships>
</file>

<file path=ppt/slides/_rels/slide125.xml.rels><?xml version="1.0" encoding="UTF-8" standalone="yes"?>
<Relationships xmlns="http://schemas.openxmlformats.org/package/2006/relationships"><Relationship Id="rId3" Type="http://schemas.openxmlformats.org/officeDocument/2006/relationships/image" Target="../media/image286.jpeg"/><Relationship Id="rId2" Type="http://schemas.openxmlformats.org/officeDocument/2006/relationships/image" Target="../media/image305.jpeg"/><Relationship Id="rId1" Type="http://schemas.openxmlformats.org/officeDocument/2006/relationships/slideLayout" Target="../slideLayouts/slideLayout52.xml"/><Relationship Id="rId6" Type="http://schemas.openxmlformats.org/officeDocument/2006/relationships/image" Target="../media/image9.GIF"/><Relationship Id="rId5" Type="http://schemas.openxmlformats.org/officeDocument/2006/relationships/image" Target="../media/image307.jpeg"/><Relationship Id="rId4" Type="http://schemas.openxmlformats.org/officeDocument/2006/relationships/image" Target="../media/image306.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27.xml.rels><?xml version="1.0" encoding="UTF-8" standalone="yes"?>
<Relationships xmlns="http://schemas.openxmlformats.org/package/2006/relationships"><Relationship Id="rId2" Type="http://schemas.openxmlformats.org/officeDocument/2006/relationships/image" Target="../media/image307.jpeg"/><Relationship Id="rId1" Type="http://schemas.openxmlformats.org/officeDocument/2006/relationships/slideLayout" Target="../slideLayouts/slideLayout7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9.xml.rels><?xml version="1.0" encoding="UTF-8" standalone="yes"?>
<Relationships xmlns="http://schemas.openxmlformats.org/package/2006/relationships"><Relationship Id="rId2" Type="http://schemas.openxmlformats.org/officeDocument/2006/relationships/image" Target="../media/image308.jpe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8" Type="http://schemas.openxmlformats.org/officeDocument/2006/relationships/slide" Target="slide176.xml"/><Relationship Id="rId3" Type="http://schemas.openxmlformats.org/officeDocument/2006/relationships/image" Target="../media/image38.jpeg"/><Relationship Id="rId7" Type="http://schemas.openxmlformats.org/officeDocument/2006/relationships/slide" Target="slide121.xml"/><Relationship Id="rId2" Type="http://schemas.openxmlformats.org/officeDocument/2006/relationships/image" Target="../media/image3.jpeg"/><Relationship Id="rId1" Type="http://schemas.openxmlformats.org/officeDocument/2006/relationships/slideLayout" Target="../slideLayouts/slideLayout72.xml"/><Relationship Id="rId6" Type="http://schemas.openxmlformats.org/officeDocument/2006/relationships/slide" Target="slide59.xml"/><Relationship Id="rId5" Type="http://schemas.openxmlformats.org/officeDocument/2006/relationships/slide" Target="slide13.xml"/><Relationship Id="rId4" Type="http://schemas.openxmlformats.org/officeDocument/2006/relationships/image" Target="../media/image2.GIF"/></Relationships>
</file>

<file path=ppt/slides/_rels/slide130.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55.xml"/></Relationships>
</file>

<file path=ppt/slides/_rels/slide132.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image" Target="../media/image311.jpeg"/><Relationship Id="rId1" Type="http://schemas.openxmlformats.org/officeDocument/2006/relationships/slideLayout" Target="../slideLayouts/slideLayout55.xml"/><Relationship Id="rId5" Type="http://schemas.openxmlformats.org/officeDocument/2006/relationships/image" Target="../media/image314.png"/><Relationship Id="rId4" Type="http://schemas.openxmlformats.org/officeDocument/2006/relationships/image" Target="../media/image313.jpeg"/></Relationships>
</file>

<file path=ppt/slides/_rels/slide13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15.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316.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317.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18.jpeg"/><Relationship Id="rId2" Type="http://schemas.openxmlformats.org/officeDocument/2006/relationships/image" Target="../media/image317.jpeg"/><Relationship Id="rId1" Type="http://schemas.openxmlformats.org/officeDocument/2006/relationships/slideLayout" Target="../slideLayouts/slideLayout7.xml"/><Relationship Id="rId4" Type="http://schemas.openxmlformats.org/officeDocument/2006/relationships/image" Target="../media/image319.png"/></Relationships>
</file>

<file path=ppt/slides/_rels/slide13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4" Type="http://schemas.openxmlformats.org/officeDocument/2006/relationships/image" Target="../media/image322.png"/></Relationships>
</file>

<file path=ppt/slides/_rels/slide138.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7.xml"/><Relationship Id="rId4" Type="http://schemas.openxmlformats.org/officeDocument/2006/relationships/image" Target="../media/image325.png"/></Relationships>
</file>

<file path=ppt/slides/_rels/slide13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140.xml.rels><?xml version="1.0" encoding="UTF-8" standalone="yes"?>
<Relationships xmlns="http://schemas.openxmlformats.org/package/2006/relationships"><Relationship Id="rId8" Type="http://schemas.openxmlformats.org/officeDocument/2006/relationships/image" Target="../media/image334.jpeg"/><Relationship Id="rId3" Type="http://schemas.openxmlformats.org/officeDocument/2006/relationships/image" Target="../media/image329.jpeg"/><Relationship Id="rId7" Type="http://schemas.openxmlformats.org/officeDocument/2006/relationships/image" Target="../media/image333.jpeg"/><Relationship Id="rId2" Type="http://schemas.openxmlformats.org/officeDocument/2006/relationships/image" Target="../media/image328.jpeg"/><Relationship Id="rId1" Type="http://schemas.openxmlformats.org/officeDocument/2006/relationships/slideLayout" Target="../slideLayouts/slideLayout7.xml"/><Relationship Id="rId6" Type="http://schemas.openxmlformats.org/officeDocument/2006/relationships/image" Target="../media/image332.jpeg"/><Relationship Id="rId5" Type="http://schemas.openxmlformats.org/officeDocument/2006/relationships/image" Target="../media/image331.jpeg"/><Relationship Id="rId4" Type="http://schemas.openxmlformats.org/officeDocument/2006/relationships/image" Target="../media/image330.jpeg"/><Relationship Id="rId9" Type="http://schemas.openxmlformats.org/officeDocument/2006/relationships/image" Target="../media/image335.jpeg"/></Relationships>
</file>

<file path=ppt/slides/_rels/slide141.xml.rels><?xml version="1.0" encoding="UTF-8" standalone="yes"?>
<Relationships xmlns="http://schemas.openxmlformats.org/package/2006/relationships"><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jpeg"/><Relationship Id="rId1" Type="http://schemas.openxmlformats.org/officeDocument/2006/relationships/slideLayout" Target="../slideLayouts/slideLayout68.xml"/><Relationship Id="rId6" Type="http://schemas.openxmlformats.org/officeDocument/2006/relationships/image" Target="../media/image340.jpeg"/><Relationship Id="rId5" Type="http://schemas.openxmlformats.org/officeDocument/2006/relationships/image" Target="../media/image339.jpeg"/><Relationship Id="rId4" Type="http://schemas.openxmlformats.org/officeDocument/2006/relationships/image" Target="../media/image338.jpeg"/></Relationships>
</file>

<file path=ppt/slides/_rels/slide142.xml.rels><?xml version="1.0" encoding="UTF-8" standalone="yes"?>
<Relationships xmlns="http://schemas.openxmlformats.org/package/2006/relationships"><Relationship Id="rId2" Type="http://schemas.openxmlformats.org/officeDocument/2006/relationships/image" Target="../media/image342.jpeg"/><Relationship Id="rId1" Type="http://schemas.openxmlformats.org/officeDocument/2006/relationships/slideLayout" Target="../slideLayouts/slideLayout55.xml"/></Relationships>
</file>

<file path=ppt/slides/_rels/slide14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10.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43.png"/></Relationships>
</file>

<file path=ppt/slides/_rels/slide144.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image" Target="../media/image344.jpeg"/><Relationship Id="rId1" Type="http://schemas.openxmlformats.org/officeDocument/2006/relationships/slideLayout" Target="../slideLayouts/slideLayout55.xml"/><Relationship Id="rId4" Type="http://schemas.openxmlformats.org/officeDocument/2006/relationships/image" Target="../media/image346.jpeg"/></Relationships>
</file>

<file path=ppt/slides/_rels/slide145.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image" Target="../media/image347.png"/><Relationship Id="rId1" Type="http://schemas.openxmlformats.org/officeDocument/2006/relationships/slideLayout" Target="../slideLayouts/slideLayout57.xml"/></Relationships>
</file>

<file path=ppt/slides/_rels/slide146.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image" Target="../media/image349.jpeg"/><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47.xml.rels><?xml version="1.0" encoding="UTF-8" standalone="yes"?>
<Relationships xmlns="http://schemas.openxmlformats.org/package/2006/relationships"><Relationship Id="rId2" Type="http://schemas.openxmlformats.org/officeDocument/2006/relationships/image" Target="../media/image35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52.jpeg"/><Relationship Id="rId1" Type="http://schemas.openxmlformats.org/officeDocument/2006/relationships/slideLayout" Target="../slideLayouts/slideLayout7.xml"/><Relationship Id="rId4" Type="http://schemas.openxmlformats.org/officeDocument/2006/relationships/image" Target="../media/image353.jpeg"/></Relationships>
</file>

<file path=ppt/slides/_rels/slide14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5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48.jpeg"/></Relationships>
</file>

<file path=ppt/slides/_rels/slide15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55.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359.jpeg"/></Relationships>
</file>

<file path=ppt/slides/_rels/slide154.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360.png"/><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5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62.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64.jpeg"/><Relationship Id="rId2" Type="http://schemas.openxmlformats.org/officeDocument/2006/relationships/image" Target="../media/image363.jpeg"/><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57.xml.rels><?xml version="1.0" encoding="UTF-8" standalone="yes"?>
<Relationships xmlns="http://schemas.openxmlformats.org/package/2006/relationships"><Relationship Id="rId3" Type="http://schemas.openxmlformats.org/officeDocument/2006/relationships/image" Target="../media/image366.jpeg"/><Relationship Id="rId2" Type="http://schemas.openxmlformats.org/officeDocument/2006/relationships/image" Target="../media/image365.GIF"/><Relationship Id="rId1" Type="http://schemas.openxmlformats.org/officeDocument/2006/relationships/slideLayout" Target="../slideLayouts/slideLayout7.xml"/><Relationship Id="rId4" Type="http://schemas.openxmlformats.org/officeDocument/2006/relationships/image" Target="../media/image367.jpeg"/></Relationships>
</file>

<file path=ppt/slides/_rels/slide158.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370.jpeg"/></Relationships>
</file>

<file path=ppt/slides/_rels/slide159.xml.rels><?xml version="1.0" encoding="UTF-8" standalone="yes"?>
<Relationships xmlns="http://schemas.openxmlformats.org/package/2006/relationships"><Relationship Id="rId3" Type="http://schemas.openxmlformats.org/officeDocument/2006/relationships/image" Target="../media/image372.jpeg"/><Relationship Id="rId7" Type="http://schemas.openxmlformats.org/officeDocument/2006/relationships/image" Target="../media/image375.png"/><Relationship Id="rId2" Type="http://schemas.openxmlformats.org/officeDocument/2006/relationships/image" Target="../media/image371.jpeg"/><Relationship Id="rId1" Type="http://schemas.openxmlformats.org/officeDocument/2006/relationships/slideLayout" Target="../slideLayouts/slideLayout7.xml"/><Relationship Id="rId6" Type="http://schemas.openxmlformats.org/officeDocument/2006/relationships/image" Target="../media/image374.png"/><Relationship Id="rId5" Type="http://schemas.openxmlformats.org/officeDocument/2006/relationships/image" Target="../media/image370.jpeg"/><Relationship Id="rId4" Type="http://schemas.openxmlformats.org/officeDocument/2006/relationships/image" Target="../media/image373.jpe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47.xml"/></Relationships>
</file>

<file path=ppt/slides/_rels/slide160.xml.rels><?xml version="1.0" encoding="UTF-8" standalone="yes"?>
<Relationships xmlns="http://schemas.openxmlformats.org/package/2006/relationships"><Relationship Id="rId3" Type="http://schemas.openxmlformats.org/officeDocument/2006/relationships/image" Target="../media/image376.jpeg"/><Relationship Id="rId7" Type="http://schemas.openxmlformats.org/officeDocument/2006/relationships/image" Target="../media/image9.GIF"/><Relationship Id="rId2" Type="http://schemas.openxmlformats.org/officeDocument/2006/relationships/image" Target="../media/image370.jpeg"/><Relationship Id="rId1" Type="http://schemas.openxmlformats.org/officeDocument/2006/relationships/slideLayout" Target="../slideLayouts/slideLayout7.xml"/><Relationship Id="rId6" Type="http://schemas.openxmlformats.org/officeDocument/2006/relationships/image" Target="../media/image379.jpeg"/><Relationship Id="rId5" Type="http://schemas.openxmlformats.org/officeDocument/2006/relationships/image" Target="../media/image378.jpeg"/><Relationship Id="rId4" Type="http://schemas.openxmlformats.org/officeDocument/2006/relationships/image" Target="../media/image377.jpeg"/></Relationships>
</file>

<file path=ppt/slides/_rels/slide161.xml.rels><?xml version="1.0" encoding="UTF-8" standalone="yes"?>
<Relationships xmlns="http://schemas.openxmlformats.org/package/2006/relationships"><Relationship Id="rId3" Type="http://schemas.openxmlformats.org/officeDocument/2006/relationships/image" Target="../media/image381.jpeg"/><Relationship Id="rId2" Type="http://schemas.openxmlformats.org/officeDocument/2006/relationships/image" Target="../media/image380.jpeg"/><Relationship Id="rId1" Type="http://schemas.openxmlformats.org/officeDocument/2006/relationships/slideLayout" Target="../slideLayouts/slideLayout7.xml"/><Relationship Id="rId5" Type="http://schemas.openxmlformats.org/officeDocument/2006/relationships/image" Target="../media/image382.jpeg"/><Relationship Id="rId4" Type="http://schemas.openxmlformats.org/officeDocument/2006/relationships/image" Target="../media/image370.jpeg"/></Relationships>
</file>

<file path=ppt/slides/_rels/slide162.xml.rels><?xml version="1.0" encoding="UTF-8" standalone="yes"?>
<Relationships xmlns="http://schemas.openxmlformats.org/package/2006/relationships"><Relationship Id="rId8" Type="http://schemas.openxmlformats.org/officeDocument/2006/relationships/image" Target="../media/image388.jpeg"/><Relationship Id="rId3" Type="http://schemas.openxmlformats.org/officeDocument/2006/relationships/image" Target="../media/image383.jpeg"/><Relationship Id="rId7" Type="http://schemas.openxmlformats.org/officeDocument/2006/relationships/image" Target="../media/image387.jpeg"/><Relationship Id="rId2" Type="http://schemas.openxmlformats.org/officeDocument/2006/relationships/image" Target="../media/image370.jpeg"/><Relationship Id="rId1" Type="http://schemas.openxmlformats.org/officeDocument/2006/relationships/slideLayout" Target="../slideLayouts/slideLayout7.xml"/><Relationship Id="rId6" Type="http://schemas.openxmlformats.org/officeDocument/2006/relationships/image" Target="../media/image386.jpeg"/><Relationship Id="rId5" Type="http://schemas.openxmlformats.org/officeDocument/2006/relationships/image" Target="../media/image385.jpeg"/><Relationship Id="rId4" Type="http://schemas.openxmlformats.org/officeDocument/2006/relationships/image" Target="../media/image384.jpeg"/></Relationships>
</file>

<file path=ppt/slides/_rels/slide16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89.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90.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92.jpeg"/><Relationship Id="rId2" Type="http://schemas.openxmlformats.org/officeDocument/2006/relationships/image" Target="../media/image391.jpeg"/><Relationship Id="rId1" Type="http://schemas.openxmlformats.org/officeDocument/2006/relationships/slideLayout" Target="../slideLayouts/slideLayout7.xml"/><Relationship Id="rId5" Type="http://schemas.openxmlformats.org/officeDocument/2006/relationships/image" Target="../media/image394.jpeg"/><Relationship Id="rId4" Type="http://schemas.openxmlformats.org/officeDocument/2006/relationships/image" Target="../media/image393.jpeg"/></Relationships>
</file>

<file path=ppt/slides/_rels/slide166.xml.rels><?xml version="1.0" encoding="UTF-8" standalone="yes"?>
<Relationships xmlns="http://schemas.openxmlformats.org/package/2006/relationships"><Relationship Id="rId3" Type="http://schemas.openxmlformats.org/officeDocument/2006/relationships/image" Target="../media/image396.jpeg"/><Relationship Id="rId2" Type="http://schemas.openxmlformats.org/officeDocument/2006/relationships/image" Target="../media/image395.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398.jpeg"/><Relationship Id="rId2" Type="http://schemas.openxmlformats.org/officeDocument/2006/relationships/image" Target="../media/image397.jpe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9.GIF"/></Relationships>
</file>

<file path=ppt/slides/_rels/slide16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402.jpeg"/><Relationship Id="rId4" Type="http://schemas.openxmlformats.org/officeDocument/2006/relationships/image" Target="../media/image401.png"/></Relationships>
</file>

<file path=ppt/slides/_rels/slide169.xml.rels><?xml version="1.0" encoding="UTF-8" standalone="yes"?>
<Relationships xmlns="http://schemas.openxmlformats.org/package/2006/relationships"><Relationship Id="rId3" Type="http://schemas.openxmlformats.org/officeDocument/2006/relationships/image" Target="../media/image404.jpeg"/><Relationship Id="rId2" Type="http://schemas.openxmlformats.org/officeDocument/2006/relationships/image" Target="../media/image403.jpe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405.jpeg"/></Relationships>
</file>

<file path=ppt/slides/_rels/slide1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7.xml"/></Relationships>
</file>

<file path=ppt/slides/_rels/slide170.xml.rels><?xml version="1.0" encoding="UTF-8" standalone="yes"?>
<Relationships xmlns="http://schemas.openxmlformats.org/package/2006/relationships"><Relationship Id="rId3" Type="http://schemas.openxmlformats.org/officeDocument/2006/relationships/image" Target="../media/image407.jpeg"/><Relationship Id="rId2" Type="http://schemas.openxmlformats.org/officeDocument/2006/relationships/image" Target="../media/image406.jpe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409.jpeg"/><Relationship Id="rId4" Type="http://schemas.openxmlformats.org/officeDocument/2006/relationships/image" Target="../media/image408.png"/></Relationships>
</file>

<file path=ppt/slides/_rels/slide171.xml.rels><?xml version="1.0" encoding="UTF-8" standalone="yes"?>
<Relationships xmlns="http://schemas.openxmlformats.org/package/2006/relationships"><Relationship Id="rId8" Type="http://schemas.openxmlformats.org/officeDocument/2006/relationships/image" Target="../media/image416.jpeg"/><Relationship Id="rId3" Type="http://schemas.openxmlformats.org/officeDocument/2006/relationships/image" Target="../media/image411.jpeg"/><Relationship Id="rId7" Type="http://schemas.openxmlformats.org/officeDocument/2006/relationships/image" Target="../media/image415.jpeg"/><Relationship Id="rId2" Type="http://schemas.openxmlformats.org/officeDocument/2006/relationships/image" Target="../media/image410.GIF"/><Relationship Id="rId1" Type="http://schemas.openxmlformats.org/officeDocument/2006/relationships/slideLayout" Target="../slideLayouts/slideLayout7.xml"/><Relationship Id="rId6" Type="http://schemas.openxmlformats.org/officeDocument/2006/relationships/image" Target="../media/image414.jpeg"/><Relationship Id="rId5" Type="http://schemas.openxmlformats.org/officeDocument/2006/relationships/image" Target="../media/image413.jpeg"/><Relationship Id="rId10" Type="http://schemas.openxmlformats.org/officeDocument/2006/relationships/image" Target="../media/image418.jpeg"/><Relationship Id="rId4" Type="http://schemas.openxmlformats.org/officeDocument/2006/relationships/image" Target="../media/image412.jpeg"/><Relationship Id="rId9" Type="http://schemas.openxmlformats.org/officeDocument/2006/relationships/image" Target="../media/image417.jpeg"/></Relationships>
</file>

<file path=ppt/slides/_rels/slide17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419.jpe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421.jpeg"/><Relationship Id="rId4" Type="http://schemas.openxmlformats.org/officeDocument/2006/relationships/image" Target="../media/image420.jpeg"/></Relationships>
</file>

<file path=ppt/slides/_rels/slide173.xml.rels><?xml version="1.0" encoding="UTF-8" standalone="yes"?>
<Relationships xmlns="http://schemas.openxmlformats.org/package/2006/relationships"><Relationship Id="rId2" Type="http://schemas.openxmlformats.org/officeDocument/2006/relationships/image" Target="../media/image422.jpeg"/><Relationship Id="rId1" Type="http://schemas.openxmlformats.org/officeDocument/2006/relationships/slideLayout" Target="../slideLayouts/slideLayout68.xml"/></Relationships>
</file>

<file path=ppt/slides/_rels/slide174.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68.xml"/></Relationships>
</file>

<file path=ppt/slides/_rels/slide1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429.jpeg"/><Relationship Id="rId3" Type="http://schemas.openxmlformats.org/officeDocument/2006/relationships/image" Target="../media/image424.jpeg"/><Relationship Id="rId7" Type="http://schemas.openxmlformats.org/officeDocument/2006/relationships/image" Target="../media/image42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427.png"/><Relationship Id="rId5" Type="http://schemas.openxmlformats.org/officeDocument/2006/relationships/image" Target="../media/image426.jpeg"/><Relationship Id="rId4" Type="http://schemas.openxmlformats.org/officeDocument/2006/relationships/image" Target="../media/image425.pn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46.xml"/><Relationship Id="rId5" Type="http://schemas.openxmlformats.org/officeDocument/2006/relationships/image" Target="../media/image55.png"/><Relationship Id="rId4" Type="http://schemas.openxmlformats.org/officeDocument/2006/relationships/image" Target="../media/image54.jpe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2.xml"/><Relationship Id="rId5" Type="http://schemas.openxmlformats.org/officeDocument/2006/relationships/image" Target="../media/image9.GIF"/><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GIF"/></Relationships>
</file>

<file path=ppt/slides/_rels/slide2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2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Layout" Target="../slideLayouts/slideLayout72.xml"/><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3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2.jpe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93.jpeg"/><Relationship Id="rId4" Type="http://schemas.openxmlformats.org/officeDocument/2006/relationships/image" Target="../media/image72.jpeg"/></Relationships>
</file>

<file path=ppt/slides/_rels/slide3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hyperlink" Target="http://image.baidu.com/search/detail?ct=503316480&amp;tn=baiduimagedetail&amp;statnum=star&amp;ipn=d&amp;z=0&amp;s=0&amp;ic=0&amp;lm=-1&amp;itg=1&amp;cg=star&amp;word=%E8%B5%B5%E6%9C%AC%E5%B1%B1&amp;ie=utf-8&amp;in=3354&amp;cl=2&amp;st=&amp;pn=3&amp;rn=1&amp;di=62287801320&amp;ln=1000&amp;&amp;fmq=1378374347070_R&amp;se=&amp;sme=0&amp;tab=&amp;face=&amp;&amp;cs=2058458648,1698451824&amp;simid=0,0&amp;adpicid=undefined&amp;pi=0&amp;os=4167977066,302704629&amp;istype=&amp;ist=&amp;jit=&amp;objurl=http://img1.dzwww.com:8080/tupian/20160301/4/16660483242433492960.jpg&amp;bdtype=11&amp;gsm=1e" TargetMode="External"/><Relationship Id="rId1" Type="http://schemas.openxmlformats.org/officeDocument/2006/relationships/slideLayout" Target="../slideLayouts/slideLayout7.xml"/><Relationship Id="rId5" Type="http://schemas.openxmlformats.org/officeDocument/2006/relationships/image" Target="../media/image102.jpeg"/><Relationship Id="rId4"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0.jpeg"/><Relationship Id="rId7" Type="http://schemas.openxmlformats.org/officeDocument/2006/relationships/image" Target="../media/image123.GIF"/><Relationship Id="rId2" Type="http://schemas.openxmlformats.org/officeDocument/2006/relationships/image" Target="../media/image9.GIF"/><Relationship Id="rId1" Type="http://schemas.openxmlformats.org/officeDocument/2006/relationships/slideLayout" Target="../slideLayouts/slideLayout7.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7.png"/><Relationship Id="rId7" Type="http://schemas.openxmlformats.org/officeDocument/2006/relationships/diagramColors" Target="../diagrams/colors2.xml"/><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28.jpeg"/></Relationships>
</file>

<file path=ppt/slides/_rels/slide5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jpeg"/></Relationships>
</file>

<file path=ppt/slides/_rels/slide5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7.xml"/><Relationship Id="rId5" Type="http://schemas.openxmlformats.org/officeDocument/2006/relationships/image" Target="../media/image134.GIF"/><Relationship Id="rId4" Type="http://schemas.openxmlformats.org/officeDocument/2006/relationships/image" Target="../media/image99.jpeg"/></Relationships>
</file>

<file path=ppt/slides/_rels/slide56.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136.jpeg"/><Relationship Id="rId7" Type="http://schemas.openxmlformats.org/officeDocument/2006/relationships/image" Target="../media/image140.jpeg"/><Relationship Id="rId2" Type="http://schemas.openxmlformats.org/officeDocument/2006/relationships/image" Target="../media/image135.jpe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image" Target="../media/image137.jpeg"/></Relationships>
</file>

<file path=ppt/slides/_rels/slide5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2.GIF"/><Relationship Id="rId7" Type="http://schemas.openxmlformats.org/officeDocument/2006/relationships/slide" Target="slide176.xml"/><Relationship Id="rId2" Type="http://schemas.openxmlformats.org/officeDocument/2006/relationships/image" Target="../media/image38.jpeg"/><Relationship Id="rId1" Type="http://schemas.openxmlformats.org/officeDocument/2006/relationships/slideLayout" Target="../slideLayouts/slideLayout72.xml"/><Relationship Id="rId6" Type="http://schemas.openxmlformats.org/officeDocument/2006/relationships/slide" Target="slide121.xml"/><Relationship Id="rId5" Type="http://schemas.openxmlformats.org/officeDocument/2006/relationships/slide" Target="slide59.xml"/><Relationship Id="rId4" Type="http://schemas.openxmlformats.org/officeDocument/2006/relationships/slide" Target="slide1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2.xml"/><Relationship Id="rId4" Type="http://schemas.openxmlformats.org/officeDocument/2006/relationships/image" Target="../media/image9.GIF"/></Relationships>
</file>

<file path=ppt/slides/_rels/slide6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26.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2.xml"/><Relationship Id="rId6" Type="http://schemas.openxmlformats.org/officeDocument/2006/relationships/image" Target="../media/image33.png"/><Relationship Id="rId11" Type="http://schemas.openxmlformats.org/officeDocument/2006/relationships/image" Target="../media/image34.png"/><Relationship Id="rId5" Type="http://schemas.openxmlformats.org/officeDocument/2006/relationships/image" Target="../media/image32.png"/><Relationship Id="rId15" Type="http://schemas.openxmlformats.org/officeDocument/2006/relationships/image" Target="../media/image144.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 Id="rId14" Type="http://schemas.openxmlformats.org/officeDocument/2006/relationships/image" Target="../media/image143.GIF"/></Relationships>
</file>

<file path=ppt/slides/_rels/slide61.xml.rels><?xml version="1.0" encoding="UTF-8" standalone="yes"?>
<Relationships xmlns="http://schemas.openxmlformats.org/package/2006/relationships"><Relationship Id="rId8" Type="http://schemas.openxmlformats.org/officeDocument/2006/relationships/image" Target="../media/image151.jpeg"/><Relationship Id="rId13" Type="http://schemas.openxmlformats.org/officeDocument/2006/relationships/image" Target="../media/image156.jpeg"/><Relationship Id="rId18" Type="http://schemas.openxmlformats.org/officeDocument/2006/relationships/hyperlink" Target="http://image.baidu.com/i?ct=503316480&amp;z=0&amp;tn=baiduimagedetail&amp;word=%D1%C7%C0%EF%CA%BF%B6%E0%B5%C2&amp;in=981&amp;cl=2&amp;cm=1&amp;sc=0&amp;lm=-1&amp;pn=5&amp;rn=1&amp;di=1404078888&amp;ln=610" TargetMode="External"/><Relationship Id="rId3" Type="http://schemas.openxmlformats.org/officeDocument/2006/relationships/image" Target="../media/image146.jpeg"/><Relationship Id="rId7" Type="http://schemas.openxmlformats.org/officeDocument/2006/relationships/image" Target="../media/image150.jpeg"/><Relationship Id="rId12" Type="http://schemas.openxmlformats.org/officeDocument/2006/relationships/image" Target="../media/image155.jpeg"/><Relationship Id="rId17" Type="http://schemas.openxmlformats.org/officeDocument/2006/relationships/image" Target="../media/image158.jpeg"/><Relationship Id="rId2" Type="http://schemas.openxmlformats.org/officeDocument/2006/relationships/image" Target="../media/image145.jpeg"/><Relationship Id="rId16" Type="http://schemas.openxmlformats.org/officeDocument/2006/relationships/hyperlink" Target="http://image.baidu.com/i?ct=503316480&amp;z=0&amp;tn=baiduimagedetail&amp;word=%CA%CD%E5%C8%C4%B2%C4%E1&amp;in=4900&amp;cl=2&amp;cm=1&amp;sc=0&amp;lm=-1&amp;pn=30&amp;rn=1&amp;di=91096200&amp;ln=2000" TargetMode="External"/><Relationship Id="rId1" Type="http://schemas.openxmlformats.org/officeDocument/2006/relationships/slideLayout" Target="../slideLayouts/slideLayout7.xml"/><Relationship Id="rId6" Type="http://schemas.openxmlformats.org/officeDocument/2006/relationships/image" Target="../media/image149.jpeg"/><Relationship Id="rId11" Type="http://schemas.openxmlformats.org/officeDocument/2006/relationships/image" Target="../media/image154.jpeg"/><Relationship Id="rId5" Type="http://schemas.openxmlformats.org/officeDocument/2006/relationships/image" Target="../media/image148.jpeg"/><Relationship Id="rId15" Type="http://schemas.openxmlformats.org/officeDocument/2006/relationships/image" Target="../media/image157.jpeg"/><Relationship Id="rId10" Type="http://schemas.openxmlformats.org/officeDocument/2006/relationships/image" Target="../media/image153.jpeg"/><Relationship Id="rId19" Type="http://schemas.openxmlformats.org/officeDocument/2006/relationships/image" Target="../media/image159.jpeg"/><Relationship Id="rId4" Type="http://schemas.openxmlformats.org/officeDocument/2006/relationships/image" Target="../media/image147.jpeg"/><Relationship Id="rId9" Type="http://schemas.openxmlformats.org/officeDocument/2006/relationships/image" Target="../media/image152.jpeg"/><Relationship Id="rId14" Type="http://schemas.openxmlformats.org/officeDocument/2006/relationships/hyperlink" Target="http://image.baidu.com/i?ct=503316480&amp;z=0&amp;tn=baiduimagedetail&amp;word=%BF%D7%D7%D3&amp;in=28582&amp;cl=2&amp;cm=1&amp;sc=0&amp;lm=-1&amp;pn=11&amp;rn=1&amp;di=2704535620&amp;ln=2000"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1%C7%C0%EF%CA%BF%B6%E0%B5%C2&amp;in=981&amp;cl=2&amp;cm=1&amp;sc=0&amp;lm=-1&amp;pn=5&amp;rn=1&amp;di=1404078888&amp;ln=610" TargetMode="External"/><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1.jpeg"/></Relationships>
</file>

<file path=ppt/slides/_rels/slide6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31.xml"/><Relationship Id="rId5" Type="http://schemas.openxmlformats.org/officeDocument/2006/relationships/image" Target="../media/image165.jpeg"/><Relationship Id="rId4" Type="http://schemas.openxmlformats.org/officeDocument/2006/relationships/image" Target="../media/image164.png"/></Relationships>
</file>

<file path=ppt/slides/_rels/slide64.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32.xml"/><Relationship Id="rId4" Type="http://schemas.openxmlformats.org/officeDocument/2006/relationships/image" Target="../media/image168.jpeg"/></Relationships>
</file>

<file path=ppt/slides/_rels/slide6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69.GIF"/><Relationship Id="rId1" Type="http://schemas.openxmlformats.org/officeDocument/2006/relationships/slideLayout" Target="../slideLayouts/slideLayout33.xml"/><Relationship Id="rId4" Type="http://schemas.openxmlformats.org/officeDocument/2006/relationships/image" Target="../media/image170.jpeg"/></Relationships>
</file>

<file path=ppt/slides/_rels/slide66.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1%C7%C0%EF%CA%BF%B6%E0%B5%C2&amp;in=981&amp;cl=2&amp;cm=1&amp;sc=0&amp;lm=-1&amp;pn=5&amp;rn=1&amp;di=1404078888&amp;ln=610" TargetMode="External"/><Relationship Id="rId2" Type="http://schemas.openxmlformats.org/officeDocument/2006/relationships/image" Target="../media/image171.jpeg"/><Relationship Id="rId1" Type="http://schemas.openxmlformats.org/officeDocument/2006/relationships/slideLayout" Target="../slideLayouts/slideLayout12.xml"/><Relationship Id="rId5" Type="http://schemas.openxmlformats.org/officeDocument/2006/relationships/image" Target="../media/image173.jpeg"/><Relationship Id="rId4" Type="http://schemas.openxmlformats.org/officeDocument/2006/relationships/image" Target="../media/image172.png"/></Relationships>
</file>

<file path=ppt/slides/_rels/slide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image.baidu.com/i?ct=503316480&amp;z=0&amp;tn=baiduimagedetail&amp;word=%D1%C7%C0%EF%CA%BF%B6%E0%B5%C2&amp;in=981&amp;cl=2&amp;cm=1&amp;sc=0&amp;lm=-1&amp;pn=5&amp;rn=1&amp;di=1404078888&amp;ln=610" TargetMode="External"/><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175.jpeg"/><Relationship Id="rId4" Type="http://schemas.openxmlformats.org/officeDocument/2006/relationships/image" Target="../media/image174.jpeg"/></Relationships>
</file>

<file path=ppt/slides/_rels/slide6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image.baidu.com/i?ct=503316480&amp;z=0&amp;tn=baiduimagedetail&amp;word=%D1%C7%C0%EF%CA%BF%B6%E0%B5%C2&amp;in=981&amp;cl=2&amp;cm=1&amp;sc=0&amp;lm=-1&amp;pn=5&amp;rn=1&amp;di=1404078888&amp;ln=610" TargetMode="External"/><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image" Target="../media/image176.jpeg"/></Relationships>
</file>

<file path=ppt/slides/_rels/slide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image.baidu.com/i?ct=503316480&amp;z=0&amp;tn=baiduimagedetail&amp;word=%D1%C7%C0%EF%CA%BF%B6%E0%B5%C2&amp;in=981&amp;cl=2&amp;cm=1&amp;sc=0&amp;lm=-1&amp;pn=5&amp;rn=1&amp;di=1404078888&amp;ln=610" TargetMode="External"/><Relationship Id="rId1" Type="http://schemas.openxmlformats.org/officeDocument/2006/relationships/slideLayout" Target="../slideLayouts/slideLayout35.xml"/><Relationship Id="rId4" Type="http://schemas.openxmlformats.org/officeDocument/2006/relationships/image" Target="../media/image177.jpe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1%C7%C0%EF%CA%BF%B6%E0%B5%C2&amp;in=981&amp;cl=2&amp;cm=1&amp;sc=0&amp;lm=-1&amp;pn=5&amp;rn=1&amp;di=1404078888&amp;ln=610" TargetMode="External"/><Relationship Id="rId2" Type="http://schemas.openxmlformats.org/officeDocument/2006/relationships/image" Target="../media/image180.jpe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182.jpeg"/><Relationship Id="rId4" Type="http://schemas.openxmlformats.org/officeDocument/2006/relationships/image" Target="../media/image181.jpeg"/></Relationships>
</file>

<file path=ppt/slides/_rels/slide72.xml.rels><?xml version="1.0" encoding="UTF-8" standalone="yes"?>
<Relationships xmlns="http://schemas.openxmlformats.org/package/2006/relationships"><Relationship Id="rId3" Type="http://schemas.openxmlformats.org/officeDocument/2006/relationships/image" Target="../media/image184.jpeg"/><Relationship Id="rId7" Type="http://schemas.openxmlformats.org/officeDocument/2006/relationships/image" Target="../media/image188.jpeg"/><Relationship Id="rId2" Type="http://schemas.openxmlformats.org/officeDocument/2006/relationships/image" Target="../media/image183.jpe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jpeg"/></Relationships>
</file>

<file path=ppt/slides/_rels/slide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hyperlink" Target="http://image.baidu.com/i?ct=503316480&amp;z=0&amp;tn=baiduimagedetail&amp;word=%D1%C7%C0%EF%CA%BF%B6%E0%B5%C2&amp;in=981&amp;cl=2&amp;cm=1&amp;sc=0&amp;lm=-1&amp;pn=5&amp;rn=1&amp;di=1404078888&amp;ln=610"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0.jpeg"/><Relationship Id="rId7" Type="http://schemas.openxmlformats.org/officeDocument/2006/relationships/image" Target="../media/image9.GIF"/><Relationship Id="rId2" Type="http://schemas.openxmlformats.org/officeDocument/2006/relationships/image" Target="../media/image189.GIF"/><Relationship Id="rId1" Type="http://schemas.openxmlformats.org/officeDocument/2006/relationships/slideLayout" Target="../slideLayouts/slideLayout7.xml"/><Relationship Id="rId6" Type="http://schemas.openxmlformats.org/officeDocument/2006/relationships/image" Target="../media/image193.GIF"/><Relationship Id="rId5" Type="http://schemas.openxmlformats.org/officeDocument/2006/relationships/image" Target="../media/image192.jpeg"/><Relationship Id="rId4" Type="http://schemas.openxmlformats.org/officeDocument/2006/relationships/image" Target="../media/image191.GIF"/></Relationships>
</file>

<file path=ppt/slides/_rels/slide76.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1%C7%C0%EF%CA%BF%B6%E0%B5%C2&amp;in=981&amp;cl=2&amp;cm=1&amp;sc=0&amp;lm=-1&amp;pn=5&amp;rn=1&amp;di=1404078888&amp;ln=610" TargetMode="External"/><Relationship Id="rId7" Type="http://schemas.openxmlformats.org/officeDocument/2006/relationships/image" Target="../media/image196.jpeg"/><Relationship Id="rId2" Type="http://schemas.openxmlformats.org/officeDocument/2006/relationships/image" Target="../media/image194.jpeg"/><Relationship Id="rId1" Type="http://schemas.openxmlformats.org/officeDocument/2006/relationships/slideLayout" Target="../slideLayouts/slideLayout7.xml"/><Relationship Id="rId6" Type="http://schemas.openxmlformats.org/officeDocument/2006/relationships/image" Target="../media/image195.jpeg"/><Relationship Id="rId5" Type="http://schemas.openxmlformats.org/officeDocument/2006/relationships/image" Target="../media/image193.GIF"/><Relationship Id="rId4" Type="http://schemas.openxmlformats.org/officeDocument/2006/relationships/image" Target="../media/image181.jpeg"/></Relationships>
</file>

<file path=ppt/slides/_rels/slide77.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jpeg"/><Relationship Id="rId1" Type="http://schemas.openxmlformats.org/officeDocument/2006/relationships/slideLayout" Target="../slideLayouts/slideLayout19.xml"/><Relationship Id="rId5" Type="http://schemas.openxmlformats.org/officeDocument/2006/relationships/image" Target="../media/image193.GIF"/><Relationship Id="rId4" Type="http://schemas.openxmlformats.org/officeDocument/2006/relationships/image" Target="../media/image199.jpeg"/></Relationships>
</file>

<file path=ppt/slides/_rels/slide78.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8.xml"/><Relationship Id="rId5" Type="http://schemas.openxmlformats.org/officeDocument/2006/relationships/image" Target="../media/image205.jpeg"/><Relationship Id="rId4" Type="http://schemas.openxmlformats.org/officeDocument/2006/relationships/image" Target="../media/image204.jpe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jpeg"/><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7.xml"/><Relationship Id="rId4" Type="http://schemas.openxmlformats.org/officeDocument/2006/relationships/image" Target="../media/image213.jpeg"/></Relationships>
</file>

<file path=ppt/slides/_rels/slide84.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151.jpeg"/><Relationship Id="rId13" Type="http://schemas.openxmlformats.org/officeDocument/2006/relationships/image" Target="../media/image156.jpeg"/><Relationship Id="rId3" Type="http://schemas.openxmlformats.org/officeDocument/2006/relationships/image" Target="../media/image146.jpeg"/><Relationship Id="rId7" Type="http://schemas.openxmlformats.org/officeDocument/2006/relationships/image" Target="../media/image150.jpeg"/><Relationship Id="rId12" Type="http://schemas.openxmlformats.org/officeDocument/2006/relationships/image" Target="../media/image155.jpeg"/><Relationship Id="rId2" Type="http://schemas.openxmlformats.org/officeDocument/2006/relationships/image" Target="../media/image145.jpeg"/><Relationship Id="rId1" Type="http://schemas.openxmlformats.org/officeDocument/2006/relationships/slideLayout" Target="../slideLayouts/slideLayout7.xml"/><Relationship Id="rId6" Type="http://schemas.openxmlformats.org/officeDocument/2006/relationships/image" Target="../media/image149.jpeg"/><Relationship Id="rId11" Type="http://schemas.openxmlformats.org/officeDocument/2006/relationships/image" Target="../media/image154.jpeg"/><Relationship Id="rId5" Type="http://schemas.openxmlformats.org/officeDocument/2006/relationships/image" Target="../media/image148.jpeg"/><Relationship Id="rId10" Type="http://schemas.openxmlformats.org/officeDocument/2006/relationships/image" Target="../media/image153.jpeg"/><Relationship Id="rId4" Type="http://schemas.openxmlformats.org/officeDocument/2006/relationships/image" Target="../media/image147.jpeg"/><Relationship Id="rId9" Type="http://schemas.openxmlformats.org/officeDocument/2006/relationships/image" Target="../media/image152.jpeg"/></Relationships>
</file>

<file path=ppt/slides/_rels/slide8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17.jpeg"/><Relationship Id="rId7" Type="http://schemas.openxmlformats.org/officeDocument/2006/relationships/diagramQuickStyle" Target="../diagrams/quickStyle3.xml"/><Relationship Id="rId2" Type="http://schemas.openxmlformats.org/officeDocument/2006/relationships/image" Target="../media/image216.jpeg"/><Relationship Id="rId1" Type="http://schemas.openxmlformats.org/officeDocument/2006/relationships/slideLayout" Target="../slideLayouts/slideLayout7.xml"/><Relationship Id="rId6" Type="http://schemas.openxmlformats.org/officeDocument/2006/relationships/diagramLayout" Target="../diagrams/layout3.xml"/><Relationship Id="rId11" Type="http://schemas.openxmlformats.org/officeDocument/2006/relationships/image" Target="../media/image220.jpeg"/><Relationship Id="rId5" Type="http://schemas.openxmlformats.org/officeDocument/2006/relationships/diagramData" Target="../diagrams/data3.xml"/><Relationship Id="rId10" Type="http://schemas.openxmlformats.org/officeDocument/2006/relationships/image" Target="../media/image219.png"/><Relationship Id="rId4" Type="http://schemas.openxmlformats.org/officeDocument/2006/relationships/image" Target="../media/image218.jpeg"/><Relationship Id="rId9" Type="http://schemas.microsoft.com/office/2007/relationships/diagramDrawing" Target="../diagrams/drawing3.xml"/></Relationships>
</file>

<file path=ppt/slides/_rels/slide87.xml.rels><?xml version="1.0" encoding="UTF-8" standalone="yes"?>
<Relationships xmlns="http://schemas.openxmlformats.org/package/2006/relationships"><Relationship Id="rId8" Type="http://schemas.openxmlformats.org/officeDocument/2006/relationships/image" Target="../media/image224.jpeg"/><Relationship Id="rId3" Type="http://schemas.openxmlformats.org/officeDocument/2006/relationships/image" Target="../media/image221.jpeg"/><Relationship Id="rId7" Type="http://schemas.openxmlformats.org/officeDocument/2006/relationships/image" Target="../media/image223.jpeg"/><Relationship Id="rId2" Type="http://schemas.openxmlformats.org/officeDocument/2006/relationships/image" Target="../media/image218.jpeg"/><Relationship Id="rId1" Type="http://schemas.openxmlformats.org/officeDocument/2006/relationships/slideLayout" Target="../slideLayouts/slideLayout7.xml"/><Relationship Id="rId6" Type="http://schemas.openxmlformats.org/officeDocument/2006/relationships/image" Target="../media/image222.jpeg"/><Relationship Id="rId5" Type="http://schemas.openxmlformats.org/officeDocument/2006/relationships/image" Target="../media/image217.jpeg"/><Relationship Id="rId4" Type="http://schemas.openxmlformats.org/officeDocument/2006/relationships/image" Target="../media/image216.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image" Target="../media/image225.jpeg"/><Relationship Id="rId1" Type="http://schemas.openxmlformats.org/officeDocument/2006/relationships/slideLayout" Target="../slideLayouts/slideLayout7.xml"/><Relationship Id="rId6" Type="http://schemas.openxmlformats.org/officeDocument/2006/relationships/image" Target="../media/image229.jpeg"/><Relationship Id="rId5" Type="http://schemas.openxmlformats.org/officeDocument/2006/relationships/image" Target="../media/image228.jpeg"/><Relationship Id="rId4" Type="http://schemas.openxmlformats.org/officeDocument/2006/relationships/image" Target="../media/image227.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3.jpeg"/><Relationship Id="rId4" Type="http://schemas.openxmlformats.org/officeDocument/2006/relationships/image" Target="../media/image22.jpeg"/></Relationships>
</file>

<file path=ppt/slides/_rels/slide9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230.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233.jpeg"/><Relationship Id="rId1" Type="http://schemas.openxmlformats.org/officeDocument/2006/relationships/slideLayout" Target="../slideLayouts/slideLayout7.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93.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image" Target="../media/image239.jpeg"/><Relationship Id="rId1" Type="http://schemas.openxmlformats.org/officeDocument/2006/relationships/slideLayout" Target="../slideLayouts/slideLayout7.xml"/><Relationship Id="rId5" Type="http://schemas.openxmlformats.org/officeDocument/2006/relationships/image" Target="../media/image242.jpeg"/><Relationship Id="rId4" Type="http://schemas.openxmlformats.org/officeDocument/2006/relationships/image" Target="../media/image241.jpeg"/></Relationships>
</file>

<file path=ppt/slides/_rels/slide94.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image" Target="../media/image243.png"/><Relationship Id="rId1" Type="http://schemas.openxmlformats.org/officeDocument/2006/relationships/slideLayout" Target="../slideLayouts/slideLayout7.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95.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slide" Target="slide1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9.jpeg"/><Relationship Id="rId1" Type="http://schemas.openxmlformats.org/officeDocument/2006/relationships/slideLayout" Target="../slideLayouts/slideLayout7.xml"/><Relationship Id="rId4" Type="http://schemas.openxmlformats.org/officeDocument/2006/relationships/image" Target="../media/image251.jpeg"/></Relationships>
</file>

<file path=ppt/slides/_rels/slide9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98.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25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5.jpeg"/><Relationship Id="rId5" Type="http://schemas.openxmlformats.org/officeDocument/2006/relationships/image" Target="../media/image254.jpeg"/><Relationship Id="rId4" Type="http://schemas.openxmlformats.org/officeDocument/2006/relationships/image" Target="../media/image253.jpeg"/></Relationships>
</file>

<file path=ppt/slides/_rels/slide99.xml.rels><?xml version="1.0" encoding="UTF-8" standalone="yes"?>
<Relationships xmlns="http://schemas.openxmlformats.org/package/2006/relationships"><Relationship Id="rId3" Type="http://schemas.openxmlformats.org/officeDocument/2006/relationships/image" Target="../media/image253.jpeg"/><Relationship Id="rId7" Type="http://schemas.openxmlformats.org/officeDocument/2006/relationships/image" Target="../media/image25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2.png"/><Relationship Id="rId5" Type="http://schemas.openxmlformats.org/officeDocument/2006/relationships/image" Target="../media/image255.jpeg"/><Relationship Id="rId4" Type="http://schemas.openxmlformats.org/officeDocument/2006/relationships/image" Target="../media/image25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168172"/>
            <a:ext cx="7920880" cy="2492990"/>
          </a:xfrm>
          <a:prstGeom prst="rect">
            <a:avLst/>
          </a:prstGeom>
          <a:noFill/>
        </p:spPr>
        <p:txBody>
          <a:bodyPr wrap="square" rtlCol="0">
            <a:spAutoFit/>
          </a:bodyPr>
          <a:lstStyle/>
          <a:p>
            <a:pPr algn="ctr"/>
            <a:r>
              <a:rPr lang="zh-CN" altLang="en-US" sz="6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endParaRPr lang="en-US" altLang="zh-CN" sz="6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关于信息、大数据、区块链、</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AI</a:t>
            </a: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、元宇宙以及人等</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复杂系统的思考与探索</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8" name="TextBox 7"/>
          <p:cNvSpPr txBox="1"/>
          <p:nvPr/>
        </p:nvSpPr>
        <p:spPr>
          <a:xfrm>
            <a:off x="3636155" y="4322552"/>
            <a:ext cx="1954382" cy="584775"/>
          </a:xfrm>
          <a:prstGeom prst="rect">
            <a:avLst/>
          </a:prstGeom>
          <a:noFill/>
        </p:spPr>
        <p:txBody>
          <a:bodyPr wrap="none" rtlCol="0">
            <a:spAutoFit/>
          </a:bodyPr>
          <a:lstStyle/>
          <a:p>
            <a:pPr algn="ctr"/>
            <a:r>
              <a:rPr lang="zh-CN" altLang="en-US" sz="2000" dirty="0">
                <a:latin typeface="幼圆" panose="02010509060101010101" pitchFamily="49" charset="-122"/>
                <a:ea typeface="幼圆" panose="02010509060101010101" pitchFamily="49" charset="-122"/>
              </a:rPr>
              <a:t>王 权</a:t>
            </a:r>
            <a:endParaRPr lang="en-US" altLang="zh-CN" sz="2000" dirty="0">
              <a:latin typeface="楷体" panose="02010609060101010101" pitchFamily="49" charset="-122"/>
              <a:ea typeface="楷体" panose="02010609060101010101" pitchFamily="49" charset="-122"/>
            </a:endParaRPr>
          </a:p>
          <a:p>
            <a:pPr algn="ctr"/>
            <a:r>
              <a:rPr lang="en-US" altLang="zh-CN" sz="1200" dirty="0">
                <a:latin typeface="幼圆" panose="02010509060101010101" pitchFamily="49" charset="-122"/>
                <a:ea typeface="幼圆" panose="02010509060101010101" pitchFamily="49" charset="-122"/>
              </a:rPr>
              <a:t>2022.9.21 @</a:t>
            </a:r>
            <a:r>
              <a:rPr lang="zh-CN" altLang="en-US" sz="1200" dirty="0">
                <a:latin typeface="幼圆" panose="02010509060101010101" pitchFamily="49" charset="-122"/>
                <a:ea typeface="幼圆" panose="02010509060101010101" pitchFamily="49" charset="-122"/>
              </a:rPr>
              <a:t>东北石油大学</a:t>
            </a:r>
          </a:p>
        </p:txBody>
      </p:sp>
      <p:pic>
        <p:nvPicPr>
          <p:cNvPr id="5" name="图片 4"/>
          <p:cNvPicPr>
            <a:picLocks noChangeAspect="1"/>
          </p:cNvPicPr>
          <p:nvPr/>
        </p:nvPicPr>
        <p:blipFill>
          <a:blip r:embed="rId2" cstate="screen"/>
          <a:stretch>
            <a:fillRect/>
          </a:stretch>
        </p:blipFill>
        <p:spPr>
          <a:xfrm>
            <a:off x="6876256" y="2781280"/>
            <a:ext cx="2059861" cy="2327643"/>
          </a:xfrm>
          <a:prstGeom prst="rect">
            <a:avLst/>
          </a:prstGeom>
          <a:ln w="3175">
            <a:solidFill>
              <a:schemeClr val="bg1">
                <a:lumMod val="50000"/>
              </a:schemeClr>
            </a:solidFill>
          </a:ln>
        </p:spPr>
      </p:pic>
      <p:grpSp>
        <p:nvGrpSpPr>
          <p:cNvPr id="9" name="组合 8"/>
          <p:cNvGrpSpPr/>
          <p:nvPr/>
        </p:nvGrpSpPr>
        <p:grpSpPr>
          <a:xfrm>
            <a:off x="124333" y="2884662"/>
            <a:ext cx="2087431" cy="2260716"/>
            <a:chOff x="124333" y="2884662"/>
            <a:chExt cx="2087431" cy="2260716"/>
          </a:xfrm>
        </p:grpSpPr>
        <p:pic>
          <p:nvPicPr>
            <p:cNvPr id="6" name="图片 5"/>
            <p:cNvPicPr>
              <a:picLocks noChangeAspect="1"/>
            </p:cNvPicPr>
            <p:nvPr/>
          </p:nvPicPr>
          <p:blipFill rotWithShape="1">
            <a:blip r:embed="rId3" cstate="screen"/>
            <a:srcRect b="13495"/>
            <a:stretch>
              <a:fillRect/>
            </a:stretch>
          </p:blipFill>
          <p:spPr>
            <a:xfrm>
              <a:off x="224734" y="2899768"/>
              <a:ext cx="1886627" cy="1888097"/>
            </a:xfrm>
            <a:prstGeom prst="rect">
              <a:avLst/>
            </a:prstGeom>
            <a:ln w="3175">
              <a:noFill/>
            </a:ln>
          </p:spPr>
        </p:pic>
        <p:sp>
          <p:nvSpPr>
            <p:cNvPr id="16" name="矩形 15"/>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grpSp>
        <p:nvGrpSpPr>
          <p:cNvPr id="17" name="组合 16"/>
          <p:cNvGrpSpPr/>
          <p:nvPr/>
        </p:nvGrpSpPr>
        <p:grpSpPr>
          <a:xfrm>
            <a:off x="179512" y="131686"/>
            <a:ext cx="8756605" cy="895021"/>
            <a:chOff x="179512" y="131686"/>
            <a:chExt cx="8756605" cy="895021"/>
          </a:xfrm>
        </p:grpSpPr>
        <p:pic>
          <p:nvPicPr>
            <p:cNvPr id="18" name="图片 17"/>
            <p:cNvPicPr>
              <a:picLocks noChangeAspect="1"/>
            </p:cNvPicPr>
            <p:nvPr/>
          </p:nvPicPr>
          <p:blipFill>
            <a:blip r:embed="rId4" cstate="print"/>
            <a:stretch>
              <a:fillRect/>
            </a:stretch>
          </p:blipFill>
          <p:spPr>
            <a:xfrm>
              <a:off x="8121343" y="131686"/>
              <a:ext cx="814774" cy="774040"/>
            </a:xfrm>
            <a:prstGeom prst="rect">
              <a:avLst/>
            </a:prstGeom>
          </p:spPr>
        </p:pic>
        <p:sp>
          <p:nvSpPr>
            <p:cNvPr id="19" name="文本框 18"/>
            <p:cNvSpPr txBox="1"/>
            <p:nvPr/>
          </p:nvSpPr>
          <p:spPr>
            <a:xfrm>
              <a:off x="3659823" y="294380"/>
              <a:ext cx="4570483" cy="369332"/>
            </a:xfrm>
            <a:prstGeom prst="rect">
              <a:avLst/>
            </a:prstGeom>
            <a:noFill/>
          </p:spPr>
          <p:txBody>
            <a:bodyPr wrap="none" rtlCol="0">
              <a:spAutoFit/>
            </a:bodyPr>
            <a:lstStyle/>
            <a:p>
              <a:pPr algn="r"/>
              <a:r>
                <a:rPr lang="en-US" altLang="zh-CN" dirty="0">
                  <a:latin typeface="楷体" panose="02010609060101010101" pitchFamily="49" charset="-122"/>
                  <a:ea typeface="楷体" panose="02010609060101010101" pitchFamily="49" charset="-122"/>
                </a:rPr>
                <a:t>2022</a:t>
              </a:r>
              <a:r>
                <a:rPr lang="zh-CN" altLang="en-US" dirty="0">
                  <a:latin typeface="楷体" panose="02010609060101010101" pitchFamily="49" charset="-122"/>
                  <a:ea typeface="楷体" panose="02010609060101010101" pitchFamily="49" charset="-122"/>
                </a:rPr>
                <a:t>年东北石油大学研究生课件（</a:t>
              </a:r>
              <a:r>
                <a:rPr lang="en-US" altLang="zh-CN" dirty="0">
                  <a:latin typeface="楷体" panose="02010609060101010101" pitchFamily="49" charset="-122"/>
                  <a:ea typeface="楷体" panose="02010609060101010101" pitchFamily="49" charset="-122"/>
                </a:rPr>
                <a:t>15</a:t>
              </a:r>
              <a:r>
                <a:rPr lang="zh-CN" altLang="en-US" dirty="0">
                  <a:latin typeface="楷体" panose="02010609060101010101" pitchFamily="49" charset="-122"/>
                  <a:ea typeface="楷体" panose="02010609060101010101" pitchFamily="49" charset="-122"/>
                </a:rPr>
                <a:t>学时）</a:t>
              </a:r>
            </a:p>
          </p:txBody>
        </p:sp>
        <p:pic>
          <p:nvPicPr>
            <p:cNvPr id="20" name="图片 19"/>
            <p:cNvPicPr>
              <a:picLocks noChangeAspect="1"/>
            </p:cNvPicPr>
            <p:nvPr/>
          </p:nvPicPr>
          <p:blipFill>
            <a:blip r:embed="rId5"/>
            <a:stretch>
              <a:fillRect/>
            </a:stretch>
          </p:blipFill>
          <p:spPr>
            <a:xfrm>
              <a:off x="179512" y="159932"/>
              <a:ext cx="3019425" cy="866775"/>
            </a:xfrm>
            <a:prstGeom prst="rect">
              <a:avLst/>
            </a:prstGeom>
          </p:spPr>
        </p:pic>
      </p:grpSp>
      <p:sp>
        <p:nvSpPr>
          <p:cNvPr id="3" name="文本框 2"/>
          <p:cNvSpPr txBox="1"/>
          <p:nvPr/>
        </p:nvSpPr>
        <p:spPr>
          <a:xfrm>
            <a:off x="3455876" y="3738942"/>
            <a:ext cx="2232248" cy="369332"/>
          </a:xfrm>
          <a:prstGeom prst="rect">
            <a:avLst/>
          </a:prstGeom>
          <a:noFill/>
        </p:spPr>
        <p:txBody>
          <a:bodyPr wrap="square" rtlCol="0">
            <a:spAutoFit/>
          </a:bodyPr>
          <a:lstStyle/>
          <a:p>
            <a:pPr algn="ct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第</a:t>
            </a:r>
            <a:r>
              <a:rPr lang="en-US" altLang="zh-CN" dirty="0">
                <a:latin typeface="方正超粗黑简体" panose="03000509000000000000" pitchFamily="65" charset="-122"/>
                <a:ea typeface="方正超粗黑简体" panose="03000509000000000000" pitchFamily="65" charset="-122"/>
                <a:cs typeface="方正超粗黑简体" panose="03000509000000000000" pitchFamily="65" charset="-122"/>
              </a:rPr>
              <a:t>1</a:t>
            </a: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讲（共</a:t>
            </a:r>
            <a:r>
              <a:rPr lang="en-US" altLang="zh-CN" dirty="0">
                <a:latin typeface="方正超粗黑简体" panose="03000509000000000000" pitchFamily="65" charset="-122"/>
                <a:ea typeface="方正超粗黑简体" panose="03000509000000000000" pitchFamily="65" charset="-122"/>
                <a:cs typeface="方正超粗黑简体" panose="03000509000000000000" pitchFamily="65" charset="-122"/>
              </a:rPr>
              <a:t>3</a:t>
            </a: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讲）</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627534"/>
            <a:ext cx="1928733" cy="584775"/>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首先做个</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声明</a:t>
            </a:r>
          </a:p>
        </p:txBody>
      </p:sp>
      <p:sp>
        <p:nvSpPr>
          <p:cNvPr id="3" name="TextBox 2"/>
          <p:cNvSpPr txBox="1"/>
          <p:nvPr/>
        </p:nvSpPr>
        <p:spPr>
          <a:xfrm>
            <a:off x="971600" y="1419622"/>
            <a:ext cx="3960440" cy="3447098"/>
          </a:xfrm>
          <a:prstGeom prst="rect">
            <a:avLst/>
          </a:prstGeom>
          <a:noFill/>
        </p:spPr>
        <p:txBody>
          <a:bodyPr wrap="square" rtlCol="0">
            <a:spAutoFit/>
          </a:bodyPr>
          <a:lstStyle/>
          <a:p>
            <a:pPr indent="358775"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由于系统论以数学、物理和很多前沿科学为基础，晦涩难懂，为了便于大家理解，我将复杂的科学原理进行了简化，并采用了一些包括神话、宗教、哲学在内的东西方文化材料进行形象说明。但，这不代表本人信仰的改变。</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indent="358775" algn="just"/>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本人坚定地信仰共产主义</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indent="358775"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以马克思列宁主义、毛泽东思想、邓小平理论、“三个代表”重要思想、科学发展观和</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习近平新时代中国特色社会主义思想</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作为自己的行动指南。</a:t>
            </a:r>
          </a:p>
        </p:txBody>
      </p:sp>
      <p:pic>
        <p:nvPicPr>
          <p:cNvPr id="8194" name="Picture 2"/>
          <p:cNvPicPr>
            <a:picLocks noChangeAspect="1" noChangeArrowheads="1"/>
          </p:cNvPicPr>
          <p:nvPr/>
        </p:nvPicPr>
        <p:blipFill>
          <a:blip r:embed="rId2" cstate="screen"/>
          <a:srcRect/>
          <a:stretch>
            <a:fillRect/>
          </a:stretch>
        </p:blipFill>
        <p:spPr bwMode="auto">
          <a:xfrm>
            <a:off x="5206320" y="1707654"/>
            <a:ext cx="3357823" cy="20801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07647" y="1275606"/>
            <a:ext cx="2656496" cy="584775"/>
          </a:xfrm>
          <a:prstGeom prst="rect">
            <a:avLst/>
          </a:prstGeom>
          <a:noFill/>
        </p:spPr>
        <p:txBody>
          <a:bodyPr wrap="none" rtlCol="0">
            <a:spAutoFit/>
          </a:bodyPr>
          <a:lstStyle/>
          <a:p>
            <a:pPr algn="r"/>
            <a:r>
              <a:rPr lang="zh-CN" altLang="en-US" sz="32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延安抗大校风</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11837" y="411510"/>
            <a:ext cx="4853263" cy="1153314"/>
            <a:chOff x="311837" y="411510"/>
            <a:chExt cx="4853263" cy="1153314"/>
          </a:xfrm>
        </p:grpSpPr>
        <p:sp>
          <p:nvSpPr>
            <p:cNvPr id="22" name="TextBox 21"/>
            <p:cNvSpPr txBox="1"/>
            <p:nvPr/>
          </p:nvSpPr>
          <p:spPr>
            <a:xfrm>
              <a:off x="497259" y="411510"/>
              <a:ext cx="2406428" cy="400110"/>
            </a:xfrm>
            <a:prstGeom prst="rect">
              <a:avLst/>
            </a:prstGeom>
            <a:noFill/>
          </p:spPr>
          <p:txBody>
            <a:bodyPr wrap="none" rtlCol="0">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件法宝是个套件</a:t>
              </a:r>
            </a:p>
          </p:txBody>
        </p:sp>
        <p:grpSp>
          <p:nvGrpSpPr>
            <p:cNvPr id="23" name="组合 22"/>
            <p:cNvGrpSpPr/>
            <p:nvPr/>
          </p:nvGrpSpPr>
          <p:grpSpPr>
            <a:xfrm>
              <a:off x="311837" y="515692"/>
              <a:ext cx="4853263" cy="1049132"/>
              <a:chOff x="311837" y="515692"/>
              <a:chExt cx="4853263" cy="1049132"/>
            </a:xfrm>
          </p:grpSpPr>
          <p:sp>
            <p:nvSpPr>
              <p:cNvPr id="24" name="TextBox 23"/>
              <p:cNvSpPr txBox="1"/>
              <p:nvPr/>
            </p:nvSpPr>
            <p:spPr>
              <a:xfrm>
                <a:off x="467544" y="980049"/>
                <a:ext cx="2820003"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200" b="1" spc="50"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3200" b="1" spc="50"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32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3600" b="1" spc="50"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5" name="TextBox 24"/>
              <p:cNvSpPr txBox="1"/>
              <p:nvPr/>
            </p:nvSpPr>
            <p:spPr>
              <a:xfrm>
                <a:off x="3851920" y="515692"/>
                <a:ext cx="1313180" cy="769441"/>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4400"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26" name="圆角矩形标注 25"/>
              <p:cNvSpPr/>
              <p:nvPr/>
            </p:nvSpPr>
            <p:spPr>
              <a:xfrm>
                <a:off x="311837" y="980049"/>
                <a:ext cx="2964019" cy="584775"/>
              </a:xfrm>
              <a:prstGeom prst="wedgeRoundRectCallout">
                <a:avLst>
                  <a:gd name="adj1" fmla="val 69544"/>
                  <a:gd name="adj2" fmla="val -55326"/>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grpSp>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3" name="矩形 2"/>
          <p:cNvSpPr/>
          <p:nvPr/>
        </p:nvSpPr>
        <p:spPr>
          <a:xfrm>
            <a:off x="307540" y="1808693"/>
            <a:ext cx="5344580" cy="3139321"/>
          </a:xfrm>
          <a:prstGeom prst="rect">
            <a:avLst/>
          </a:prstGeom>
          <a:ln w="3175">
            <a:solidFill>
              <a:schemeClr val="tx2">
                <a:lumMod val="40000"/>
                <a:lumOff val="60000"/>
              </a:schemeClr>
            </a:solidFill>
          </a:ln>
        </p:spPr>
        <p:txBody>
          <a:bodyPr wrap="square">
            <a:spAutoFit/>
          </a:bodyPr>
          <a:lstStyle/>
          <a:p>
            <a:pPr indent="266700"/>
            <a:r>
              <a:rPr lang="zh-CN" altLang="en-US" dirty="0">
                <a:latin typeface="幼圆" panose="02010509060101010101" pitchFamily="49" charset="-122"/>
                <a:ea typeface="幼圆" panose="02010509060101010101" pitchFamily="49" charset="-122"/>
              </a:rPr>
              <a:t>物以类聚，人以群分，自组织。</a:t>
            </a:r>
          </a:p>
          <a:p>
            <a:pPr indent="266700"/>
            <a:r>
              <a:rPr lang="zh-CN" altLang="en-US" dirty="0">
                <a:latin typeface="幼圆" panose="02010509060101010101" pitchFamily="49" charset="-122"/>
                <a:ea typeface="幼圆" panose="02010509060101010101" pitchFamily="49" charset="-122"/>
              </a:rPr>
              <a:t>凯撒的归凯撒，上帝的归上帝。</a:t>
            </a:r>
          </a:p>
          <a:p>
            <a:pPr indent="266700"/>
            <a:r>
              <a:rPr lang="zh-CN" altLang="en-US" dirty="0">
                <a:latin typeface="幼圆" panose="02010509060101010101" pitchFamily="49" charset="-122"/>
                <a:ea typeface="幼圆" panose="02010509060101010101" pitchFamily="49" charset="-122"/>
              </a:rPr>
              <a:t>船到桥头自然直、蓬生麻中不扶自直，就是“组织</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自组织</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他组织”。</a:t>
            </a:r>
            <a:endParaRPr lang="zh-CN" altLang="en-US" dirty="0">
              <a:ea typeface="幼圆" panose="02010509060101010101" pitchFamily="49" charset="-122"/>
            </a:endParaRPr>
          </a:p>
          <a:p>
            <a:pPr algn="r"/>
            <a:r>
              <a:rPr lang="zh-CN" altLang="en-US" dirty="0">
                <a:latin typeface="幼圆" panose="02010509060101010101" pitchFamily="49" charset="-122"/>
                <a:ea typeface="幼圆" panose="02010509060101010101" pitchFamily="49" charset="-122"/>
              </a:rPr>
              <a:t>老子</a:t>
            </a:r>
            <a:r>
              <a:rPr lang="en-US" altLang="zh-CN" dirty="0">
                <a:latin typeface="幼圆" panose="02010509060101010101" pitchFamily="49" charset="-122"/>
                <a:ea typeface="幼圆" panose="02010509060101010101" pitchFamily="49" charset="-122"/>
              </a:rPr>
              <a:t>de</a:t>
            </a:r>
            <a:r>
              <a:rPr lang="zh-CN" altLang="en-US" dirty="0">
                <a:latin typeface="幼圆" panose="02010509060101010101" pitchFamily="49" charset="-122"/>
                <a:ea typeface="幼圆" panose="02010509060101010101" pitchFamily="49" charset="-122"/>
              </a:rPr>
              <a:t>无为而治，自组织。</a:t>
            </a:r>
          </a:p>
          <a:p>
            <a:pPr algn="r"/>
            <a:r>
              <a:rPr lang="zh-CN" altLang="en-US" dirty="0">
                <a:latin typeface="幼圆" panose="02010509060101010101" pitchFamily="49" charset="-122"/>
                <a:ea typeface="幼圆" panose="02010509060101010101" pitchFamily="49" charset="-122"/>
              </a:rPr>
              <a:t>老子的无为，不是真的无为，</a:t>
            </a:r>
            <a:endParaRPr lang="en-US" altLang="zh-CN" dirty="0">
              <a:latin typeface="幼圆" panose="02010509060101010101" pitchFamily="49" charset="-122"/>
              <a:ea typeface="幼圆" panose="02010509060101010101" pitchFamily="49" charset="-122"/>
            </a:endParaRPr>
          </a:p>
          <a:p>
            <a:pPr algn="r"/>
            <a:r>
              <a:rPr lang="zh-CN" altLang="en-US" dirty="0">
                <a:latin typeface="幼圆" panose="02010509060101010101" pitchFamily="49" charset="-122"/>
                <a:ea typeface="幼圆" panose="02010509060101010101" pitchFamily="49" charset="-122"/>
              </a:rPr>
              <a:t>而是看不见的隐形有为。</a:t>
            </a:r>
          </a:p>
          <a:p>
            <a:pPr algn="r"/>
            <a:r>
              <a:rPr lang="zh-CN" altLang="en-US" b="1" dirty="0">
                <a:solidFill>
                  <a:srgbClr val="C00000"/>
                </a:solidFill>
                <a:latin typeface="幼圆" panose="02010509060101010101" pitchFamily="49" charset="-122"/>
                <a:ea typeface="幼圆" panose="02010509060101010101" pitchFamily="49" charset="-122"/>
              </a:rPr>
              <a:t>有所为，有所不为</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pPr algn="r"/>
            <a:r>
              <a:rPr lang="zh-CN" altLang="en-US" dirty="0">
                <a:latin typeface="幼圆" panose="02010509060101010101" pitchFamily="49" charset="-122"/>
                <a:ea typeface="幼圆" panose="02010509060101010101" pitchFamily="49" charset="-122"/>
              </a:rPr>
              <a:t>有所不为而后可以有为。</a:t>
            </a:r>
          </a:p>
          <a:p>
            <a:pPr algn="r"/>
            <a:r>
              <a:rPr lang="zh-CN" altLang="en-US" b="1" dirty="0">
                <a:solidFill>
                  <a:srgbClr val="C00000"/>
                </a:solidFill>
                <a:latin typeface="幼圆" panose="02010509060101010101" pitchFamily="49" charset="-122"/>
                <a:ea typeface="幼圆" panose="02010509060101010101" pitchFamily="49" charset="-122"/>
              </a:rPr>
              <a:t>无为是自组织，有为是组织</a:t>
            </a:r>
            <a:r>
              <a:rPr lang="zh-CN" altLang="en-US" dirty="0">
                <a:latin typeface="幼圆" panose="02010509060101010101" pitchFamily="49" charset="-122"/>
                <a:ea typeface="幼圆" panose="02010509060101010101" pitchFamily="49" charset="-122"/>
              </a:rPr>
              <a:t>。</a:t>
            </a:r>
          </a:p>
          <a:p>
            <a:pPr algn="r"/>
            <a:r>
              <a:rPr lang="zh-CN" altLang="en-US" dirty="0">
                <a:latin typeface="幼圆" panose="02010509060101010101" pitchFamily="49" charset="-122"/>
                <a:ea typeface="幼圆" panose="02010509060101010101" pitchFamily="49" charset="-122"/>
              </a:rPr>
              <a:t>有为控制着无为。</a:t>
            </a:r>
          </a:p>
        </p:txBody>
      </p:sp>
      <p:pic>
        <p:nvPicPr>
          <p:cNvPr id="4098" name="Picture 2"/>
          <p:cNvPicPr>
            <a:picLocks noChangeAspect="1" noChangeArrowheads="1"/>
          </p:cNvPicPr>
          <p:nvPr/>
        </p:nvPicPr>
        <p:blipFill>
          <a:blip r:embed="rId3"/>
          <a:srcRect/>
          <a:stretch>
            <a:fillRect/>
          </a:stretch>
        </p:blipFill>
        <p:spPr bwMode="auto">
          <a:xfrm>
            <a:off x="405549" y="3154472"/>
            <a:ext cx="1466850"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03647" y="411510"/>
            <a:ext cx="2246128" cy="954107"/>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老子</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孔子的</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a:t>
            </a:r>
          </a:p>
        </p:txBody>
      </p:sp>
      <p:sp>
        <p:nvSpPr>
          <p:cNvPr id="2" name="矩形 1"/>
          <p:cNvSpPr/>
          <p:nvPr/>
        </p:nvSpPr>
        <p:spPr>
          <a:xfrm>
            <a:off x="5755970" y="1393823"/>
            <a:ext cx="2156533" cy="1477328"/>
          </a:xfrm>
          <a:prstGeom prst="rect">
            <a:avLst/>
          </a:prstGeom>
          <a:ln w="3175">
            <a:solidFill>
              <a:schemeClr val="tx2">
                <a:lumMod val="40000"/>
                <a:lumOff val="60000"/>
              </a:schemeClr>
            </a:solidFill>
          </a:ln>
        </p:spPr>
        <p:txBody>
          <a:bodyPr wrap="square">
            <a:spAutoFit/>
          </a:bodyPr>
          <a:lstStyle/>
          <a:p>
            <a:pPr indent="266700"/>
            <a:r>
              <a:rPr lang="zh-CN" altLang="en-US" dirty="0">
                <a:latin typeface="幼圆" panose="02010509060101010101" pitchFamily="49" charset="-122"/>
                <a:ea typeface="幼圆" panose="02010509060101010101" pitchFamily="49" charset="-122"/>
              </a:rPr>
              <a:t>君子</a:t>
            </a:r>
            <a:r>
              <a:rPr lang="zh-CN" altLang="en-US" b="1" dirty="0">
                <a:solidFill>
                  <a:srgbClr val="C00000"/>
                </a:solidFill>
                <a:latin typeface="幼圆" panose="02010509060101010101" pitchFamily="49" charset="-122"/>
                <a:ea typeface="幼圆" panose="02010509060101010101" pitchFamily="49" charset="-122"/>
              </a:rPr>
              <a:t>中庸</a:t>
            </a:r>
            <a:r>
              <a:rPr lang="zh-CN" altLang="en-US" dirty="0">
                <a:latin typeface="幼圆" panose="02010509060101010101" pitchFamily="49" charset="-122"/>
                <a:ea typeface="幼圆" panose="02010509060101010101" pitchFamily="49" charset="-122"/>
              </a:rPr>
              <a:t>，小人反中庸，君子之中庸也，君子而</a:t>
            </a:r>
            <a:r>
              <a:rPr lang="zh-CN" altLang="en-US" b="1" dirty="0">
                <a:solidFill>
                  <a:srgbClr val="C00000"/>
                </a:solidFill>
                <a:latin typeface="幼圆" panose="02010509060101010101" pitchFamily="49" charset="-122"/>
                <a:ea typeface="幼圆" panose="02010509060101010101" pitchFamily="49" charset="-122"/>
              </a:rPr>
              <a:t>时中</a:t>
            </a:r>
            <a:r>
              <a:rPr lang="zh-CN" altLang="en-US" dirty="0">
                <a:latin typeface="幼圆" panose="02010509060101010101" pitchFamily="49" charset="-122"/>
                <a:ea typeface="幼圆" panose="02010509060101010101" pitchFamily="49" charset="-122"/>
              </a:rPr>
              <a:t>；小人之中庸也，小人而无忌惮也。</a:t>
            </a:r>
          </a:p>
        </p:txBody>
      </p:sp>
      <p:pic>
        <p:nvPicPr>
          <p:cNvPr id="13" name="图片 12" descr="kongzi.jpg"/>
          <p:cNvPicPr/>
          <p:nvPr/>
        </p:nvPicPr>
        <p:blipFill>
          <a:blip r:embed="rId4" cstate="screen"/>
          <a:stretch>
            <a:fillRect/>
          </a:stretch>
        </p:blipFill>
        <p:spPr>
          <a:xfrm>
            <a:off x="6956552" y="3738900"/>
            <a:ext cx="919527" cy="12261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椭圆形标注 4"/>
          <p:cNvSpPr/>
          <p:nvPr/>
        </p:nvSpPr>
        <p:spPr>
          <a:xfrm>
            <a:off x="7092280" y="1819496"/>
            <a:ext cx="792088" cy="648072"/>
          </a:xfrm>
          <a:prstGeom prst="wedgeEllipseCallout">
            <a:avLst>
              <a:gd name="adj1" fmla="val -308549"/>
              <a:gd name="adj2" fmla="val -155655"/>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755969" y="2965882"/>
            <a:ext cx="2156533" cy="646331"/>
          </a:xfrm>
          <a:prstGeom prst="rect">
            <a:avLst/>
          </a:prstGeom>
          <a:ln w="3175">
            <a:solidFill>
              <a:schemeClr val="tx2">
                <a:lumMod val="40000"/>
                <a:lumOff val="60000"/>
              </a:schemeClr>
            </a:solidFill>
          </a:ln>
        </p:spPr>
        <p:txBody>
          <a:bodyPr wrap="square">
            <a:spAutoFit/>
          </a:bodyPr>
          <a:lstStyle>
            <a:defPPr>
              <a:defRPr lang="zh-CN"/>
            </a:defPPr>
            <a:lvl1pPr indent="266700">
              <a:defRPr>
                <a:latin typeface="幼圆" panose="02010509060101010101" pitchFamily="49" charset="-122"/>
                <a:ea typeface="幼圆" panose="02010509060101010101" pitchFamily="49" charset="-122"/>
              </a:defRPr>
            </a:lvl1p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中庸：大系统发展之道。</a:t>
            </a:r>
          </a:p>
        </p:txBody>
      </p:sp>
      <p:grpSp>
        <p:nvGrpSpPr>
          <p:cNvPr id="9" name="组合 8"/>
          <p:cNvGrpSpPr/>
          <p:nvPr/>
        </p:nvGrpSpPr>
        <p:grpSpPr>
          <a:xfrm>
            <a:off x="5827053" y="3738900"/>
            <a:ext cx="943338" cy="1209114"/>
            <a:chOff x="5855189" y="3738900"/>
            <a:chExt cx="943338" cy="1209114"/>
          </a:xfrm>
        </p:grpSpPr>
        <p:sp>
          <p:nvSpPr>
            <p:cNvPr id="7" name="上箭头标注 6"/>
            <p:cNvSpPr/>
            <p:nvPr/>
          </p:nvSpPr>
          <p:spPr>
            <a:xfrm>
              <a:off x="5855189" y="4155926"/>
              <a:ext cx="943338" cy="792088"/>
            </a:xfrm>
            <a:prstGeom prst="upArrowCallout">
              <a:avLst>
                <a:gd name="adj1" fmla="val 80057"/>
                <a:gd name="adj2" fmla="val 59548"/>
                <a:gd name="adj3" fmla="val 14344"/>
                <a:gd name="adj4" fmla="val 8007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有为</a:t>
              </a:r>
              <a:b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无为</a:t>
              </a:r>
            </a:p>
          </p:txBody>
        </p:sp>
        <p:sp>
          <p:nvSpPr>
            <p:cNvPr id="8" name="矩形 7"/>
            <p:cNvSpPr/>
            <p:nvPr/>
          </p:nvSpPr>
          <p:spPr>
            <a:xfrm>
              <a:off x="5855189" y="3738900"/>
              <a:ext cx="943338" cy="4012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中庸</a:t>
              </a:r>
            </a:p>
          </p:txBody>
        </p:sp>
      </p:grpSp>
      <p:sp>
        <p:nvSpPr>
          <p:cNvPr id="10" name="文本框 9"/>
          <p:cNvSpPr txBox="1"/>
          <p:nvPr/>
        </p:nvSpPr>
        <p:spPr>
          <a:xfrm>
            <a:off x="4571822" y="1272436"/>
            <a:ext cx="1133644" cy="646331"/>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不偏不倚</a:t>
            </a:r>
            <a:endParaRPr lang="en-US" altLang="zh-CN"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负反馈</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3" name="矩形 2"/>
          <p:cNvSpPr/>
          <p:nvPr/>
        </p:nvSpPr>
        <p:spPr>
          <a:xfrm>
            <a:off x="611560" y="2200935"/>
            <a:ext cx="3039933" cy="2585323"/>
          </a:xfrm>
          <a:prstGeom prst="rect">
            <a:avLst/>
          </a:prstGeom>
          <a:ln w="3175">
            <a:solidFill>
              <a:schemeClr val="tx2">
                <a:lumMod val="40000"/>
                <a:lumOff val="60000"/>
              </a:schemeClr>
            </a:solidFill>
          </a:ln>
        </p:spPr>
        <p:txBody>
          <a:bodyPr wrap="square">
            <a:spAutoFit/>
          </a:bodyPr>
          <a:lstStyle/>
          <a:p>
            <a:pPr algn="just"/>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庄子</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应帝王</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pPr indent="358775" algn="just"/>
            <a:r>
              <a:rPr lang="zh-CN" altLang="en-US" dirty="0">
                <a:latin typeface="幼圆" panose="02010509060101010101" pitchFamily="49" charset="-122"/>
                <a:ea typeface="幼圆" panose="02010509060101010101" pitchFamily="49" charset="-122"/>
              </a:rPr>
              <a:t>南海之帝为倏，北海之帝为忽，中央之帝为浑沌。倏与忽时相与遇于浑沌之地，浑沌待之甚善。倏与忽谋报浑沌之德，曰：“人皆有七窍，以视、听、食、息，此独无有，尝试凿之。”日凿一窍，七日而浑沌死。</a:t>
            </a:r>
          </a:p>
        </p:txBody>
      </p:sp>
      <p:sp>
        <p:nvSpPr>
          <p:cNvPr id="4" name="TextBox 3"/>
          <p:cNvSpPr txBox="1"/>
          <p:nvPr/>
        </p:nvSpPr>
        <p:spPr>
          <a:xfrm>
            <a:off x="2192562" y="616922"/>
            <a:ext cx="1217692" cy="1238719"/>
          </a:xfrm>
          <a:prstGeom prst="rect">
            <a:avLst/>
          </a:prstGeom>
          <a:noFill/>
          <a:ln w="3175">
            <a:solidFill>
              <a:srgbClr val="C00000"/>
            </a:solidFill>
          </a:ln>
        </p:spPr>
        <p:txBody>
          <a:bodyPr wrap="none" tIns="144000" rIns="108000" rtlCol="0" anchor="ctr" anchorCtr="0">
            <a:spAutoFit/>
          </a:bodyPr>
          <a:lstStyle/>
          <a:p>
            <a:pPr>
              <a:lnSpc>
                <a:spcPts val="4000"/>
              </a:lnSpc>
            </a:pP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混沌</a:t>
            </a:r>
            <a:b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之死</a:t>
            </a:r>
          </a:p>
        </p:txBody>
      </p:sp>
      <p:pic>
        <p:nvPicPr>
          <p:cNvPr id="5" name="图片 4"/>
          <p:cNvPicPr>
            <a:picLocks noChangeAspect="1"/>
          </p:cNvPicPr>
          <p:nvPr/>
        </p:nvPicPr>
        <p:blipFill>
          <a:blip r:embed="rId3" cstate="screen"/>
          <a:stretch>
            <a:fillRect/>
          </a:stretch>
        </p:blipFill>
        <p:spPr>
          <a:xfrm>
            <a:off x="3851920" y="555527"/>
            <a:ext cx="3868373" cy="2592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a:blip r:embed="rId4" cstate="screen"/>
          <a:stretch>
            <a:fillRect/>
          </a:stretch>
        </p:blipFill>
        <p:spPr>
          <a:xfrm>
            <a:off x="611560" y="387493"/>
            <a:ext cx="1368152" cy="1700740"/>
          </a:xfrm>
          <a:prstGeom prst="rect">
            <a:avLst/>
          </a:prstGeom>
          <a:ln>
            <a:noFill/>
          </a:ln>
          <a:effectLst>
            <a:softEdge rad="112500"/>
          </a:effectLst>
        </p:spPr>
      </p:pic>
      <p:sp>
        <p:nvSpPr>
          <p:cNvPr id="8" name="文本框 7"/>
          <p:cNvSpPr txBox="1"/>
          <p:nvPr/>
        </p:nvSpPr>
        <p:spPr>
          <a:xfrm>
            <a:off x="3851920" y="3435846"/>
            <a:ext cx="3868373" cy="1323439"/>
          </a:xfrm>
          <a:prstGeom prst="rect">
            <a:avLst/>
          </a:prstGeom>
          <a:noFill/>
        </p:spPr>
        <p:txBody>
          <a:bodyPr wrap="square" rtlCol="0">
            <a:spAutoFit/>
          </a:bodyPr>
          <a:lstStyle/>
          <a:p>
            <a:pPr indent="358775" algn="just"/>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每个系统都有其特有的禀赋和属性，应该顺其自然，不能强行施以过多的组织力，要尊重并引导、利用其自组织力。</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3" name="矩形 2"/>
          <p:cNvSpPr/>
          <p:nvPr/>
        </p:nvSpPr>
        <p:spPr>
          <a:xfrm>
            <a:off x="463462" y="403241"/>
            <a:ext cx="3322720" cy="3262432"/>
          </a:xfrm>
          <a:prstGeom prst="rect">
            <a:avLst/>
          </a:prstGeom>
          <a:ln w="3175">
            <a:solidFill>
              <a:schemeClr val="tx2">
                <a:lumMod val="40000"/>
                <a:lumOff val="60000"/>
              </a:schemeClr>
            </a:solidFill>
          </a:ln>
        </p:spPr>
        <p:txBody>
          <a:bodyPr wrap="square">
            <a:spAutoFit/>
          </a:bodyPr>
          <a:lstStyle/>
          <a:p>
            <a:r>
              <a:rPr lang="zh-CN" altLang="en-US" sz="3200" dirty="0">
                <a:latin typeface="方正超粗黑简体" panose="03000509000000000000" pitchFamily="65" charset="-122"/>
                <a:ea typeface="方正超粗黑简体" panose="03000509000000000000" pitchFamily="65" charset="-122"/>
              </a:rPr>
              <a:t>要防止组织过度</a:t>
            </a:r>
            <a:endParaRPr lang="en-US" altLang="zh-CN" sz="3200" dirty="0">
              <a:latin typeface="方正超粗黑简体" panose="03000509000000000000" pitchFamily="65" charset="-122"/>
              <a:ea typeface="方正超粗黑简体" panose="03000509000000000000" pitchFamily="65" charset="-122"/>
            </a:endParaRPr>
          </a:p>
          <a:p>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过度的组织：</a:t>
            </a:r>
            <a:endParaRPr lang="en-US" altLang="zh-CN" dirty="0">
              <a:latin typeface="幼圆" panose="02010509060101010101" pitchFamily="49" charset="-122"/>
              <a:ea typeface="幼圆" panose="02010509060101010101" pitchFamily="49" charset="-122"/>
            </a:endParaRPr>
          </a:p>
          <a:p>
            <a:pPr lvl="1">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rPr>
              <a:t>伤害自组织力</a:t>
            </a:r>
            <a:endParaRPr lang="en-US" altLang="zh-CN" dirty="0">
              <a:latin typeface="楷体" panose="02010609060101010101" pitchFamily="49" charset="-122"/>
              <a:ea typeface="楷体" panose="02010609060101010101" pitchFamily="49" charset="-122"/>
            </a:endParaRPr>
          </a:p>
          <a:p>
            <a:pPr lvl="1">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rPr>
              <a:t>阻碍创新</a:t>
            </a:r>
            <a:endParaRPr lang="en-US" altLang="zh-CN" dirty="0">
              <a:latin typeface="楷体" panose="02010609060101010101" pitchFamily="49" charset="-122"/>
              <a:ea typeface="楷体" panose="02010609060101010101" pitchFamily="49" charset="-122"/>
            </a:endParaRPr>
          </a:p>
          <a:p>
            <a:pPr lvl="1">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rPr>
              <a:t>阻碍识别系统序参量</a:t>
            </a:r>
            <a:endParaRPr lang="en-US" altLang="zh-CN" dirty="0">
              <a:latin typeface="楷体" panose="02010609060101010101" pitchFamily="49" charset="-122"/>
              <a:ea typeface="楷体" panose="02010609060101010101" pitchFamily="49" charset="-122"/>
            </a:endParaRPr>
          </a:p>
          <a:p>
            <a:pPr lvl="1">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rPr>
              <a:t>阻碍全局观的形成</a:t>
            </a:r>
            <a:endParaRPr lang="en-US" altLang="zh-CN" dirty="0">
              <a:latin typeface="楷体" panose="02010609060101010101" pitchFamily="49" charset="-122"/>
              <a:ea typeface="楷体" panose="02010609060101010101" pitchFamily="49" charset="-122"/>
            </a:endParaRPr>
          </a:p>
          <a:p>
            <a:endParaRPr lang="en-US" altLang="zh-CN" dirty="0">
              <a:ea typeface="幼圆" panose="02010509060101010101" pitchFamily="49" charset="-122"/>
            </a:endParaRPr>
          </a:p>
          <a:p>
            <a:r>
              <a:rPr lang="zh-CN" altLang="en-US" sz="2400" dirty="0">
                <a:latin typeface="方正粗宋简体" panose="03000509000000000000" pitchFamily="65" charset="-122"/>
                <a:ea typeface="方正粗宋简体" panose="03000509000000000000" pitchFamily="65" charset="-122"/>
              </a:rPr>
              <a:t>细节要在执行时</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序参量要在决策时</a:t>
            </a:r>
            <a:endParaRPr lang="zh-CN" altLang="en-US" dirty="0">
              <a:ea typeface="幼圆" panose="02010509060101010101" pitchFamily="49" charset="-122"/>
            </a:endParaRPr>
          </a:p>
        </p:txBody>
      </p:sp>
      <p:pic>
        <p:nvPicPr>
          <p:cNvPr id="263170" name="Picture 2" descr="http://img34.ddimg.cn/89/19/8788814-1_u.jpg"/>
          <p:cNvPicPr>
            <a:picLocks noChangeAspect="1" noChangeArrowheads="1"/>
          </p:cNvPicPr>
          <p:nvPr/>
        </p:nvPicPr>
        <p:blipFill>
          <a:blip r:embed="rId3" cstate="screen"/>
          <a:srcRect/>
          <a:stretch>
            <a:fillRect/>
          </a:stretch>
        </p:blipFill>
        <p:spPr bwMode="auto">
          <a:xfrm>
            <a:off x="3222711" y="2000733"/>
            <a:ext cx="2261969" cy="3040224"/>
          </a:xfrm>
          <a:prstGeom prst="rect">
            <a:avLst/>
          </a:prstGeom>
          <a:noFill/>
          <a:ln>
            <a:solidFill>
              <a:schemeClr val="bg1">
                <a:lumMod val="75000"/>
              </a:schemeClr>
            </a:solidFill>
          </a:ln>
          <a:scene3d>
            <a:camera prst="orthographicFront">
              <a:rot lat="21050917" lon="1803122" rev="21277871"/>
            </a:camera>
            <a:lightRig rig="threePt" dir="t">
              <a:rot lat="0" lon="0" rev="11400000"/>
            </a:lightRig>
          </a:scene3d>
          <a:sp3d>
            <a:bevelT w="0" h="0"/>
            <a:bevelB h="336550"/>
          </a:sp3d>
        </p:spPr>
      </p:pic>
      <p:pic>
        <p:nvPicPr>
          <p:cNvPr id="13" name="图片 12" descr="女阿色.png"/>
          <p:cNvPicPr>
            <a:picLocks noChangeAspect="1"/>
          </p:cNvPicPr>
          <p:nvPr/>
        </p:nvPicPr>
        <p:blipFill>
          <a:blip r:embed="rId4" cstate="screen"/>
          <a:stretch>
            <a:fillRect/>
          </a:stretch>
        </p:blipFill>
        <p:spPr>
          <a:xfrm>
            <a:off x="552680" y="3862712"/>
            <a:ext cx="1059582" cy="1059582"/>
          </a:xfrm>
          <a:prstGeom prst="rect">
            <a:avLst/>
          </a:prstGeom>
        </p:spPr>
      </p:pic>
      <p:sp>
        <p:nvSpPr>
          <p:cNvPr id="14" name="TextBox 52"/>
          <p:cNvSpPr txBox="1"/>
          <p:nvPr/>
        </p:nvSpPr>
        <p:spPr>
          <a:xfrm>
            <a:off x="1972011" y="3678396"/>
            <a:ext cx="1857388" cy="1428214"/>
          </a:xfrm>
          <a:prstGeom prst="wedgeEllipseCallout">
            <a:avLst>
              <a:gd name="adj1" fmla="val -73766"/>
              <a:gd name="adj2" fmla="val 23516"/>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这本书害了不少领导啊！</a:t>
            </a:r>
          </a:p>
        </p:txBody>
      </p:sp>
      <p:pic>
        <p:nvPicPr>
          <p:cNvPr id="7170" name="Picture 2" descr="https://timgsa.baidu.com/timg?image&amp;quality=80&amp;size=b9999_10000&amp;sec=1526359000262&amp;di=9939f49e587969ad183eefa1e2522e48&amp;imgtype=0&amp;src=http%3A%2F%2Fpic11.nipic.com%2F20101202%2F5221950_234355003988_2.jpg"/>
          <p:cNvPicPr>
            <a:picLocks noChangeAspect="1" noChangeArrowheads="1"/>
          </p:cNvPicPr>
          <p:nvPr/>
        </p:nvPicPr>
        <p:blipFill rotWithShape="1">
          <a:blip r:embed="rId5" cstate="screen"/>
          <a:srcRect/>
          <a:stretch>
            <a:fillRect/>
          </a:stretch>
        </p:blipFill>
        <p:spPr bwMode="auto">
          <a:xfrm>
            <a:off x="4332919" y="403241"/>
            <a:ext cx="3292127" cy="143503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6" cstate="screen"/>
          <a:srcRect/>
          <a:stretch>
            <a:fillRect/>
          </a:stretch>
        </p:blipFill>
        <p:spPr>
          <a:xfrm>
            <a:off x="5753303" y="1995686"/>
            <a:ext cx="1871671" cy="301293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5832809" y="2205100"/>
            <a:ext cx="461665" cy="2631490"/>
          </a:xfrm>
          <a:prstGeom prst="rect">
            <a:avLst/>
          </a:prstGeom>
          <a:noFill/>
        </p:spPr>
        <p:txBody>
          <a:bodyPr vert="eaVert" wrap="none" rtlCol="0">
            <a:spAutoFit/>
          </a:bodyPr>
          <a:lstStyle/>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其实老郑我一点都不糊涂</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11" name="文本框 10"/>
          <p:cNvSpPr txBox="1"/>
          <p:nvPr/>
        </p:nvSpPr>
        <p:spPr>
          <a:xfrm>
            <a:off x="444096" y="447037"/>
            <a:ext cx="6761787" cy="58477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足球实例</a:t>
            </a: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西班牙</a:t>
            </a:r>
            <a:r>
              <a:rPr lang="en-US" altLang="zh-CN"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75%</a:t>
            </a:r>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控球率，出局</a:t>
            </a:r>
          </a:p>
        </p:txBody>
      </p:sp>
      <p:pic>
        <p:nvPicPr>
          <p:cNvPr id="2" name="图片 1"/>
          <p:cNvPicPr>
            <a:picLocks noChangeAspect="1"/>
          </p:cNvPicPr>
          <p:nvPr/>
        </p:nvPicPr>
        <p:blipFill>
          <a:blip r:embed="rId3"/>
          <a:stretch>
            <a:fillRect/>
          </a:stretch>
        </p:blipFill>
        <p:spPr>
          <a:xfrm>
            <a:off x="539552" y="2082442"/>
            <a:ext cx="5640601" cy="2950468"/>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矩形 2"/>
          <p:cNvSpPr/>
          <p:nvPr/>
        </p:nvSpPr>
        <p:spPr>
          <a:xfrm>
            <a:off x="654298" y="1026481"/>
            <a:ext cx="7158061" cy="1015663"/>
          </a:xfrm>
          <a:prstGeom prst="rect">
            <a:avLst/>
          </a:prstGeom>
        </p:spPr>
        <p:txBody>
          <a:bodyPr wrap="square">
            <a:spAutoFit/>
          </a:bodyPr>
          <a:lstStyle/>
          <a:p>
            <a:endParaRPr lang="zh-CN" altLang="en-US" sz="2000" dirty="0">
              <a:effectLst>
                <a:outerShdw blurRad="38100" dist="38100" dir="2700000" algn="tl">
                  <a:srgbClr val="000000">
                    <a:alpha val="43137"/>
                  </a:srgbClr>
                </a:outerShdw>
              </a:effectLst>
            </a:endParaRPr>
          </a:p>
          <a:p>
            <a:pPr indent="361950"/>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西班牙</a:t>
            </a:r>
            <a:r>
              <a:rPr lang="zh-CN" altLang="en-US" sz="2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机械地</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使用</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tiki-taka</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传控模式，过度的组织控制了场面，也捆死了自己。</a:t>
            </a:r>
          </a:p>
        </p:txBody>
      </p:sp>
      <p:pic>
        <p:nvPicPr>
          <p:cNvPr id="5" name="图片 4"/>
          <p:cNvPicPr>
            <a:picLocks noChangeAspect="1"/>
          </p:cNvPicPr>
          <p:nvPr/>
        </p:nvPicPr>
        <p:blipFill>
          <a:blip r:embed="rId4" cstate="screen"/>
          <a:stretch>
            <a:fillRect/>
          </a:stretch>
        </p:blipFill>
        <p:spPr>
          <a:xfrm>
            <a:off x="4788024" y="3400708"/>
            <a:ext cx="3140657" cy="1641635"/>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grpSp>
        <p:nvGrpSpPr>
          <p:cNvPr id="26" name="Group 22"/>
          <p:cNvGrpSpPr/>
          <p:nvPr/>
        </p:nvGrpSpPr>
        <p:grpSpPr bwMode="auto">
          <a:xfrm>
            <a:off x="323528" y="771550"/>
            <a:ext cx="7488832" cy="4176464"/>
            <a:chOff x="113" y="1134"/>
            <a:chExt cx="3406" cy="2341"/>
          </a:xfrm>
        </p:grpSpPr>
        <p:pic>
          <p:nvPicPr>
            <p:cNvPr id="36" name="Picture 14"/>
            <p:cNvPicPr>
              <a:picLocks noChangeAspect="1" noChangeArrowheads="1"/>
            </p:cNvPicPr>
            <p:nvPr/>
          </p:nvPicPr>
          <p:blipFill>
            <a:blip r:embed="rId3" cstate="screen"/>
            <a:srcRect/>
            <a:stretch>
              <a:fillRect/>
            </a:stretch>
          </p:blipFill>
          <p:spPr bwMode="auto">
            <a:xfrm>
              <a:off x="113" y="1344"/>
              <a:ext cx="3343" cy="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 name="Group 21"/>
            <p:cNvGrpSpPr/>
            <p:nvPr/>
          </p:nvGrpSpPr>
          <p:grpSpPr bwMode="auto">
            <a:xfrm>
              <a:off x="2870" y="1134"/>
              <a:ext cx="649" cy="628"/>
              <a:chOff x="2789" y="709"/>
              <a:chExt cx="649" cy="628"/>
            </a:xfrm>
          </p:grpSpPr>
          <p:sp>
            <p:nvSpPr>
              <p:cNvPr id="38" name="Oval 20"/>
              <p:cNvSpPr>
                <a:spLocks noChangeArrowheads="1"/>
              </p:cNvSpPr>
              <p:nvPr/>
            </p:nvSpPr>
            <p:spPr bwMode="auto">
              <a:xfrm>
                <a:off x="2820" y="726"/>
                <a:ext cx="590" cy="59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楷体" panose="02010609060101010101" pitchFamily="49" charset="-122"/>
                </a:endParaRPr>
              </a:p>
            </p:txBody>
          </p:sp>
          <p:grpSp>
            <p:nvGrpSpPr>
              <p:cNvPr id="39" name="Group 19"/>
              <p:cNvGrpSpPr/>
              <p:nvPr/>
            </p:nvGrpSpPr>
            <p:grpSpPr bwMode="auto">
              <a:xfrm>
                <a:off x="2789" y="709"/>
                <a:ext cx="649" cy="628"/>
                <a:chOff x="2730" y="670"/>
                <a:chExt cx="816" cy="816"/>
              </a:xfrm>
            </p:grpSpPr>
            <p:pic>
              <p:nvPicPr>
                <p:cNvPr id="40" name="Picture 17" descr="kiss"/>
                <p:cNvPicPr>
                  <a:picLocks noChangeAspect="1" noChangeArrowheads="1"/>
                </p:cNvPicPr>
                <p:nvPr/>
              </p:nvPicPr>
              <p:blipFill>
                <a:blip r:embed="rId4"/>
                <a:srcRect/>
                <a:stretch>
                  <a:fillRect/>
                </a:stretch>
              </p:blipFill>
              <p:spPr bwMode="auto">
                <a:xfrm>
                  <a:off x="2835" y="890"/>
                  <a:ext cx="600" cy="336"/>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18"/>
                <p:cNvSpPr>
                  <a:spLocks noChangeArrowheads="1"/>
                </p:cNvSpPr>
                <p:nvPr/>
              </p:nvSpPr>
              <p:spPr bwMode="auto">
                <a:xfrm>
                  <a:off x="2730" y="670"/>
                  <a:ext cx="816" cy="816"/>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700"/>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33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楷体" panose="02010609060101010101" pitchFamily="49" charset="-122"/>
                  </a:endParaRPr>
                </a:p>
              </p:txBody>
            </p:sp>
          </p:grpSp>
        </p:grpSp>
      </p:grpSp>
      <p:sp>
        <p:nvSpPr>
          <p:cNvPr id="2" name="文本框 1"/>
          <p:cNvSpPr txBox="1"/>
          <p:nvPr/>
        </p:nvSpPr>
        <p:spPr>
          <a:xfrm>
            <a:off x="323528" y="427283"/>
            <a:ext cx="2239716" cy="646331"/>
          </a:xfrm>
          <a:prstGeom prst="rect">
            <a:avLst/>
          </a:prstGeom>
          <a:noFill/>
          <a:ln w="3175">
            <a:solidFill>
              <a:schemeClr val="tx1"/>
            </a:solidFill>
          </a:ln>
        </p:spPr>
        <p:txBody>
          <a:bodyPr wrap="none" rtlCol="0">
            <a:spAutoFit/>
          </a:bodyPr>
          <a:lstStyle/>
          <a:p>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KISS </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原则</a:t>
            </a:r>
          </a:p>
        </p:txBody>
      </p:sp>
      <p:sp>
        <p:nvSpPr>
          <p:cNvPr id="11" name="文本框 10">
            <a:hlinkClick r:id="rId5" action="ppaction://hlinksldjump"/>
          </p:cNvPr>
          <p:cNvSpPr txBox="1"/>
          <p:nvPr/>
        </p:nvSpPr>
        <p:spPr>
          <a:xfrm>
            <a:off x="2987824" y="427283"/>
            <a:ext cx="86213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BSV1KISS</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screen"/>
          <a:srcRect/>
          <a:stretch>
            <a:fillRect/>
          </a:stretch>
        </p:blipFill>
        <p:spPr bwMode="auto">
          <a:xfrm>
            <a:off x="4211960" y="1631169"/>
            <a:ext cx="1526215" cy="2115648"/>
          </a:xfrm>
          <a:prstGeom prst="rect">
            <a:avLst/>
          </a:prstGeom>
          <a:noFill/>
          <a:ln>
            <a:noFill/>
          </a:ln>
          <a:effectLst/>
          <a:scene3d>
            <a:camera prst="perspectiveRelaxed">
              <a:rot lat="18814546" lon="1784836" rev="20250564"/>
            </a:camera>
            <a:lightRig rig="threePt" dir="t"/>
          </a:scene3d>
          <a:sp3d extrusionH="254000" contourW="6350" prstMaterial="matte">
            <a:extrusionClr>
              <a:schemeClr val="bg1">
                <a:lumMod val="85000"/>
              </a:schemeClr>
            </a:extrusionClr>
            <a:contourClr>
              <a:schemeClr val="accent6">
                <a:lumMod val="20000"/>
                <a:lumOff val="80000"/>
              </a:schemeClr>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screen"/>
          <a:srcRect/>
          <a:stretch>
            <a:fillRect/>
          </a:stretch>
        </p:blipFill>
        <p:spPr bwMode="auto">
          <a:xfrm>
            <a:off x="806242" y="599798"/>
            <a:ext cx="840419"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806242" y="555526"/>
            <a:ext cx="7582182" cy="1121809"/>
          </a:xfrm>
          <a:prstGeom prst="rect">
            <a:avLst/>
          </a:prstGeom>
          <a:noFill/>
        </p:spPr>
        <p:style>
          <a:lnRef idx="2">
            <a:schemeClr val="accent2"/>
          </a:lnRef>
          <a:fillRef idx="1">
            <a:schemeClr val="lt1"/>
          </a:fillRef>
          <a:effectRef idx="0">
            <a:schemeClr val="accent2"/>
          </a:effectRef>
          <a:fontRef idx="minor">
            <a:schemeClr val="dk1"/>
          </a:fontRef>
        </p:style>
        <p:txBody>
          <a:bodyPr wrap="square" lIns="972000" tIns="144000" bIns="144000">
            <a:spAutoFit/>
          </a:bodyPr>
          <a:lstStyle/>
          <a:p>
            <a:pPr indent="358775" algn="just"/>
            <a:r>
              <a:rPr lang="zh-CN" altLang="en-US"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第四，坚持民主集中制。民主集中制是民主基础上的集中和集中指导下的民主相结合。它既是党的根本组织原则，也是群众路线在党的生活中的运用。</a:t>
            </a:r>
          </a:p>
        </p:txBody>
      </p:sp>
      <p:sp>
        <p:nvSpPr>
          <p:cNvPr id="2" name="TextBox 1"/>
          <p:cNvSpPr txBox="1"/>
          <p:nvPr/>
        </p:nvSpPr>
        <p:spPr>
          <a:xfrm>
            <a:off x="806243" y="2067694"/>
            <a:ext cx="3333710" cy="1569660"/>
          </a:xfrm>
          <a:prstGeom prst="rect">
            <a:avLst/>
          </a:prstGeom>
          <a:noFill/>
        </p:spPr>
        <p:txBody>
          <a:bodyPr wrap="square" rtlCol="0">
            <a:spAutoFit/>
          </a:bodyPr>
          <a:lstStyle/>
          <a:p>
            <a:pPr indent="358775" algn="just"/>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民主集中制</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社会主义市场经济</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，就是“组织</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自组织原理”的科学应用。</a:t>
            </a:r>
          </a:p>
        </p:txBody>
      </p:sp>
      <p:sp>
        <p:nvSpPr>
          <p:cNvPr id="5" name="矩形 4"/>
          <p:cNvSpPr/>
          <p:nvPr/>
        </p:nvSpPr>
        <p:spPr>
          <a:xfrm>
            <a:off x="806242" y="4404469"/>
            <a:ext cx="5061902" cy="615553"/>
          </a:xfrm>
          <a:prstGeom prst="rect">
            <a:avLst/>
          </a:prstGeom>
        </p:spPr>
        <p:txBody>
          <a:bodyPr wrap="square">
            <a:spAutoFit/>
          </a:bodyPr>
          <a:lstStyle/>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西方学者约翰</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奈斯比特在</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大趋势</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中称为具有中国特色的“纵向民主”。</a:t>
            </a:r>
          </a:p>
        </p:txBody>
      </p:sp>
      <p:pic>
        <p:nvPicPr>
          <p:cNvPr id="14339" name="Picture 3"/>
          <p:cNvPicPr>
            <a:picLocks noChangeAspect="1" noChangeArrowheads="1"/>
          </p:cNvPicPr>
          <p:nvPr/>
        </p:nvPicPr>
        <p:blipFill>
          <a:blip r:embed="rId4"/>
          <a:srcRect/>
          <a:stretch>
            <a:fillRect/>
          </a:stretch>
        </p:blipFill>
        <p:spPr bwMode="auto">
          <a:xfrm>
            <a:off x="7553580" y="1942370"/>
            <a:ext cx="841375"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982582" y="1973077"/>
            <a:ext cx="1569660" cy="646331"/>
          </a:xfrm>
          <a:prstGeom prst="rect">
            <a:avLst/>
          </a:prstGeom>
          <a:noFill/>
          <a:ln w="3175">
            <a:solidFill>
              <a:srgbClr val="C00000"/>
            </a:solidFill>
          </a:ln>
        </p:spPr>
        <p:txBody>
          <a:bodyPr wrap="none" rtlCol="0">
            <a:spAutoFit/>
          </a:bodyPr>
          <a:lstStyle/>
          <a:p>
            <a:pPr algn="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习近平提出的</a:t>
            </a:r>
            <a:b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b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四个自信</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sp>
        <p:nvSpPr>
          <p:cNvPr id="7" name="矩形 6"/>
          <p:cNvSpPr/>
          <p:nvPr/>
        </p:nvSpPr>
        <p:spPr>
          <a:xfrm>
            <a:off x="6058877" y="2715766"/>
            <a:ext cx="2311333" cy="2062103"/>
          </a:xfrm>
          <a:prstGeom prst="rect">
            <a:avLst/>
          </a:prstGeom>
          <a:ln w="3175">
            <a:solidFill>
              <a:srgbClr val="C00000"/>
            </a:solidFill>
          </a:ln>
        </p:spPr>
        <p:txBody>
          <a:bodyPr wrap="square">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道路自信</a:t>
            </a:r>
          </a:p>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理论自信</a:t>
            </a:r>
          </a:p>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制度自信</a:t>
            </a:r>
          </a:p>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文化自信</a:t>
            </a:r>
          </a:p>
        </p:txBody>
      </p:sp>
      <p:sp>
        <p:nvSpPr>
          <p:cNvPr id="8" name="文本框 7"/>
          <p:cNvSpPr txBox="1"/>
          <p:nvPr/>
        </p:nvSpPr>
        <p:spPr>
          <a:xfrm>
            <a:off x="793652" y="3676972"/>
            <a:ext cx="4909364" cy="550962"/>
          </a:xfrm>
          <a:prstGeom prst="ribbon2">
            <a:avLst>
              <a:gd name="adj1" fmla="val 16667"/>
              <a:gd name="adj2" fmla="val 58283"/>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2400" spc="-3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社会主义制度的优越性</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652120" y="433586"/>
            <a:ext cx="1864708" cy="22821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descr="王进喜讲进步.jpg"/>
          <p:cNvPicPr/>
          <p:nvPr/>
        </p:nvPicPr>
        <p:blipFill>
          <a:blip r:embed="rId3" cstate="print"/>
          <a:srcRect/>
          <a:stretch>
            <a:fillRect/>
          </a:stretch>
        </p:blipFill>
        <p:spPr>
          <a:xfrm>
            <a:off x="1043608" y="576977"/>
            <a:ext cx="3600400" cy="2138789"/>
          </a:xfrm>
          <a:prstGeom prst="rect">
            <a:avLst/>
          </a:prstGeom>
          <a:ln>
            <a:noFill/>
          </a:ln>
          <a:effectLst>
            <a:softEdge rad="112500"/>
          </a:effectLst>
        </p:spPr>
      </p:pic>
      <p:sp>
        <p:nvSpPr>
          <p:cNvPr id="2" name="矩形 1"/>
          <p:cNvSpPr/>
          <p:nvPr/>
        </p:nvSpPr>
        <p:spPr>
          <a:xfrm>
            <a:off x="1115616" y="3020431"/>
            <a:ext cx="2736304" cy="1569660"/>
          </a:xfrm>
          <a:prstGeom prst="rect">
            <a:avLst/>
          </a:prstGeom>
        </p:spPr>
        <p:txBody>
          <a:bodyPr wrap="squar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讲进步不要忘了</a:t>
            </a: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党</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讲本领不要忘了群众。</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讲成绩不要忘了大多数。</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讲缺点不要忘了自己。</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讲现在不要割断历史。</a:t>
            </a:r>
          </a:p>
        </p:txBody>
      </p:sp>
      <p:sp>
        <p:nvSpPr>
          <p:cNvPr id="4" name="TextBox 3"/>
          <p:cNvSpPr txBox="1"/>
          <p:nvPr/>
        </p:nvSpPr>
        <p:spPr>
          <a:xfrm>
            <a:off x="3806319" y="3003798"/>
            <a:ext cx="5082684" cy="369332"/>
          </a:xfrm>
          <a:prstGeom prst="rect">
            <a:avLst/>
          </a:prstGeom>
          <a:noFill/>
        </p:spPr>
        <p:txBody>
          <a:bodyPr wrap="square" rtlCol="0">
            <a:spAutoFit/>
          </a:bodyPr>
          <a:lstStyle/>
          <a:p>
            <a:r>
              <a:rPr lang="zh-CN" altLang="en-US" sz="18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作为一名党员，铁人的传人，我们一定要记住：</a:t>
            </a:r>
          </a:p>
        </p:txBody>
      </p:sp>
      <p:sp>
        <p:nvSpPr>
          <p:cNvPr id="5" name="TextBox 4"/>
          <p:cNvSpPr txBox="1"/>
          <p:nvPr/>
        </p:nvSpPr>
        <p:spPr>
          <a:xfrm>
            <a:off x="3779912" y="3435846"/>
            <a:ext cx="5109091" cy="584775"/>
          </a:xfrm>
          <a:prstGeom prst="rect">
            <a:avLst/>
          </a:prstGeom>
          <a:noFill/>
          <a:ln w="3175">
            <a:solidFill>
              <a:srgbClr val="C00000"/>
            </a:solidFill>
          </a:ln>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自组织，决不能忘了组织！</a:t>
            </a:r>
          </a:p>
        </p:txBody>
      </p:sp>
      <p:pic>
        <p:nvPicPr>
          <p:cNvPr id="6" name="图片 5"/>
          <p:cNvPicPr>
            <a:picLocks noChangeAspect="1"/>
          </p:cNvPicPr>
          <p:nvPr/>
        </p:nvPicPr>
        <p:blipFill>
          <a:blip r:embed="rId4"/>
          <a:stretch>
            <a:fillRect/>
          </a:stretch>
        </p:blipFill>
        <p:spPr>
          <a:xfrm>
            <a:off x="7740352" y="339502"/>
            <a:ext cx="1054699" cy="1054699"/>
          </a:xfrm>
          <a:prstGeom prst="rect">
            <a:avLst/>
          </a:prstGeom>
        </p:spPr>
      </p:pic>
      <p:sp>
        <p:nvSpPr>
          <p:cNvPr id="8" name="TextBox 4"/>
          <p:cNvSpPr txBox="1"/>
          <p:nvPr/>
        </p:nvSpPr>
        <p:spPr>
          <a:xfrm>
            <a:off x="3779911" y="4065309"/>
            <a:ext cx="5109092" cy="584775"/>
          </a:xfrm>
          <a:prstGeom prst="rect">
            <a:avLst/>
          </a:prstGeom>
          <a:noFill/>
          <a:ln w="3175">
            <a:solidFill>
              <a:srgbClr val="C00000"/>
            </a:solidFill>
          </a:ln>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自组织，决不是各自为政！</a:t>
            </a:r>
          </a:p>
        </p:txBody>
      </p:sp>
      <p:sp>
        <p:nvSpPr>
          <p:cNvPr id="7" name="文本框 6"/>
          <p:cNvSpPr txBox="1"/>
          <p:nvPr/>
        </p:nvSpPr>
        <p:spPr>
          <a:xfrm>
            <a:off x="1763688" y="4731990"/>
            <a:ext cx="7160935" cy="353943"/>
          </a:xfrm>
          <a:prstGeom prst="rect">
            <a:avLst/>
          </a:prstGeom>
          <a:noFill/>
        </p:spPr>
        <p:txBody>
          <a:bodyPr wrap="none" rtlCol="0">
            <a:spAutoFit/>
          </a:bodyPr>
          <a:lstStyle/>
          <a:p>
            <a:pPr algn="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自组织是在组织力薄弱甚至消失的时候，按照组织的方向自行组织起来。</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2" cstate="screen"/>
          <a:srcRect/>
          <a:stretch>
            <a:fillRect/>
          </a:stretch>
        </p:blipFill>
        <p:spPr>
          <a:xfrm>
            <a:off x="1043608" y="2211830"/>
            <a:ext cx="3240000" cy="2160000"/>
          </a:xfrm>
          <a:prstGeom prst="ellipse">
            <a:avLst/>
          </a:prstGeom>
          <a:ln>
            <a:noFill/>
          </a:ln>
          <a:effectLst>
            <a:softEdge rad="112500"/>
          </a:effectLst>
        </p:spPr>
      </p:pic>
      <p:pic>
        <p:nvPicPr>
          <p:cNvPr id="3" name="图片 2"/>
          <p:cNvPicPr/>
          <p:nvPr/>
        </p:nvPicPr>
        <p:blipFill>
          <a:blip r:embed="rId3"/>
          <a:stretch>
            <a:fillRect/>
          </a:stretch>
        </p:blipFill>
        <p:spPr>
          <a:xfrm>
            <a:off x="4644008" y="2211830"/>
            <a:ext cx="3240000" cy="2160000"/>
          </a:xfrm>
          <a:prstGeom prst="ellipse">
            <a:avLst/>
          </a:prstGeom>
          <a:ln>
            <a:noFill/>
          </a:ln>
          <a:effectLst>
            <a:softEdge rad="112500"/>
          </a:effectLst>
        </p:spPr>
      </p:pic>
      <p:sp>
        <p:nvSpPr>
          <p:cNvPr id="4" name="文本框 3"/>
          <p:cNvSpPr txBox="1"/>
          <p:nvPr/>
        </p:nvSpPr>
        <p:spPr>
          <a:xfrm>
            <a:off x="1043608" y="671233"/>
            <a:ext cx="3262432" cy="830997"/>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有自组织力的是团队</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没有自组织力的是团伙</a:t>
            </a:r>
          </a:p>
        </p:txBody>
      </p:sp>
      <p:sp>
        <p:nvSpPr>
          <p:cNvPr id="5" name="文本框 4"/>
          <p:cNvSpPr txBox="1"/>
          <p:nvPr/>
        </p:nvSpPr>
        <p:spPr>
          <a:xfrm>
            <a:off x="1377459" y="1635646"/>
            <a:ext cx="6506909"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犯罪组织中，来自头目的组织力可能很强，但个体的自组织力很弱</a:t>
            </a:r>
          </a:p>
        </p:txBody>
      </p:sp>
      <p:sp>
        <p:nvSpPr>
          <p:cNvPr id="6" name="TextBox 5"/>
          <p:cNvSpPr txBox="1"/>
          <p:nvPr/>
        </p:nvSpPr>
        <p:spPr>
          <a:xfrm>
            <a:off x="5143504" y="671233"/>
            <a:ext cx="2954655" cy="830997"/>
          </a:xfrm>
          <a:prstGeom prst="rect">
            <a:avLst/>
          </a:prstGeom>
          <a:noFill/>
        </p:spPr>
        <p:txBody>
          <a:bodyPr wrap="none" rtlCol="0">
            <a:spAutoFit/>
          </a:bodyPr>
          <a:lstStyle/>
          <a:p>
            <a:r>
              <a:rPr lang="zh-CN" altLang="en-US" sz="240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子曰：夷狄之有君，</a:t>
            </a:r>
            <a:endParaRPr lang="en-US" altLang="zh-CN" sz="240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endParaRPr>
          </a:p>
          <a:p>
            <a:r>
              <a:rPr lang="zh-CN" altLang="en-US" sz="240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不若诸夏之亡也。</a:t>
            </a:r>
          </a:p>
        </p:txBody>
      </p:sp>
      <p:sp>
        <p:nvSpPr>
          <p:cNvPr id="7" name="文本框 6"/>
          <p:cNvSpPr txBox="1"/>
          <p:nvPr/>
        </p:nvSpPr>
        <p:spPr>
          <a:xfrm>
            <a:off x="611560" y="4443958"/>
            <a:ext cx="8392041" cy="584775"/>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微信公众号文章：</a:t>
            </a:r>
            <a:r>
              <a:rPr lang="en-US" altLang="zh-CN"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守业靠团队，创业靠团伙</a:t>
            </a:r>
            <a:r>
              <a:rPr lang="en-US" altLang="zh-CN"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timgsa.baidu.com/timg?image&amp;quality=80&amp;size=b9999_10000&amp;sec=1525436500887&amp;di=bdd3e9a2c6a8ea90a296a31008ece054&amp;imgtype=0&amp;src=http%3A%2F%2Fbpic.588ku.com%2Felement_origin_min_pic%2F17%2F05%2F11%2F881275b0bfe0d3f386faa11edd860f2b.jpg"/>
          <p:cNvPicPr>
            <a:picLocks noChangeAspect="1" noChangeArrowheads="1"/>
          </p:cNvPicPr>
          <p:nvPr/>
        </p:nvPicPr>
        <p:blipFill>
          <a:blip r:embed="rId3" cstate="screen"/>
          <a:srcRect/>
          <a:stretch>
            <a:fillRect/>
          </a:stretch>
        </p:blipFill>
        <p:spPr bwMode="auto">
          <a:xfrm rot="586374">
            <a:off x="6679387" y="3374346"/>
            <a:ext cx="1395348" cy="1788472"/>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4" name="文本框 3"/>
          <p:cNvSpPr txBox="1"/>
          <p:nvPr/>
        </p:nvSpPr>
        <p:spPr>
          <a:xfrm>
            <a:off x="520181" y="1637387"/>
            <a:ext cx="2509020" cy="646331"/>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转盘道：</a:t>
            </a:r>
            <a:r>
              <a:rPr lang="zh-CN" altLang="en-US" dirty="0">
                <a:latin typeface="方正粗宋简体" panose="03000509000000000000" pitchFamily="65" charset="-122"/>
                <a:ea typeface="方正粗宋简体" panose="03000509000000000000" pitchFamily="65" charset="-122"/>
              </a:rPr>
              <a:t>自组织</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幼圆" panose="02010509060101010101" pitchFamily="49" charset="-122"/>
                <a:ea typeface="幼圆" panose="02010509060101010101" pitchFamily="49" charset="-122"/>
              </a:rPr>
              <a:t>红绿灯十字路口：</a:t>
            </a:r>
            <a:r>
              <a:rPr lang="zh-CN" altLang="en-US" dirty="0">
                <a:latin typeface="方正粗宋简体" panose="03000509000000000000" pitchFamily="65" charset="-122"/>
                <a:ea typeface="方正粗宋简体" panose="03000509000000000000" pitchFamily="65" charset="-122"/>
              </a:rPr>
              <a:t>组织</a:t>
            </a:r>
          </a:p>
        </p:txBody>
      </p:sp>
      <p:sp>
        <p:nvSpPr>
          <p:cNvPr id="11" name="文本框 10"/>
          <p:cNvSpPr txBox="1"/>
          <p:nvPr/>
        </p:nvSpPr>
        <p:spPr>
          <a:xfrm>
            <a:off x="444096" y="447037"/>
            <a:ext cx="5109091" cy="58477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生活实例</a:t>
            </a: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过度组织的危害</a:t>
            </a:r>
          </a:p>
        </p:txBody>
      </p:sp>
      <p:pic>
        <p:nvPicPr>
          <p:cNvPr id="2" name="Picture 2" descr="https://timgsa.baidu.com/timg?image&amp;quality=80&amp;size=b9999_10000&amp;sec=1525435514503&amp;di=a8014fdd080b5604ed47b38b9f0fc22a&amp;imgtype=0&amp;src=http%3A%2F%2Fimage.xcar.com.cn%2Fattachments%2Fa%2Fday_121029%2F2012102911_8523977eb22aaae87256Bl3beldaE0jB.jpg"/>
          <p:cNvPicPr>
            <a:picLocks noChangeAspect="1" noChangeArrowheads="1"/>
          </p:cNvPicPr>
          <p:nvPr/>
        </p:nvPicPr>
        <p:blipFill rotWithShape="1">
          <a:blip r:embed="rId4" cstate="screen"/>
          <a:srcRect/>
          <a:stretch>
            <a:fillRect/>
          </a:stretch>
        </p:blipFill>
        <p:spPr bwMode="auto">
          <a:xfrm>
            <a:off x="561597" y="2368609"/>
            <a:ext cx="3480321" cy="234527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5"/>
          <a:stretch>
            <a:fillRect/>
          </a:stretch>
        </p:blipFill>
        <p:spPr>
          <a:xfrm>
            <a:off x="4378967" y="1347614"/>
            <a:ext cx="3312368" cy="19716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1666537" y="4282389"/>
            <a:ext cx="1338828" cy="369332"/>
          </a:xfrm>
          <a:prstGeom prst="rect">
            <a:avLst/>
          </a:prstGeom>
          <a:noFill/>
        </p:spPr>
        <p:txBody>
          <a:bodyPr wrap="none" rtlCol="0">
            <a:spAutoFit/>
          </a:bodyPr>
          <a:lstStyle/>
          <a:p>
            <a:r>
              <a:rPr lang="zh-CN" altLang="en-US" dirty="0">
                <a:solidFill>
                  <a:schemeClr val="bg1"/>
                </a:solidFill>
                <a:effectLst>
                  <a:glow rad="101600">
                    <a:schemeClr val="accent1">
                      <a:satMod val="175000"/>
                      <a:alpha val="40000"/>
                    </a:schemeClr>
                  </a:glow>
                </a:effectLst>
                <a:latin typeface="方正超粗黑简体" panose="03000509000000000000" pitchFamily="65" charset="-122"/>
                <a:ea typeface="方正超粗黑简体" panose="03000509000000000000" pitchFamily="65" charset="-122"/>
              </a:rPr>
              <a:t>远望转盘道</a:t>
            </a:r>
          </a:p>
        </p:txBody>
      </p:sp>
      <p:pic>
        <p:nvPicPr>
          <p:cNvPr id="36" name="Picture 23" descr="canary-wharf-light"/>
          <p:cNvPicPr>
            <a:picLocks noChangeArrowheads="1"/>
          </p:cNvPicPr>
          <p:nvPr/>
        </p:nvPicPr>
        <p:blipFill rotWithShape="1">
          <a:blip r:embed="rId6" cstate="screen"/>
          <a:srcRect/>
          <a:stretch>
            <a:fillRect/>
          </a:stretch>
        </p:blipFill>
        <p:spPr bwMode="auto">
          <a:xfrm>
            <a:off x="4378967" y="3489744"/>
            <a:ext cx="1746250" cy="144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5724128" y="3035312"/>
            <a:ext cx="1148056" cy="908864"/>
          </a:xfrm>
          <a:prstGeom prst="wedgeEllipseCallout">
            <a:avLst>
              <a:gd name="adj1" fmla="val 68184"/>
              <a:gd name="adj2" fmla="val 20138"/>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altLang="zh-CN" dirty="0">
                <a:latin typeface="方正超粗黑简体" panose="03000509000000000000" pitchFamily="65" charset="-122"/>
                <a:ea typeface="方正超粗黑简体" panose="03000509000000000000" pitchFamily="65" charset="-122"/>
              </a:rPr>
              <a:t>Oh</a:t>
            </a:r>
            <a:r>
              <a:rPr lang="zh-CN" altLang="en-US" dirty="0">
                <a:latin typeface="方正超粗黑简体" panose="03000509000000000000" pitchFamily="65" charset="-122"/>
                <a:ea typeface="方正超粗黑简体" panose="03000509000000000000" pitchFamily="65" charset="-122"/>
              </a:rPr>
              <a:t>！</a:t>
            </a:r>
            <a:endParaRPr lang="en-US" altLang="zh-CN" dirty="0">
              <a:latin typeface="方正超粗黑简体" panose="03000509000000000000" pitchFamily="65" charset="-122"/>
              <a:ea typeface="方正超粗黑简体" panose="03000509000000000000" pitchFamily="65" charset="-122"/>
            </a:endParaRPr>
          </a:p>
          <a:p>
            <a:r>
              <a:rPr lang="en-US" altLang="zh-CN" dirty="0">
                <a:latin typeface="方正超粗黑简体" panose="03000509000000000000" pitchFamily="65" charset="-122"/>
                <a:ea typeface="方正超粗黑简体" panose="03000509000000000000" pitchFamily="65" charset="-122"/>
              </a:rPr>
              <a:t>MGD</a:t>
            </a:r>
            <a:r>
              <a:rPr lang="zh-CN" altLang="en-US" dirty="0">
                <a:latin typeface="方正超粗黑简体" panose="03000509000000000000" pitchFamily="65" charset="-122"/>
                <a:ea typeface="方正超粗黑简体" panose="03000509000000000000" pitchFamily="65" charset="-122"/>
              </a:rPr>
              <a:t>！</a:t>
            </a:r>
          </a:p>
        </p:txBody>
      </p:sp>
      <p:sp>
        <p:nvSpPr>
          <p:cNvPr id="14" name="文本框 13"/>
          <p:cNvSpPr txBox="1"/>
          <p:nvPr/>
        </p:nvSpPr>
        <p:spPr>
          <a:xfrm>
            <a:off x="496986" y="1190452"/>
            <a:ext cx="2339102" cy="461665"/>
          </a:xfrm>
          <a:prstGeom prst="rect">
            <a:avLst/>
          </a:prstGeom>
          <a:noFill/>
          <a:ln w="3175">
            <a:solidFill>
              <a:schemeClr val="tx1"/>
            </a:solidFill>
          </a:ln>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交通的过度组织</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4" name="文本框 3"/>
          <p:cNvSpPr txBox="1"/>
          <p:nvPr/>
        </p:nvSpPr>
        <p:spPr>
          <a:xfrm>
            <a:off x="436568" y="1157189"/>
            <a:ext cx="7595349" cy="646331"/>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WJZ</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的算法</a:t>
            </a:r>
            <a:r>
              <a:rPr lang="zh-CN" altLang="en-US" dirty="0">
                <a:latin typeface="幼圆" panose="02010509060101010101" pitchFamily="49" charset="-122"/>
                <a:ea typeface="幼圆" panose="02010509060101010101" pitchFamily="49" charset="-122"/>
              </a:rPr>
              <a:t>：智能、流式、柔性、敏捷生产线：多规格、不确定的要求；</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奖惩算法、转换成本；</a:t>
            </a:r>
            <a:r>
              <a:rPr lang="zh-CN" altLang="en-US" b="1" dirty="0">
                <a:solidFill>
                  <a:srgbClr val="FF0000"/>
                </a:solidFill>
                <a:latin typeface="幼圆" panose="02010509060101010101" pitchFamily="49" charset="-122"/>
                <a:ea typeface="幼圆" panose="02010509060101010101" pitchFamily="49" charset="-122"/>
              </a:rPr>
              <a:t>分布式</a:t>
            </a:r>
            <a:r>
              <a:rPr lang="zh-CN" altLang="en-US" dirty="0">
                <a:latin typeface="幼圆" panose="02010509060101010101" pitchFamily="49" charset="-122"/>
                <a:ea typeface="幼圆" panose="02010509060101010101" pitchFamily="49" charset="-122"/>
              </a:rPr>
              <a:t>、</a:t>
            </a:r>
            <a:r>
              <a:rPr lang="zh-CN" altLang="en-US" b="1" dirty="0">
                <a:solidFill>
                  <a:srgbClr val="FF0000"/>
                </a:solidFill>
                <a:latin typeface="幼圆" panose="02010509060101010101" pitchFamily="49" charset="-122"/>
                <a:ea typeface="幼圆" panose="02010509060101010101" pitchFamily="49" charset="-122"/>
              </a:rPr>
              <a:t>无中心控制</a:t>
            </a:r>
          </a:p>
        </p:txBody>
      </p:sp>
      <p:grpSp>
        <p:nvGrpSpPr>
          <p:cNvPr id="10" name="组合 9"/>
          <p:cNvGrpSpPr/>
          <p:nvPr/>
        </p:nvGrpSpPr>
        <p:grpSpPr>
          <a:xfrm>
            <a:off x="1103026" y="1766156"/>
            <a:ext cx="5197166" cy="2821818"/>
            <a:chOff x="1103026" y="2342220"/>
            <a:chExt cx="5197166" cy="2821818"/>
          </a:xfrm>
        </p:grpSpPr>
        <p:grpSp>
          <p:nvGrpSpPr>
            <p:cNvPr id="7" name="组合 6"/>
            <p:cNvGrpSpPr/>
            <p:nvPr/>
          </p:nvGrpSpPr>
          <p:grpSpPr>
            <a:xfrm>
              <a:off x="1103026" y="2342220"/>
              <a:ext cx="5197166" cy="864096"/>
              <a:chOff x="1103026" y="2499742"/>
              <a:chExt cx="5197166" cy="864096"/>
            </a:xfrm>
          </p:grpSpPr>
          <p:sp>
            <p:nvSpPr>
              <p:cNvPr id="6" name="右箭头 5"/>
              <p:cNvSpPr/>
              <p:nvPr/>
            </p:nvSpPr>
            <p:spPr>
              <a:xfrm>
                <a:off x="1103026" y="2499742"/>
                <a:ext cx="5197166" cy="864096"/>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a:off x="140174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269991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5054673" y="2597232"/>
                <a:ext cx="597447" cy="6691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组合 20"/>
            <p:cNvGrpSpPr/>
            <p:nvPr/>
          </p:nvGrpSpPr>
          <p:grpSpPr>
            <a:xfrm>
              <a:off x="1103026" y="3219822"/>
              <a:ext cx="5197166" cy="864096"/>
              <a:chOff x="1103026" y="2499742"/>
              <a:chExt cx="5197166" cy="864096"/>
            </a:xfrm>
          </p:grpSpPr>
          <p:sp>
            <p:nvSpPr>
              <p:cNvPr id="23" name="右箭头 22"/>
              <p:cNvSpPr/>
              <p:nvPr/>
            </p:nvSpPr>
            <p:spPr>
              <a:xfrm>
                <a:off x="1103026" y="2499742"/>
                <a:ext cx="5197166" cy="864096"/>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a:off x="140174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269991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5054673" y="2597232"/>
                <a:ext cx="597447" cy="6691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组合 29"/>
            <p:cNvGrpSpPr/>
            <p:nvPr/>
          </p:nvGrpSpPr>
          <p:grpSpPr>
            <a:xfrm>
              <a:off x="1103026" y="4299942"/>
              <a:ext cx="5197166" cy="864096"/>
              <a:chOff x="1103026" y="2499742"/>
              <a:chExt cx="5197166" cy="864096"/>
            </a:xfrm>
          </p:grpSpPr>
          <p:sp>
            <p:nvSpPr>
              <p:cNvPr id="31" name="右箭头 30"/>
              <p:cNvSpPr/>
              <p:nvPr/>
            </p:nvSpPr>
            <p:spPr>
              <a:xfrm>
                <a:off x="1103026" y="2499742"/>
                <a:ext cx="5197166" cy="864096"/>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a:off x="140174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269991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5054673" y="2597232"/>
                <a:ext cx="597447" cy="66911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p:cNvSpPr txBox="1"/>
            <p:nvPr/>
          </p:nvSpPr>
          <p:spPr>
            <a:xfrm>
              <a:off x="1736298" y="3867894"/>
              <a:ext cx="3555782" cy="523220"/>
            </a:xfrm>
            <a:prstGeom prst="rect">
              <a:avLst/>
            </a:prstGeom>
            <a:noFill/>
          </p:spPr>
          <p:txBody>
            <a:bodyPr wrap="none" rtlCol="0">
              <a:spAutoFit/>
            </a:bodyPr>
            <a:lstStyle/>
            <a:p>
              <a:r>
                <a:rPr lang="en-US" altLang="zh-CN" sz="2800" dirty="0"/>
                <a:t>……            ……           ……</a:t>
              </a:r>
              <a:endParaRPr lang="zh-CN" altLang="en-US" sz="2800" dirty="0"/>
            </a:p>
          </p:txBody>
        </p:sp>
      </p:grpSp>
      <p:sp>
        <p:nvSpPr>
          <p:cNvPr id="9" name="右箭头 8"/>
          <p:cNvSpPr/>
          <p:nvPr/>
        </p:nvSpPr>
        <p:spPr>
          <a:xfrm>
            <a:off x="251519" y="1952929"/>
            <a:ext cx="790189" cy="2448272"/>
          </a:xfrm>
          <a:prstGeom prst="rightArrow">
            <a:avLst>
              <a:gd name="adj1" fmla="val 71495"/>
              <a:gd name="adj2" fmla="val 4257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订单流</a:t>
            </a:r>
          </a:p>
        </p:txBody>
      </p:sp>
      <p:sp>
        <p:nvSpPr>
          <p:cNvPr id="35" name="右箭头 34"/>
          <p:cNvSpPr/>
          <p:nvPr/>
        </p:nvSpPr>
        <p:spPr>
          <a:xfrm>
            <a:off x="6491957" y="1952929"/>
            <a:ext cx="790189" cy="2448272"/>
          </a:xfrm>
          <a:prstGeom prst="rightArrow">
            <a:avLst>
              <a:gd name="adj1" fmla="val 71495"/>
              <a:gd name="adj2" fmla="val 4257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产品流</a:t>
            </a:r>
          </a:p>
        </p:txBody>
      </p:sp>
      <p:sp>
        <p:nvSpPr>
          <p:cNvPr id="11" name="文本框 10"/>
          <p:cNvSpPr txBox="1"/>
          <p:nvPr/>
        </p:nvSpPr>
        <p:spPr>
          <a:xfrm>
            <a:off x="444096" y="447037"/>
            <a:ext cx="5109091" cy="58477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算法实例</a:t>
            </a: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过度组织的危害</a:t>
            </a:r>
          </a:p>
        </p:txBody>
      </p:sp>
      <p:sp>
        <p:nvSpPr>
          <p:cNvPr id="12" name="文本框 11"/>
          <p:cNvSpPr txBox="1"/>
          <p:nvPr/>
        </p:nvSpPr>
        <p:spPr>
          <a:xfrm>
            <a:off x="3746086" y="1961946"/>
            <a:ext cx="595035" cy="2554545"/>
          </a:xfrm>
          <a:prstGeom prst="rect">
            <a:avLst/>
          </a:prstGeom>
          <a:noFill/>
        </p:spPr>
        <p:txBody>
          <a:bodyPr wrap="none" rtlCol="0">
            <a:spAutoFit/>
          </a:bodyPr>
          <a:lstStyle/>
          <a:p>
            <a:r>
              <a:rPr lang="zh-CN" altLang="en-US"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rPr>
              <a:t>自</a:t>
            </a:r>
            <a:endParaRPr lang="en-US" altLang="zh-CN"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endParaRPr>
          </a:p>
          <a:p>
            <a:r>
              <a:rPr lang="zh-CN" altLang="en-US"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rPr>
              <a:t>组</a:t>
            </a:r>
            <a:endParaRPr lang="en-US" altLang="zh-CN"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endParaRPr>
          </a:p>
          <a:p>
            <a:r>
              <a:rPr lang="zh-CN" altLang="en-US"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rPr>
              <a:t>织</a:t>
            </a:r>
            <a:endParaRPr lang="en-US" altLang="zh-CN"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endParaRPr>
          </a:p>
          <a:p>
            <a:r>
              <a:rPr lang="zh-CN" altLang="en-US"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rPr>
              <a:t>生</a:t>
            </a:r>
            <a:endParaRPr lang="en-US" altLang="zh-CN"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endParaRPr>
          </a:p>
          <a:p>
            <a:r>
              <a:rPr lang="zh-CN" altLang="en-US"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rPr>
              <a:t>产</a:t>
            </a:r>
          </a:p>
        </p:txBody>
      </p:sp>
      <p:sp>
        <p:nvSpPr>
          <p:cNvPr id="15" name="文本框 14"/>
          <p:cNvSpPr txBox="1"/>
          <p:nvPr/>
        </p:nvSpPr>
        <p:spPr>
          <a:xfrm>
            <a:off x="619951" y="4587974"/>
            <a:ext cx="6647974"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人为的频繁的检查干预严重降低生产效率</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103"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0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11"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1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grpSp>
        <p:nvGrpSpPr>
          <p:cNvPr id="295" name="Group 295"/>
          <p:cNvGrpSpPr/>
          <p:nvPr/>
        </p:nvGrpSpPr>
        <p:grpSpPr>
          <a:xfrm>
            <a:off x="3404968" y="2386327"/>
            <a:ext cx="1561400" cy="584219"/>
            <a:chOff x="3165991" y="3044171"/>
            <a:chExt cx="2081867" cy="689705"/>
          </a:xfrm>
        </p:grpSpPr>
        <p:pic>
          <p:nvPicPr>
            <p:cNvPr id="250" name="Image"/>
            <p:cNvPicPr>
              <a:picLocks noChangeAspect="1"/>
            </p:cNvPicPr>
            <p:nvPr/>
          </p:nvPicPr>
          <p:blipFill>
            <a:blip r:embed="rId2" cstate="screen"/>
            <a:stretch>
              <a:fillRect/>
            </a:stretch>
          </p:blipFill>
          <p:spPr>
            <a:xfrm>
              <a:off x="3165991" y="3044171"/>
              <a:ext cx="2081867" cy="689705"/>
            </a:xfrm>
            <a:prstGeom prst="rect">
              <a:avLst/>
            </a:prstGeom>
          </p:spPr>
        </p:pic>
      </p:grpSp>
      <p:grpSp>
        <p:nvGrpSpPr>
          <p:cNvPr id="11" name="组合 10"/>
          <p:cNvGrpSpPr/>
          <p:nvPr/>
        </p:nvGrpSpPr>
        <p:grpSpPr>
          <a:xfrm>
            <a:off x="4849331" y="468701"/>
            <a:ext cx="3471747" cy="1164087"/>
            <a:chOff x="4849331" y="468701"/>
            <a:chExt cx="3471747" cy="1164087"/>
          </a:xfrm>
        </p:grpSpPr>
        <p:sp>
          <p:nvSpPr>
            <p:cNvPr id="175"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31"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3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35"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39"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06"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258" name="Image"/>
            <p:cNvPicPr>
              <a:picLocks noChangeAspect="1"/>
            </p:cNvPicPr>
            <p:nvPr/>
          </p:nvPicPr>
          <p:blipFill>
            <a:blip r:embed="rId3" cstate="screen"/>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4" name="Mark"/>
            <p:cNvPicPr>
              <a:picLocks noChangeAspect="1"/>
            </p:cNvPicPr>
            <p:nvPr/>
          </p:nvPicPr>
          <p:blipFill>
            <a:blip r:embed="rId4" cstate="screen"/>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01"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哲学与大系统观</a:t>
              </a:r>
              <a:endParaRPr sz="790" dirty="0">
                <a:solidFill>
                  <a:srgbClr val="303030"/>
                </a:solidFill>
                <a:latin typeface="幼圆" panose="02010509060101010101" pitchFamily="49" charset="-122"/>
              </a:endParaRPr>
            </a:p>
          </p:txBody>
        </p:sp>
        <p:sp>
          <p:nvSpPr>
            <p:cNvPr id="132"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第一性原理</a:t>
              </a:r>
              <a:endParaRPr sz="790" dirty="0">
                <a:solidFill>
                  <a:srgbClr val="303030"/>
                </a:solidFill>
                <a:latin typeface="幼圆" panose="02010509060101010101" pitchFamily="49" charset="-122"/>
              </a:endParaRPr>
            </a:p>
          </p:txBody>
        </p:sp>
        <p:sp>
          <p:nvSpPr>
            <p:cNvPr id="134"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数据-大数据-全息</a:t>
              </a:r>
            </a:p>
          </p:txBody>
        </p:sp>
        <p:sp>
          <p:nvSpPr>
            <p:cNvPr id="138"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系统观的层次</a:t>
              </a:r>
              <a:endParaRPr sz="790" dirty="0">
                <a:solidFill>
                  <a:srgbClr val="303030"/>
                </a:solidFill>
                <a:latin typeface="幼圆" panose="02010509060101010101" pitchFamily="49" charset="-122"/>
              </a:endParaRPr>
            </a:p>
          </p:txBody>
        </p:sp>
        <p:sp>
          <p:nvSpPr>
            <p:cNvPr id="176"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楷体" panose="02010609060101010101" pitchFamily="49" charset="-122"/>
                </a:rPr>
                <a:t>。</a:t>
              </a:r>
            </a:p>
          </p:txBody>
        </p:sp>
      </p:grpSp>
      <p:grpSp>
        <p:nvGrpSpPr>
          <p:cNvPr id="8" name="组合 7"/>
          <p:cNvGrpSpPr/>
          <p:nvPr/>
        </p:nvGrpSpPr>
        <p:grpSpPr>
          <a:xfrm>
            <a:off x="354483" y="2750742"/>
            <a:ext cx="3613334" cy="2485304"/>
            <a:chOff x="354483" y="2750742"/>
            <a:chExt cx="3613334" cy="2485304"/>
          </a:xfrm>
        </p:grpSpPr>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73"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15"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17"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19"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21"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69"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26"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28"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30"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32"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34"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36"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3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40"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42"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44"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102"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55" name="Image"/>
            <p:cNvPicPr>
              <a:picLocks noChangeAspect="1"/>
            </p:cNvPicPr>
            <p:nvPr/>
          </p:nvPicPr>
          <p:blipFill>
            <a:blip r:embed="rId5" cstate="screen"/>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1" name="Mark"/>
            <p:cNvPicPr>
              <a:picLocks noChangeAspect="1"/>
            </p:cNvPicPr>
            <p:nvPr/>
          </p:nvPicPr>
          <p:blipFill>
            <a:blip r:embed="rId6" cstate="screen"/>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297"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14"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系统惯性原理</a:t>
              </a:r>
            </a:p>
          </p:txBody>
        </p:sp>
        <p:sp>
          <p:nvSpPr>
            <p:cNvPr id="116"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系统边界原理</a:t>
              </a:r>
            </a:p>
          </p:txBody>
        </p:sp>
        <p:sp>
          <p:nvSpPr>
            <p:cNvPr id="118"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势力云边界原理</a:t>
              </a:r>
            </a:p>
          </p:txBody>
        </p:sp>
        <p:sp>
          <p:nvSpPr>
            <p:cNvPr id="120"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吸引力递减原理</a:t>
              </a:r>
            </a:p>
          </p:txBody>
        </p:sp>
        <p:sp>
          <p:nvSpPr>
            <p:cNvPr id="168"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吸引子能动性原理</a:t>
              </a:r>
            </a:p>
          </p:txBody>
        </p:sp>
        <p:sp>
          <p:nvSpPr>
            <p:cNvPr id="17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吸引子是系统的核心</a:t>
              </a:r>
              <a:r>
                <a:rPr lang="zh-CN" altLang="en-US" sz="825" dirty="0">
                  <a:solidFill>
                    <a:srgbClr val="303030"/>
                  </a:solidFill>
                  <a:latin typeface="楷体" panose="02010609060101010101" pitchFamily="49" charset="-122"/>
                  <a:ea typeface="楷体" panose="02010609060101010101" pitchFamily="49" charset="-122"/>
                </a:rPr>
                <a:t>与</a:t>
              </a:r>
              <a:r>
                <a:rPr sz="825" dirty="0" err="1">
                  <a:solidFill>
                    <a:srgbClr val="303030"/>
                  </a:solidFill>
                  <a:latin typeface="楷体" panose="02010609060101010101" pitchFamily="49" charset="-122"/>
                  <a:ea typeface="楷体" panose="02010609060101010101" pitchFamily="49" charset="-122"/>
                </a:rPr>
                <a:t>灵魂</a:t>
              </a:r>
              <a:r>
                <a:rPr sz="825" dirty="0">
                  <a:solidFill>
                    <a:srgbClr val="303030"/>
                  </a:solidFill>
                  <a:latin typeface="楷体" panose="02010609060101010101" pitchFamily="49" charset="-122"/>
                  <a:ea typeface="楷体" panose="02010609060101010101" pitchFamily="49" charset="-122"/>
                </a:rPr>
                <a:t>，</a:t>
              </a:r>
              <a:r>
                <a:rPr lang="zh-CN" altLang="en-US" sz="825" dirty="0">
                  <a:solidFill>
                    <a:srgbClr val="303030"/>
                  </a:solidFill>
                  <a:latin typeface="楷体" panose="02010609060101010101" pitchFamily="49" charset="-122"/>
                  <a:ea typeface="楷体" panose="02010609060101010101" pitchFamily="49" charset="-122"/>
                </a:rPr>
                <a:t>也是</a:t>
              </a:r>
              <a:r>
                <a:rPr sz="825" dirty="0" err="1">
                  <a:solidFill>
                    <a:srgbClr val="303030"/>
                  </a:solidFill>
                  <a:latin typeface="楷体" panose="02010609060101010101" pitchFamily="49" charset="-122"/>
                  <a:ea typeface="楷体" panose="02010609060101010101" pitchFamily="49" charset="-122"/>
                </a:rPr>
                <a:t>系统存在的意义和依据，承载着系统使命。吸引子通过耗散信息来主导系统生存、发展；系统体通过耗散质能而生长</a:t>
              </a:r>
              <a:r>
                <a:rPr sz="825" dirty="0">
                  <a:solidFill>
                    <a:srgbClr val="303030"/>
                  </a:solidFill>
                  <a:latin typeface="楷体" panose="02010609060101010101" pitchFamily="49" charset="-122"/>
                  <a:ea typeface="楷体" panose="02010609060101010101" pitchFamily="49" charset="-122"/>
                </a:rPr>
                <a:t>。</a:t>
              </a:r>
            </a:p>
          </p:txBody>
        </p:sp>
        <p:sp>
          <p:nvSpPr>
            <p:cNvPr id="225"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耦合度定理</a:t>
              </a:r>
              <a:endParaRPr sz="790" dirty="0">
                <a:solidFill>
                  <a:srgbClr val="303030"/>
                </a:solidFill>
                <a:latin typeface="幼圆" panose="02010509060101010101" pitchFamily="49" charset="-122"/>
              </a:endParaRPr>
            </a:p>
          </p:txBody>
        </p:sp>
        <p:sp>
          <p:nvSpPr>
            <p:cNvPr id="227"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系统驱动力合成原理</a:t>
              </a:r>
              <a:endParaRPr sz="790" dirty="0">
                <a:solidFill>
                  <a:srgbClr val="303030"/>
                </a:solidFill>
                <a:latin typeface="幼圆" panose="02010509060101010101" pitchFamily="49" charset="-122"/>
              </a:endParaRPr>
            </a:p>
          </p:txBody>
        </p:sp>
        <p:sp>
          <p:nvSpPr>
            <p:cNvPr id="229"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系统作用累积原理</a:t>
              </a:r>
            </a:p>
          </p:txBody>
        </p:sp>
        <p:sp>
          <p:nvSpPr>
            <p:cNvPr id="231"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系统参量边际作用原理</a:t>
              </a:r>
            </a:p>
          </p:txBody>
        </p:sp>
        <p:sp>
          <p:nvSpPr>
            <p:cNvPr id="233"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系统共振原理</a:t>
              </a:r>
            </a:p>
          </p:txBody>
        </p:sp>
        <p:sp>
          <p:nvSpPr>
            <p:cNvPr id="235"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系统体增长原理</a:t>
              </a:r>
            </a:p>
          </p:txBody>
        </p:sp>
        <p:sp>
          <p:nvSpPr>
            <p:cNvPr id="237"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局部比较优势原理</a:t>
              </a:r>
            </a:p>
          </p:txBody>
        </p:sp>
        <p:sp>
          <p:nvSpPr>
            <p:cNvPr id="239"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远交近攻原理</a:t>
              </a:r>
            </a:p>
          </p:txBody>
        </p:sp>
        <p:sp>
          <p:nvSpPr>
            <p:cNvPr id="24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系统失败原理</a:t>
              </a:r>
            </a:p>
          </p:txBody>
        </p:sp>
        <p:sp>
          <p:nvSpPr>
            <p:cNvPr id="243"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系统涨落作用原理</a:t>
              </a:r>
            </a:p>
          </p:txBody>
        </p:sp>
        <p:sp>
          <p:nvSpPr>
            <p:cNvPr id="245"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系统聚集原理</a:t>
              </a:r>
            </a:p>
          </p:txBody>
        </p:sp>
      </p:grpSp>
      <p:grpSp>
        <p:nvGrpSpPr>
          <p:cNvPr id="9" name="组合 8"/>
          <p:cNvGrpSpPr/>
          <p:nvPr/>
        </p:nvGrpSpPr>
        <p:grpSpPr>
          <a:xfrm>
            <a:off x="4710285" y="3224829"/>
            <a:ext cx="4101205" cy="1235579"/>
            <a:chOff x="4710285" y="3224829"/>
            <a:chExt cx="4101205" cy="1235579"/>
          </a:xfrm>
        </p:grpSpPr>
        <p:sp>
          <p:nvSpPr>
            <p:cNvPr id="179"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53"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55"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57"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5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51"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5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60"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110"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256" name="Image"/>
            <p:cNvPicPr>
              <a:picLocks noChangeAspect="1"/>
            </p:cNvPicPr>
            <p:nvPr/>
          </p:nvPicPr>
          <p:blipFill>
            <a:blip r:embed="rId7" cstate="screen"/>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2" name="Mark"/>
            <p:cNvPicPr>
              <a:picLocks noChangeAspect="1"/>
            </p:cNvPicPr>
            <p:nvPr/>
          </p:nvPicPr>
          <p:blipFill>
            <a:blip r:embed="rId8" cstate="screen"/>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03"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52"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全息原理</a:t>
              </a:r>
            </a:p>
          </p:txBody>
        </p:sp>
        <p:sp>
          <p:nvSpPr>
            <p:cNvPr id="154"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块茎结构原理</a:t>
              </a:r>
            </a:p>
          </p:txBody>
        </p:sp>
        <p:sp>
          <p:nvSpPr>
            <p:cNvPr id="15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全息有机系统</a:t>
              </a:r>
            </a:p>
          </p:txBody>
        </p:sp>
        <p:sp>
          <p:nvSpPr>
            <p:cNvPr id="158"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全息激光战队</a:t>
              </a:r>
            </a:p>
          </p:txBody>
        </p:sp>
        <p:sp>
          <p:nvSpPr>
            <p:cNvPr id="180"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a:solidFill>
                    <a:srgbClr val="303030"/>
                  </a:solidFill>
                  <a:latin typeface="楷体" panose="020106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249"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无边界系统</a:t>
              </a:r>
            </a:p>
          </p:txBody>
        </p:sp>
        <p:sp>
          <p:nvSpPr>
            <p:cNvPr id="252"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自我实现原理</a:t>
              </a:r>
            </a:p>
          </p:txBody>
        </p:sp>
        <p:sp>
          <p:nvSpPr>
            <p:cNvPr id="259"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基于不确定性的确定性原理</a:t>
              </a:r>
              <a:endParaRPr sz="790" dirty="0">
                <a:solidFill>
                  <a:srgbClr val="303030"/>
                </a:solidFill>
                <a:latin typeface="幼圆" panose="02010509060101010101" pitchFamily="49" charset="-122"/>
              </a:endParaRPr>
            </a:p>
          </p:txBody>
        </p:sp>
      </p:grpSp>
      <p:grpSp>
        <p:nvGrpSpPr>
          <p:cNvPr id="10" name="组合 9"/>
          <p:cNvGrpSpPr/>
          <p:nvPr/>
        </p:nvGrpSpPr>
        <p:grpSpPr>
          <a:xfrm>
            <a:off x="4712037" y="1583090"/>
            <a:ext cx="4055786" cy="1703873"/>
            <a:chOff x="4712037" y="1583090"/>
            <a:chExt cx="4055786" cy="1703873"/>
          </a:xfrm>
        </p:grpSpPr>
        <p:sp>
          <p:nvSpPr>
            <p:cNvPr id="171"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05"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23"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25"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27"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29"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262"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64"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66"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6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70"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72"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1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257" name="Image"/>
            <p:cNvPicPr>
              <a:picLocks noChangeAspect="1"/>
            </p:cNvPicPr>
            <p:nvPr/>
          </p:nvPicPr>
          <p:blipFill rotWithShape="1">
            <a:blip r:embed="rId9" cstate="screen"/>
            <a:srcRect/>
            <a:stretch>
              <a:fillRect/>
            </a:stretch>
          </p:blipFill>
          <p:spPr>
            <a:xfrm>
              <a:off x="4967210" y="1839582"/>
              <a:ext cx="871660" cy="589479"/>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3" name="Mark"/>
            <p:cNvPicPr>
              <a:picLocks noChangeAspect="1"/>
            </p:cNvPicPr>
            <p:nvPr/>
          </p:nvPicPr>
          <p:blipFill>
            <a:blip r:embed="rId10" cstate="screen"/>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299"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22"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因特奈特主义</a:t>
              </a:r>
            </a:p>
          </p:txBody>
        </p:sp>
        <p:sp>
          <p:nvSpPr>
            <p:cNvPr id="124"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七色光方法</a:t>
              </a:r>
            </a:p>
          </p:txBody>
        </p:sp>
        <p:sp>
          <p:nvSpPr>
            <p:cNvPr id="126"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90" dirty="0">
                  <a:solidFill>
                    <a:srgbClr val="303030"/>
                  </a:solidFill>
                  <a:latin typeface="幼圆" panose="02010509060101010101" pitchFamily="49" charset="-122"/>
                </a:rPr>
                <a:t>敏捷规划迭代精进方法</a:t>
              </a:r>
              <a:endParaRPr sz="790" dirty="0">
                <a:solidFill>
                  <a:srgbClr val="303030"/>
                </a:solidFill>
                <a:latin typeface="幼圆" panose="02010509060101010101" pitchFamily="49" charset="-122"/>
              </a:endParaRPr>
            </a:p>
          </p:txBody>
        </p:sp>
        <p:sp>
          <p:nvSpPr>
            <p:cNvPr id="128"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自标准数据</a:t>
              </a:r>
            </a:p>
          </p:txBody>
        </p:sp>
        <p:sp>
          <p:nvSpPr>
            <p:cNvPr id="172"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大系统观将各种系统</a:t>
              </a:r>
              <a:r>
                <a:rPr lang="zh-CN" altLang="en-US" sz="825" dirty="0">
                  <a:solidFill>
                    <a:srgbClr val="303030"/>
                  </a:solidFill>
                  <a:latin typeface="楷体" panose="02010609060101010101" pitchFamily="49" charset="-122"/>
                  <a:ea typeface="楷体" panose="02010609060101010101" pitchFamily="49" charset="-122"/>
                </a:rPr>
                <a:t>理论</a:t>
              </a:r>
              <a:r>
                <a:rPr sz="825" dirty="0">
                  <a:solidFill>
                    <a:srgbClr val="303030"/>
                  </a:solidFill>
                  <a:latin typeface="楷体" panose="02010609060101010101" pitchFamily="49" charset="-122"/>
                  <a:ea typeface="楷体" panose="020106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261"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数字油田</a:t>
              </a:r>
            </a:p>
          </p:txBody>
        </p:sp>
        <p:sp>
          <p:nvSpPr>
            <p:cNvPr id="263"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互联网+的精神实质</a:t>
              </a:r>
            </a:p>
          </p:txBody>
        </p:sp>
        <p:sp>
          <p:nvSpPr>
            <p:cNvPr id="265"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信息化生产函数</a:t>
              </a:r>
            </a:p>
          </p:txBody>
        </p:sp>
        <p:sp>
          <p:nvSpPr>
            <p:cNvPr id="267"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信息生产力与生产关系</a:t>
              </a:r>
            </a:p>
          </p:txBody>
        </p:sp>
        <p:sp>
          <p:nvSpPr>
            <p:cNvPr id="269"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大信息观</a:t>
              </a:r>
            </a:p>
          </p:txBody>
        </p:sp>
        <p:sp>
          <p:nvSpPr>
            <p:cNvPr id="271"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数字油田-智能油田-智慧油田</a:t>
              </a:r>
              <a:br>
                <a:rPr lang="en-US" sz="790" dirty="0">
                  <a:solidFill>
                    <a:srgbClr val="303030"/>
                  </a:solidFill>
                  <a:latin typeface="幼圆" panose="02010509060101010101" pitchFamily="49" charset="-122"/>
                </a:rPr>
              </a:br>
              <a:r>
                <a:rPr lang="en-US" sz="790" dirty="0">
                  <a:solidFill>
                    <a:srgbClr val="303030"/>
                  </a:solidFill>
                  <a:latin typeface="幼圆" panose="02010509060101010101" pitchFamily="49" charset="-122"/>
                </a:rPr>
                <a:t>                 </a:t>
              </a:r>
              <a:r>
                <a:rPr sz="790" dirty="0">
                  <a:solidFill>
                    <a:srgbClr val="303030"/>
                  </a:solidFill>
                  <a:latin typeface="幼圆" panose="02010509060101010101" pitchFamily="49" charset="-122"/>
                </a:rPr>
                <a:t>-</a:t>
              </a:r>
              <a:r>
                <a:rPr sz="790" dirty="0" err="1">
                  <a:solidFill>
                    <a:srgbClr val="303030"/>
                  </a:solidFill>
                  <a:latin typeface="幼圆" panose="02010509060101010101" pitchFamily="49" charset="-122"/>
                </a:rPr>
                <a:t>全息油田</a:t>
              </a:r>
              <a:endParaRPr sz="790" dirty="0">
                <a:solidFill>
                  <a:srgbClr val="303030"/>
                </a:solidFill>
                <a:latin typeface="幼圆" panose="02010509060101010101" pitchFamily="49" charset="-122"/>
              </a:endParaRPr>
            </a:p>
          </p:txBody>
        </p:sp>
      </p:grpSp>
      <p:sp>
        <p:nvSpPr>
          <p:cNvPr id="3" name="文本框 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4" name="文本框 3"/>
          <p:cNvSpPr txBox="1"/>
          <p:nvPr/>
        </p:nvSpPr>
        <p:spPr>
          <a:xfrm>
            <a:off x="7946072" y="4802624"/>
            <a:ext cx="888385" cy="338915"/>
          </a:xfrm>
          <a:prstGeom prst="rect">
            <a:avLst/>
          </a:prstGeom>
          <a:noFill/>
        </p:spPr>
        <p:txBody>
          <a:bodyPr wrap="none" rtlCol="0">
            <a:spAutoFit/>
          </a:bodyPr>
          <a:lstStyle/>
          <a:p>
            <a:r>
              <a:rPr lang="en-US" altLang="zh-CN" sz="1350" dirty="0">
                <a:solidFill>
                  <a:schemeClr val="bg1">
                    <a:lumMod val="65000"/>
                  </a:schemeClr>
                </a:solidFill>
              </a:rPr>
              <a:t>2018.7.11</a:t>
            </a:r>
            <a:endParaRPr lang="zh-CN" altLang="en-US" sz="1350" dirty="0">
              <a:solidFill>
                <a:schemeClr val="bg1">
                  <a:lumMod val="65000"/>
                </a:schemeClr>
              </a:solidFill>
            </a:endParaRPr>
          </a:p>
        </p:txBody>
      </p:sp>
      <p:grpSp>
        <p:nvGrpSpPr>
          <p:cNvPr id="7" name="组合 6"/>
          <p:cNvGrpSpPr/>
          <p:nvPr/>
        </p:nvGrpSpPr>
        <p:grpSpPr>
          <a:xfrm>
            <a:off x="621482" y="1135336"/>
            <a:ext cx="3367627" cy="1886062"/>
            <a:chOff x="621482" y="1135336"/>
            <a:chExt cx="3367627" cy="1886062"/>
          </a:xfrm>
        </p:grpSpPr>
        <p:sp>
          <p:nvSpPr>
            <p:cNvPr id="181"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61"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163"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165"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167"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9"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13"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5"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7"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19"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92"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12"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254" name="Image"/>
            <p:cNvPicPr>
              <a:picLocks noChangeAspect="1"/>
            </p:cNvPicPr>
            <p:nvPr/>
          </p:nvPicPr>
          <p:blipFill>
            <a:blip r:embed="rId11" cstate="screen"/>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4" name="Image"/>
            <p:cNvPicPr>
              <a:picLocks noChangeAspect="1"/>
            </p:cNvPicPr>
            <p:nvPr/>
          </p:nvPicPr>
          <p:blipFill>
            <a:blip r:embed="rId12" cstate="screen"/>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0" name="Mark"/>
            <p:cNvPicPr>
              <a:picLocks noChangeAspect="1"/>
            </p:cNvPicPr>
            <p:nvPr/>
          </p:nvPicPr>
          <p:blipFill>
            <a:blip r:embed="rId13" cstate="screen"/>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05"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60"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黄金序律</a:t>
              </a:r>
              <a:r>
                <a:rPr sz="790" dirty="0">
                  <a:solidFill>
                    <a:srgbClr val="303030"/>
                  </a:solidFill>
                  <a:latin typeface="幼圆" panose="02010509060101010101" pitchFamily="49" charset="-122"/>
                </a:rPr>
                <a:t> O = 7</a:t>
              </a:r>
            </a:p>
          </p:txBody>
        </p:sp>
        <p:sp>
          <p:nvSpPr>
            <p:cNvPr id="162"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熵增原理</a:t>
              </a:r>
              <a:endParaRPr sz="790" dirty="0">
                <a:solidFill>
                  <a:srgbClr val="303030"/>
                </a:solidFill>
                <a:latin typeface="幼圆" panose="02010509060101010101" pitchFamily="49" charset="-122"/>
              </a:endParaRPr>
            </a:p>
          </p:txBody>
        </p:sp>
        <p:sp>
          <p:nvSpPr>
            <p:cNvPr id="164"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系统结构功能原理</a:t>
              </a:r>
            </a:p>
          </p:txBody>
        </p:sp>
        <p:sp>
          <p:nvSpPr>
            <p:cNvPr id="166"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涌现原理</a:t>
              </a:r>
            </a:p>
          </p:txBody>
        </p:sp>
        <p:sp>
          <p:nvSpPr>
            <p:cNvPr id="182"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总结老三论、新三论等前人成果，奠定系统论和大系统观的科学基础。系统论是科技与哲学之间的桥梁</a:t>
              </a:r>
              <a:r>
                <a:rPr sz="825" dirty="0">
                  <a:solidFill>
                    <a:srgbClr val="303030"/>
                  </a:solidFill>
                  <a:latin typeface="楷体" panose="02010609060101010101" pitchFamily="49" charset="-122"/>
                </a:rPr>
                <a:t>。</a:t>
              </a:r>
            </a:p>
          </p:txBody>
        </p:sp>
        <p:sp>
          <p:nvSpPr>
            <p:cNvPr id="20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信息熵减原理</a:t>
              </a:r>
              <a:endParaRPr sz="790" dirty="0">
                <a:solidFill>
                  <a:srgbClr val="303030"/>
                </a:solidFill>
                <a:latin typeface="幼圆" panose="02010509060101010101" pitchFamily="49" charset="-122"/>
              </a:endParaRPr>
            </a:p>
          </p:txBody>
        </p:sp>
        <p:sp>
          <p:nvSpPr>
            <p:cNvPr id="212"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开放耗散原理</a:t>
              </a:r>
              <a:endParaRPr sz="790" dirty="0">
                <a:solidFill>
                  <a:srgbClr val="303030"/>
                </a:solidFill>
                <a:latin typeface="幼圆" panose="02010509060101010101" pitchFamily="49" charset="-122"/>
              </a:endParaRPr>
            </a:p>
          </p:txBody>
        </p:sp>
        <p:sp>
          <p:nvSpPr>
            <p:cNvPr id="214"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序参量支配原理</a:t>
              </a:r>
            </a:p>
          </p:txBody>
        </p:sp>
        <p:sp>
          <p:nvSpPr>
            <p:cNvPr id="216"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组织+自组织原理</a:t>
              </a:r>
            </a:p>
          </p:txBody>
        </p:sp>
        <p:sp>
          <p:nvSpPr>
            <p:cNvPr id="218"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KISS原则(简化原理)</a:t>
              </a:r>
            </a:p>
          </p:txBody>
        </p:sp>
        <p:sp>
          <p:nvSpPr>
            <p:cNvPr id="137"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40"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90">
                  <a:solidFill>
                    <a:srgbClr val="303030"/>
                  </a:solidFill>
                  <a:latin typeface="幼圆" panose="02010509060101010101" pitchFamily="49" charset="-122"/>
                </a:rPr>
                <a:t>钱学森系统科学体系</a:t>
              </a:r>
            </a:p>
          </p:txBody>
        </p:sp>
        <p:sp>
          <p:nvSpPr>
            <p:cNvPr id="142"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90" dirty="0">
                  <a:solidFill>
                    <a:srgbClr val="303030"/>
                  </a:solidFill>
                  <a:latin typeface="幼圆" panose="02010509060101010101" pitchFamily="49" charset="-122"/>
                  <a:ea typeface="幼圆" panose="02010509060101010101" pitchFamily="49" charset="-122"/>
                </a:rPr>
                <a:t>迭代精进原理</a:t>
              </a:r>
              <a:endParaRPr sz="790" dirty="0">
                <a:solidFill>
                  <a:srgbClr val="303030"/>
                </a:solidFill>
                <a:latin typeface="幼圆" panose="02010509060101010101" pitchFamily="49" charset="-122"/>
                <a:ea typeface="幼圆" panose="02010509060101010101" pitchFamily="49" charset="-122"/>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三十二角星 5"/>
          <p:cNvSpPr/>
          <p:nvPr/>
        </p:nvSpPr>
        <p:spPr>
          <a:xfrm>
            <a:off x="2403485" y="3095859"/>
            <a:ext cx="864096" cy="864096"/>
          </a:xfrm>
          <a:prstGeom prst="star32">
            <a:avLst>
              <a:gd name="adj" fmla="val 46735"/>
            </a:avLst>
          </a:prstGeom>
          <a:solidFill>
            <a:srgbClr val="FF0000">
              <a:alpha val="50000"/>
            </a:srgb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14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有序性</a:t>
            </a:r>
          </a:p>
        </p:txBody>
      </p:sp>
      <p:sp>
        <p:nvSpPr>
          <p:cNvPr id="9" name="三十二角星 8"/>
          <p:cNvSpPr/>
          <p:nvPr/>
        </p:nvSpPr>
        <p:spPr>
          <a:xfrm>
            <a:off x="2732352" y="3631088"/>
            <a:ext cx="864096" cy="864096"/>
          </a:xfrm>
          <a:prstGeom prst="star32">
            <a:avLst>
              <a:gd name="adj" fmla="val 46735"/>
            </a:avLst>
          </a:prstGeom>
          <a:solidFill>
            <a:srgbClr val="00B0F0">
              <a:alpha val="50000"/>
            </a:srgb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14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稳定性</a:t>
            </a:r>
          </a:p>
        </p:txBody>
      </p:sp>
      <p:sp>
        <p:nvSpPr>
          <p:cNvPr id="10" name="三十二角星 9"/>
          <p:cNvSpPr/>
          <p:nvPr/>
        </p:nvSpPr>
        <p:spPr>
          <a:xfrm>
            <a:off x="3051557" y="3095859"/>
            <a:ext cx="864096" cy="864096"/>
          </a:xfrm>
          <a:prstGeom prst="star32">
            <a:avLst>
              <a:gd name="adj" fmla="val 46735"/>
            </a:avLst>
          </a:prstGeom>
          <a:solidFill>
            <a:srgbClr val="00B050">
              <a:alpha val="50000"/>
            </a:srgb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14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目的性</a:t>
            </a:r>
          </a:p>
        </p:txBody>
      </p:sp>
      <p:sp>
        <p:nvSpPr>
          <p:cNvPr id="2" name="椭圆 1"/>
          <p:cNvSpPr/>
          <p:nvPr/>
        </p:nvSpPr>
        <p:spPr>
          <a:xfrm>
            <a:off x="2115453" y="2231763"/>
            <a:ext cx="2248707" cy="2304256"/>
          </a:xfrm>
          <a:prstGeom prst="ellipse">
            <a:avLst/>
          </a:prstGeom>
          <a:noFill/>
          <a:ln w="31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2400" dirty="0">
                <a:ln>
                  <a:solidFill>
                    <a:srgbClr val="0066FF"/>
                  </a:solidFill>
                </a:ln>
                <a:solidFill>
                  <a:prstClr val="white"/>
                </a:solidFill>
                <a:latin typeface="方正超粗黑简体" panose="03000509000000000000" pitchFamily="65" charset="-122"/>
                <a:ea typeface="方正超粗黑简体" panose="03000509000000000000" pitchFamily="65" charset="-122"/>
              </a:rPr>
              <a:t>一般系统论</a:t>
            </a:r>
            <a:endParaRPr lang="en-US" altLang="zh-CN" sz="2400" dirty="0">
              <a:ln>
                <a:solidFill>
                  <a:srgbClr val="0066FF"/>
                </a:solidFill>
              </a:ln>
              <a:solidFill>
                <a:prstClr val="white"/>
              </a:solidFill>
              <a:latin typeface="方正超粗黑简体" panose="03000509000000000000" pitchFamily="65" charset="-122"/>
              <a:ea typeface="方正超粗黑简体" panose="03000509000000000000" pitchFamily="65" charset="-122"/>
            </a:endParaRPr>
          </a:p>
          <a:p>
            <a:pPr algn="ctr" defTabSz="914400"/>
            <a:endParaRPr lang="en-US" altLang="zh-CN" sz="2400" dirty="0">
              <a:ln>
                <a:solidFill>
                  <a:srgbClr val="0066FF"/>
                </a:solidFill>
              </a:ln>
              <a:solidFill>
                <a:prstClr val="white"/>
              </a:solidFill>
              <a:latin typeface="方正超粗黑简体" panose="03000509000000000000" pitchFamily="65" charset="-122"/>
              <a:ea typeface="方正超粗黑简体" panose="03000509000000000000" pitchFamily="65" charset="-122"/>
            </a:endParaRPr>
          </a:p>
          <a:p>
            <a:pPr algn="ctr" defTabSz="914400"/>
            <a:endParaRPr lang="en-US" altLang="zh-CN" sz="2400" dirty="0">
              <a:ln>
                <a:solidFill>
                  <a:srgbClr val="0066FF"/>
                </a:solidFill>
              </a:ln>
              <a:solidFill>
                <a:prstClr val="white"/>
              </a:solidFill>
              <a:latin typeface="方正超粗黑简体" panose="03000509000000000000" pitchFamily="65" charset="-122"/>
              <a:ea typeface="方正超粗黑简体" panose="03000509000000000000" pitchFamily="65" charset="-122"/>
            </a:endParaRPr>
          </a:p>
          <a:p>
            <a:pPr algn="ctr" defTabSz="914400"/>
            <a:endParaRPr lang="zh-CN" altLang="en-US" sz="2400" dirty="0">
              <a:ln>
                <a:solidFill>
                  <a:srgbClr val="0066FF"/>
                </a:solidFill>
              </a:ln>
              <a:solidFill>
                <a:prstClr val="white"/>
              </a:solidFill>
              <a:latin typeface="方正超粗黑简体" panose="03000509000000000000" pitchFamily="65" charset="-122"/>
              <a:ea typeface="方正超粗黑简体" panose="03000509000000000000" pitchFamily="65" charset="-122"/>
            </a:endParaRPr>
          </a:p>
        </p:txBody>
      </p:sp>
      <p:sp>
        <p:nvSpPr>
          <p:cNvPr id="4" name="椭圆 3"/>
          <p:cNvSpPr/>
          <p:nvPr/>
        </p:nvSpPr>
        <p:spPr>
          <a:xfrm>
            <a:off x="1971437" y="3671923"/>
            <a:ext cx="1368152" cy="1368152"/>
          </a:xfrm>
          <a:prstGeom prst="ellipse">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2400" dirty="0">
                <a:ln>
                  <a:solidFill>
                    <a:srgbClr val="FFC000"/>
                  </a:solidFill>
                </a:ln>
                <a:solidFill>
                  <a:prstClr val="white"/>
                </a:solidFill>
                <a:latin typeface="方正超粗黑简体" panose="03000509000000000000" pitchFamily="65" charset="-122"/>
                <a:ea typeface="方正超粗黑简体" panose="03000509000000000000" pitchFamily="65" charset="-122"/>
              </a:rPr>
              <a:t>控制论</a:t>
            </a:r>
          </a:p>
        </p:txBody>
      </p:sp>
      <p:sp>
        <p:nvSpPr>
          <p:cNvPr id="5" name="椭圆 4"/>
          <p:cNvSpPr/>
          <p:nvPr/>
        </p:nvSpPr>
        <p:spPr>
          <a:xfrm>
            <a:off x="1611397" y="2519795"/>
            <a:ext cx="1368152" cy="1368152"/>
          </a:xfrm>
          <a:prstGeom prst="ellipse">
            <a:avLst/>
          </a:prstGeom>
          <a:noFill/>
          <a:ln w="31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2400" dirty="0">
                <a:ln>
                  <a:solidFill>
                    <a:srgbClr val="00FF00"/>
                  </a:solidFill>
                </a:ln>
                <a:solidFill>
                  <a:prstClr val="white"/>
                </a:solidFill>
                <a:latin typeface="方正超粗黑简体" panose="03000509000000000000" pitchFamily="65" charset="-122"/>
                <a:ea typeface="方正超粗黑简体" panose="03000509000000000000" pitchFamily="65" charset="-122"/>
              </a:rPr>
              <a:t>信息论</a:t>
            </a:r>
          </a:p>
        </p:txBody>
      </p:sp>
      <p:sp>
        <p:nvSpPr>
          <p:cNvPr id="13" name="TextBox 12"/>
          <p:cNvSpPr txBox="1"/>
          <p:nvPr/>
        </p:nvSpPr>
        <p:spPr>
          <a:xfrm>
            <a:off x="611560" y="1923678"/>
            <a:ext cx="492443" cy="304698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老</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三</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论</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研</a:t>
            </a:r>
            <a:endPar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究</a:t>
            </a:r>
            <a:endPar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性</a:t>
            </a:r>
            <a:br>
              <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质</a:t>
            </a:r>
          </a:p>
        </p:txBody>
      </p:sp>
      <p:sp>
        <p:nvSpPr>
          <p:cNvPr id="14" name="圆角矩形 13"/>
          <p:cNvSpPr/>
          <p:nvPr/>
        </p:nvSpPr>
        <p:spPr>
          <a:xfrm>
            <a:off x="5067781" y="1691803"/>
            <a:ext cx="1872208" cy="1800000"/>
          </a:xfrm>
          <a:prstGeom prst="roundRect">
            <a:avLst/>
          </a:prstGeom>
          <a:solidFill>
            <a:srgbClr val="00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协同学</a:t>
            </a:r>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endPar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5" name="圆角矩形 14"/>
          <p:cNvSpPr/>
          <p:nvPr/>
        </p:nvSpPr>
        <p:spPr>
          <a:xfrm>
            <a:off x="4779749" y="503571"/>
            <a:ext cx="1872208" cy="1800000"/>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耗散论</a:t>
            </a:r>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endPar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6" name="圆角矩形 15"/>
          <p:cNvSpPr/>
          <p:nvPr/>
        </p:nvSpPr>
        <p:spPr>
          <a:xfrm>
            <a:off x="5355813" y="2880035"/>
            <a:ext cx="1872208" cy="1800000"/>
          </a:xfrm>
          <a:prstGeom prst="roundRect">
            <a:avLst/>
          </a:prstGeom>
          <a:solidFill>
            <a:srgbClr val="0066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突变论</a:t>
            </a:r>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endPar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7" name="TextBox 16"/>
          <p:cNvSpPr txBox="1"/>
          <p:nvPr/>
        </p:nvSpPr>
        <p:spPr>
          <a:xfrm>
            <a:off x="5366204" y="1666090"/>
            <a:ext cx="1107996" cy="646331"/>
          </a:xfrm>
          <a:prstGeom prst="wedgeRectCallout">
            <a:avLst>
              <a:gd name="adj1" fmla="val -246111"/>
              <a:gd name="adj2" fmla="val 225006"/>
            </a:avLst>
          </a:prstGeom>
          <a:noFill/>
          <a:ln>
            <a:solidFill>
              <a:srgbClr val="FF0000"/>
            </a:solidFill>
            <a:tailEnd type="oval"/>
          </a:ln>
        </p:spPr>
        <p:txBody>
          <a:bodyPr wrap="none" rtlCol="0">
            <a:spAutoFit/>
          </a:bodyPr>
          <a:lstStyle/>
          <a:p>
            <a:pPr algn="ct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非平衡态</a:t>
            </a:r>
            <a:endParaRPr lang="en-US" altLang="zh-CN"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p>
        </p:txBody>
      </p:sp>
      <p:sp>
        <p:nvSpPr>
          <p:cNvPr id="18" name="TextBox 17"/>
          <p:cNvSpPr txBox="1"/>
          <p:nvPr/>
        </p:nvSpPr>
        <p:spPr>
          <a:xfrm>
            <a:off x="5643843" y="2859053"/>
            <a:ext cx="1107997" cy="646331"/>
          </a:xfrm>
          <a:prstGeom prst="wedgeRectCallout">
            <a:avLst>
              <a:gd name="adj1" fmla="val -274393"/>
              <a:gd name="adj2" fmla="val 79859"/>
            </a:avLst>
          </a:prstGeom>
          <a:noFill/>
          <a:ln>
            <a:solidFill>
              <a:srgbClr val="FF0000"/>
            </a:solidFill>
            <a:headEnd type="none"/>
            <a:tailEnd type="oval"/>
          </a:ln>
        </p:spPr>
        <p:txBody>
          <a:bodyPr wrap="none" rtlCol="0">
            <a:spAutoFit/>
          </a:bodyPr>
          <a:lstStyle/>
          <a:p>
            <a:pPr algn="ct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序参量</a:t>
            </a:r>
            <a:endParaRPr lang="en-US" altLang="zh-CN"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稳态跃迁</a:t>
            </a:r>
            <a:endParaRPr lang="en-US" altLang="zh-CN"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9" name="TextBox 18"/>
          <p:cNvSpPr txBox="1"/>
          <p:nvPr/>
        </p:nvSpPr>
        <p:spPr>
          <a:xfrm>
            <a:off x="7756902" y="667640"/>
            <a:ext cx="492443" cy="304698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新</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三</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论</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研</a:t>
            </a:r>
            <a:endPar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究</a:t>
            </a:r>
            <a:endPar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机</a:t>
            </a:r>
            <a:endPar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制</a:t>
            </a:r>
          </a:p>
        </p:txBody>
      </p:sp>
      <p:sp>
        <p:nvSpPr>
          <p:cNvPr id="20" name="TextBox 19"/>
          <p:cNvSpPr txBox="1"/>
          <p:nvPr/>
        </p:nvSpPr>
        <p:spPr>
          <a:xfrm>
            <a:off x="539552" y="771550"/>
            <a:ext cx="2954655"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几种主要理论的联系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heckerboard(across)">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checkerboard(across)">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checkerboard(across)">
                                      <p:cBhvr>
                                        <p:cTn id="33" dur="500"/>
                                        <p:tgtEl>
                                          <p:spTgt spid="15"/>
                                        </p:tgtEl>
                                      </p:cBhvr>
                                    </p:animEffect>
                                  </p:childTnLst>
                                </p:cTn>
                              </p:par>
                            </p:childTnLst>
                          </p:cTn>
                        </p:par>
                        <p:par>
                          <p:cTn id="34" fill="hold">
                            <p:stCondLst>
                              <p:cond delay="500"/>
                            </p:stCondLst>
                            <p:childTnLst>
                              <p:par>
                                <p:cTn id="35" presetID="5" presetClass="entr" presetSubtype="1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heckerboard(across)">
                                      <p:cBhvr>
                                        <p:cTn id="37" dur="500"/>
                                        <p:tgtEl>
                                          <p:spTgt spid="14"/>
                                        </p:tgtEl>
                                      </p:cBhvr>
                                    </p:animEffect>
                                  </p:childTnLst>
                                </p:cTn>
                              </p:par>
                            </p:childTnLst>
                          </p:cTn>
                        </p:par>
                        <p:par>
                          <p:cTn id="38" fill="hold">
                            <p:stCondLst>
                              <p:cond delay="1000"/>
                            </p:stCondLst>
                            <p:childTnLst>
                              <p:par>
                                <p:cTn id="39" presetID="5" presetClass="entr" presetSubtype="1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heckerboard(across)">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checkerboard(across)">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heckerboard(across)">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blinds(horizontal)">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linds(horizontal)">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2" grpId="0" animBg="1"/>
      <p:bldP spid="4" grpId="0" animBg="1"/>
      <p:bldP spid="5" grpId="0" animBg="1"/>
      <p:bldP spid="13" grpId="0" animBg="1"/>
      <p:bldP spid="14" grpId="0" animBg="1"/>
      <p:bldP spid="15" grpId="0" animBg="1"/>
      <p:bldP spid="16" grpId="0" animBg="1"/>
      <p:bldP spid="17" grpId="0" animBg="1"/>
      <p:bldP spid="18" grpId="0" animBg="1"/>
      <p:bldP spid="1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rthur wang\application data\360se6\User Data\temp\KK00021303.jpg"/>
          <p:cNvPicPr>
            <a:picLocks noChangeAspect="1" noChangeArrowheads="1"/>
          </p:cNvPicPr>
          <p:nvPr/>
        </p:nvPicPr>
        <p:blipFill>
          <a:blip r:embed="rId2" cstate="print"/>
          <a:srcRect/>
          <a:stretch>
            <a:fillRect/>
          </a:stretch>
        </p:blipFill>
        <p:spPr bwMode="auto">
          <a:xfrm>
            <a:off x="4283968" y="2931790"/>
            <a:ext cx="2016224" cy="200278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TextBox 2"/>
          <p:cNvSpPr txBox="1"/>
          <p:nvPr/>
        </p:nvSpPr>
        <p:spPr>
          <a:xfrm>
            <a:off x="399013" y="195486"/>
            <a:ext cx="5109091" cy="584775"/>
          </a:xfrm>
          <a:prstGeom prst="rect">
            <a:avLst/>
          </a:prstGeom>
          <a:noFill/>
        </p:spPr>
        <p:txBody>
          <a:bodyPr wrap="none" rtlCol="0">
            <a:spAutoFit/>
          </a:bodyPr>
          <a:lstStyle/>
          <a:p>
            <a:pPr defTabSz="914400"/>
            <a:r>
              <a:rPr lang="zh-CN" altLang="en-US" sz="32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矛盾论、实践论都是系统论</a:t>
            </a:r>
          </a:p>
        </p:txBody>
      </p:sp>
      <p:pic>
        <p:nvPicPr>
          <p:cNvPr id="4" name="Picture 6" descr="c:\documents and settings\arthur wang\application data\360se6\User Data\temp\u=234014012,2693454922&amp;fm=21&amp;gp=0.jpg"/>
          <p:cNvPicPr>
            <a:picLocks noChangeAspect="1" noChangeArrowheads="1"/>
          </p:cNvPicPr>
          <p:nvPr/>
        </p:nvPicPr>
        <p:blipFill>
          <a:blip r:embed="rId3" cstate="screen"/>
          <a:srcRect/>
          <a:stretch>
            <a:fillRect/>
          </a:stretch>
        </p:blipFill>
        <p:spPr bwMode="auto">
          <a:xfrm>
            <a:off x="6876256" y="1184309"/>
            <a:ext cx="1872208" cy="1989221"/>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矩形 4"/>
          <p:cNvSpPr/>
          <p:nvPr/>
        </p:nvSpPr>
        <p:spPr>
          <a:xfrm>
            <a:off x="467544" y="1347614"/>
            <a:ext cx="6048672" cy="1569660"/>
          </a:xfrm>
          <a:prstGeom prst="rect">
            <a:avLst/>
          </a:prstGeom>
        </p:spPr>
        <p:txBody>
          <a:bodyPr wrap="square">
            <a:spAutoFit/>
          </a:bodyPr>
          <a:lstStyle/>
          <a:p>
            <a:pPr defTabSz="914400"/>
            <a:r>
              <a:rPr lang="en-US" altLang="zh-CN"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1937</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提出。</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运用唯物辩证法总结了中国共产党领导中国革命斗争的实践经验，从</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两种宇宙观</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、矛盾的普遍性、矛盾的特殊性、</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主要矛盾</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和矛盾的主要方面、矛盾诸方面的同一性和斗争性、对抗在矛盾中的地位等方面，深刻地阐述了对立统一规律，发挥了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对立统一</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规律是辩证法的实质和核心的思想。</a:t>
            </a:r>
          </a:p>
        </p:txBody>
      </p:sp>
      <p:sp>
        <p:nvSpPr>
          <p:cNvPr id="6" name="TextBox 5"/>
          <p:cNvSpPr txBox="1"/>
          <p:nvPr/>
        </p:nvSpPr>
        <p:spPr>
          <a:xfrm>
            <a:off x="539552" y="771550"/>
            <a:ext cx="954107" cy="40011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矛盾论</a:t>
            </a:r>
          </a:p>
        </p:txBody>
      </p:sp>
      <p:sp>
        <p:nvSpPr>
          <p:cNvPr id="7" name="矩形 6"/>
          <p:cNvSpPr/>
          <p:nvPr/>
        </p:nvSpPr>
        <p:spPr>
          <a:xfrm>
            <a:off x="611560" y="3983454"/>
            <a:ext cx="6048672" cy="892552"/>
          </a:xfrm>
          <a:prstGeom prst="rect">
            <a:avLst/>
          </a:prstGeom>
          <a:solidFill>
            <a:schemeClr val="lt1">
              <a:alpha val="60000"/>
            </a:schemeClr>
          </a:solidFill>
          <a:ln w="3175"/>
        </p:spPr>
        <p:style>
          <a:lnRef idx="2">
            <a:schemeClr val="accent2"/>
          </a:lnRef>
          <a:fillRef idx="1">
            <a:schemeClr val="lt1"/>
          </a:fillRef>
          <a:effectRef idx="0">
            <a:schemeClr val="accent2"/>
          </a:effectRef>
          <a:fontRef idx="minor">
            <a:schemeClr val="dk1"/>
          </a:fontRef>
        </p:style>
        <p:txBody>
          <a:bodyPr wrap="square">
            <a:spAutoFit/>
          </a:bodyPr>
          <a:lstStyle/>
          <a:p>
            <a:pPr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不但要研究每一个</a:t>
            </a:r>
            <a:r>
              <a:rPr lang="zh-CN" altLang="en-US" sz="20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大系统</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的物质运动形式的特殊的矛盾性及其所规定的本质，而且要研究每一个物质运动形式在其发展长途中的每一个过程的特殊的矛盾及其本质。</a:t>
            </a:r>
          </a:p>
        </p:txBody>
      </p:sp>
      <p:sp>
        <p:nvSpPr>
          <p:cNvPr id="8" name="圆角矩形标注 7"/>
          <p:cNvSpPr/>
          <p:nvPr/>
        </p:nvSpPr>
        <p:spPr>
          <a:xfrm>
            <a:off x="2267744" y="1203598"/>
            <a:ext cx="3708321" cy="374571"/>
          </a:xfrm>
          <a:prstGeom prst="wedgeRoundRectCallout">
            <a:avLst>
              <a:gd name="adj1" fmla="val -76962"/>
              <a:gd name="adj2" fmla="val 19823"/>
              <a:gd name="adj3" fmla="val 16667"/>
            </a:avLst>
          </a:prstGeom>
          <a:solidFill>
            <a:srgbClr val="FF0000">
              <a:alpha val="30000"/>
            </a:srgbClr>
          </a:solidFill>
          <a:ln>
            <a:solidFill>
              <a:srgbClr val="FF0000"/>
            </a:solidFill>
          </a:ln>
        </p:spPr>
        <p:txBody>
          <a:bodyPr wrap="none">
            <a:spAutoFit/>
          </a:bodyPr>
          <a:lstStyle/>
          <a:p>
            <a:pPr algn="ctr" defTabSz="914400"/>
            <a:r>
              <a:rPr lang="en-US" altLang="zh-CN" sz="1600" dirty="0">
                <a:solidFill>
                  <a:prstClr val="black"/>
                </a:solidFill>
                <a:latin typeface="幼圆" panose="02010509060101010101" pitchFamily="49" charset="-122"/>
                <a:ea typeface="幼圆" panose="02010509060101010101" pitchFamily="49" charset="-122"/>
              </a:rPr>
              <a:t>1945</a:t>
            </a:r>
            <a:r>
              <a:rPr lang="zh-CN" altLang="en-US" sz="1600" dirty="0">
                <a:solidFill>
                  <a:prstClr val="black"/>
                </a:solidFill>
                <a:latin typeface="幼圆" panose="02010509060101010101" pitchFamily="49" charset="-122"/>
                <a:ea typeface="幼圆" panose="02010509060101010101" pitchFamily="49" charset="-122"/>
              </a:rPr>
              <a:t>年，贝塔朗菲</a:t>
            </a:r>
            <a:r>
              <a:rPr lang="en-US" altLang="zh-CN" sz="1600" dirty="0">
                <a:solidFill>
                  <a:prstClr val="black"/>
                </a:solidFill>
                <a:latin typeface="幼圆" panose="02010509060101010101" pitchFamily="49" charset="-122"/>
                <a:ea typeface="幼圆" panose="02010509060101010101" pitchFamily="49" charset="-122"/>
              </a:rPr>
              <a:t>《</a:t>
            </a:r>
            <a:r>
              <a:rPr lang="zh-CN" altLang="en-US" sz="1600" dirty="0">
                <a:solidFill>
                  <a:prstClr val="black"/>
                </a:solidFill>
                <a:latin typeface="幼圆" panose="02010509060101010101" pitchFamily="49" charset="-122"/>
                <a:ea typeface="幼圆" panose="02010509060101010101" pitchFamily="49" charset="-122"/>
              </a:rPr>
              <a:t>关于一般系统论</a:t>
            </a:r>
            <a:r>
              <a:rPr lang="en-US" altLang="zh-CN" sz="1600" dirty="0">
                <a:solidFill>
                  <a:prstClr val="black"/>
                </a:solidFill>
                <a:latin typeface="幼圆" panose="02010509060101010101" pitchFamily="49" charset="-122"/>
                <a:ea typeface="幼圆" panose="02010509060101010101" pitchFamily="49" charset="-122"/>
              </a:rPr>
              <a:t>》</a:t>
            </a:r>
            <a:endParaRPr lang="zh-CN" altLang="en-US" sz="1600" dirty="0">
              <a:solidFill>
                <a:prstClr val="black"/>
              </a:solidFill>
              <a:latin typeface="幼圆" panose="02010509060101010101" pitchFamily="49" charset="-122"/>
              <a:ea typeface="幼圆" panose="02010509060101010101" pitchFamily="49" charset="-122"/>
            </a:endParaRPr>
          </a:p>
        </p:txBody>
      </p:sp>
      <p:sp>
        <p:nvSpPr>
          <p:cNvPr id="9" name="圆角矩形标注 8"/>
          <p:cNvSpPr/>
          <p:nvPr/>
        </p:nvSpPr>
        <p:spPr>
          <a:xfrm>
            <a:off x="1691680" y="2859782"/>
            <a:ext cx="2232248" cy="646986"/>
          </a:xfrm>
          <a:prstGeom prst="wedgeRoundRectCallout">
            <a:avLst>
              <a:gd name="adj1" fmla="val 89489"/>
              <a:gd name="adj2" fmla="val -174583"/>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sz="1600" dirty="0">
                <a:solidFill>
                  <a:prstClr val="black"/>
                </a:solidFill>
                <a:latin typeface="幼圆" panose="02010509060101010101" pitchFamily="49" charset="-122"/>
                <a:ea typeface="幼圆" panose="02010509060101010101" pitchFamily="49" charset="-122"/>
              </a:rPr>
              <a:t>序参量、耗散结构、协同学、突变论</a:t>
            </a:r>
          </a:p>
        </p:txBody>
      </p:sp>
      <p:sp>
        <p:nvSpPr>
          <p:cNvPr id="10" name="圆角矩形标注 9"/>
          <p:cNvSpPr/>
          <p:nvPr/>
        </p:nvSpPr>
        <p:spPr>
          <a:xfrm>
            <a:off x="4788024" y="2859782"/>
            <a:ext cx="1440160" cy="374571"/>
          </a:xfrm>
          <a:prstGeom prst="wedgeRoundRectCallout">
            <a:avLst>
              <a:gd name="adj1" fmla="val -20415"/>
              <a:gd name="adj2" fmla="val -110755"/>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sz="1600" dirty="0">
                <a:solidFill>
                  <a:prstClr val="black"/>
                </a:solidFill>
                <a:latin typeface="幼圆" panose="02010509060101010101" pitchFamily="49" charset="-122"/>
                <a:ea typeface="幼圆" panose="02010509060101010101" pitchFamily="49" charset="-122"/>
              </a:rPr>
              <a:t>系统动力学</a:t>
            </a:r>
          </a:p>
        </p:txBody>
      </p:sp>
      <p:sp>
        <p:nvSpPr>
          <p:cNvPr id="11" name="圆角矩形标注 10"/>
          <p:cNvSpPr/>
          <p:nvPr/>
        </p:nvSpPr>
        <p:spPr>
          <a:xfrm>
            <a:off x="0" y="2931790"/>
            <a:ext cx="1440160" cy="374571"/>
          </a:xfrm>
          <a:prstGeom prst="wedgeRoundRectCallout">
            <a:avLst>
              <a:gd name="adj1" fmla="val 52159"/>
              <a:gd name="adj2" fmla="val -260086"/>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sz="1600" dirty="0">
                <a:solidFill>
                  <a:prstClr val="black"/>
                </a:solidFill>
                <a:latin typeface="幼圆" panose="02010509060101010101" pitchFamily="49" charset="-122"/>
                <a:ea typeface="幼圆" panose="02010509060101010101" pitchFamily="49" charset="-122"/>
              </a:rPr>
              <a:t>有机系统论</a:t>
            </a:r>
          </a:p>
        </p:txBody>
      </p:sp>
      <p:sp>
        <p:nvSpPr>
          <p:cNvPr id="12" name="TextBox 11"/>
          <p:cNvSpPr txBox="1"/>
          <p:nvPr/>
        </p:nvSpPr>
        <p:spPr>
          <a:xfrm>
            <a:off x="497361" y="3578635"/>
            <a:ext cx="1346844" cy="369332"/>
          </a:xfrm>
          <a:prstGeom prst="rect">
            <a:avLst/>
          </a:prstGeom>
          <a:noFill/>
        </p:spPr>
        <p:txBody>
          <a:bodyPr wrap="none" rtlCol="0">
            <a:spAutoFit/>
          </a:bodyPr>
          <a:lstStyle/>
          <a:p>
            <a:pPr defTabSz="914400"/>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原文摘录：</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915566"/>
            <a:ext cx="6192688" cy="1323439"/>
          </a:xfrm>
          <a:prstGeom prst="rect">
            <a:avLst/>
          </a:prstGeom>
        </p:spPr>
        <p:txBody>
          <a:bodyPr wrap="square">
            <a:spAutoFit/>
          </a:bodyPr>
          <a:lstStyle/>
          <a:p>
            <a:pPr algn="just" defTabSz="914400"/>
            <a:r>
              <a:rPr lang="en-US" altLang="zh-CN"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1937</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提出。</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认识论著作，也是一部辩证法著作。①阐明了人类认识的过程是一个矛盾不断产生、又不断解决的无限辩证</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发展</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的过程；②论述和发展了认识领域中的</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量变质变规律</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；③论证了理论在一定条件下的决定作用。</a:t>
            </a:r>
          </a:p>
        </p:txBody>
      </p:sp>
      <p:sp>
        <p:nvSpPr>
          <p:cNvPr id="4" name="TextBox 3"/>
          <p:cNvSpPr txBox="1"/>
          <p:nvPr/>
        </p:nvSpPr>
        <p:spPr>
          <a:xfrm>
            <a:off x="251520" y="267494"/>
            <a:ext cx="110799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实践论</a:t>
            </a:r>
          </a:p>
        </p:txBody>
      </p:sp>
      <p:sp>
        <p:nvSpPr>
          <p:cNvPr id="5" name="矩形 4"/>
          <p:cNvSpPr/>
          <p:nvPr/>
        </p:nvSpPr>
        <p:spPr>
          <a:xfrm>
            <a:off x="323528" y="2931790"/>
            <a:ext cx="3888432" cy="1631216"/>
          </a:xfrm>
          <a:prstGeom prst="rect">
            <a:avLst/>
          </a:prstGeom>
          <a:ln w="3175"/>
        </p:spPr>
        <p:style>
          <a:lnRef idx="2">
            <a:schemeClr val="accent2"/>
          </a:lnRef>
          <a:fillRef idx="1">
            <a:schemeClr val="lt1"/>
          </a:fillRef>
          <a:effectRef idx="0">
            <a:schemeClr val="accent2"/>
          </a:effectRef>
          <a:fontRef idx="minor">
            <a:schemeClr val="dk1"/>
          </a:fontRef>
        </p:style>
        <p:txBody>
          <a:bodyPr wrap="square">
            <a:spAutoFit/>
          </a:bodyPr>
          <a:lstStyle/>
          <a:p>
            <a:pPr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要完全地反映整个的事物，反映事物的本质，反映事物的内部规律性，就必须经过思考作用，</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将丰富的感觉材料加以去粗取精、去伪存真、由此及彼、由表及里</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的改造制作工夫，造成概念和理论的</a:t>
            </a:r>
            <a:r>
              <a:rPr lang="zh-CN" altLang="en-US" sz="2000"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，就必须从感性认识跃进到理性认识。</a:t>
            </a:r>
          </a:p>
        </p:txBody>
      </p:sp>
      <p:sp>
        <p:nvSpPr>
          <p:cNvPr id="6" name="圆角矩形标注 5"/>
          <p:cNvSpPr/>
          <p:nvPr/>
        </p:nvSpPr>
        <p:spPr>
          <a:xfrm>
            <a:off x="2843808" y="411510"/>
            <a:ext cx="1440160" cy="408623"/>
          </a:xfrm>
          <a:prstGeom prst="wedgeRoundRectCallout">
            <a:avLst>
              <a:gd name="adj1" fmla="val 51359"/>
              <a:gd name="adj2" fmla="val 196876"/>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dirty="0">
                <a:solidFill>
                  <a:prstClr val="black"/>
                </a:solidFill>
                <a:latin typeface="幼圆" panose="02010509060101010101" pitchFamily="49" charset="-122"/>
                <a:ea typeface="幼圆" panose="02010509060101010101" pitchFamily="49" charset="-122"/>
              </a:rPr>
              <a:t>系统的使命</a:t>
            </a:r>
          </a:p>
        </p:txBody>
      </p:sp>
      <p:sp>
        <p:nvSpPr>
          <p:cNvPr id="7" name="TextBox 6"/>
          <p:cNvSpPr txBox="1"/>
          <p:nvPr/>
        </p:nvSpPr>
        <p:spPr>
          <a:xfrm>
            <a:off x="261911" y="2532373"/>
            <a:ext cx="1467068" cy="400110"/>
          </a:xfrm>
          <a:prstGeom prst="rect">
            <a:avLst/>
          </a:prstGeom>
          <a:noFill/>
        </p:spPr>
        <p:txBody>
          <a:bodyPr wrap="none" rtlCol="0">
            <a:spAutoFit/>
          </a:bodyPr>
          <a:lstStyle/>
          <a:p>
            <a:pPr defTabSz="914400"/>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原文摘录：</a:t>
            </a:r>
          </a:p>
        </p:txBody>
      </p:sp>
      <p:sp>
        <p:nvSpPr>
          <p:cNvPr id="8" name="圆角矩形标注 7"/>
          <p:cNvSpPr/>
          <p:nvPr/>
        </p:nvSpPr>
        <p:spPr>
          <a:xfrm>
            <a:off x="3347864" y="1995686"/>
            <a:ext cx="3024336" cy="408623"/>
          </a:xfrm>
          <a:prstGeom prst="wedgeRoundRectCallout">
            <a:avLst>
              <a:gd name="adj1" fmla="val -63369"/>
              <a:gd name="adj2" fmla="val -52894"/>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dirty="0">
                <a:solidFill>
                  <a:prstClr val="black"/>
                </a:solidFill>
                <a:latin typeface="幼圆" panose="02010509060101010101" pitchFamily="49" charset="-122"/>
                <a:ea typeface="幼圆" panose="02010509060101010101" pitchFamily="49" charset="-122"/>
              </a:rPr>
              <a:t>控制论、协同学、突变论</a:t>
            </a:r>
          </a:p>
        </p:txBody>
      </p:sp>
      <p:sp>
        <p:nvSpPr>
          <p:cNvPr id="9" name="圆角矩形标注 8"/>
          <p:cNvSpPr/>
          <p:nvPr/>
        </p:nvSpPr>
        <p:spPr>
          <a:xfrm>
            <a:off x="1979712" y="2395796"/>
            <a:ext cx="1152128" cy="408623"/>
          </a:xfrm>
          <a:prstGeom prst="wedgeRoundRectCallout">
            <a:avLst>
              <a:gd name="adj1" fmla="val 74237"/>
              <a:gd name="adj2" fmla="val 225057"/>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dirty="0">
                <a:solidFill>
                  <a:prstClr val="black"/>
                </a:solidFill>
                <a:latin typeface="幼圆" panose="02010509060101010101" pitchFamily="49" charset="-122"/>
                <a:ea typeface="幼圆" panose="02010509060101010101" pitchFamily="49" charset="-122"/>
              </a:rPr>
              <a:t>信息论</a:t>
            </a:r>
          </a:p>
        </p:txBody>
      </p:sp>
      <p:pic>
        <p:nvPicPr>
          <p:cNvPr id="17" name="Picture 4" descr="c:\documents and settings\arthur wang\application data\360se6\User Data\temp\se17677515.jpg"/>
          <p:cNvPicPr>
            <a:picLocks noChangeAspect="1" noChangeArrowheads="1"/>
          </p:cNvPicPr>
          <p:nvPr/>
        </p:nvPicPr>
        <p:blipFill>
          <a:blip r:embed="rId2" cstate="screen"/>
          <a:srcRect/>
          <a:stretch>
            <a:fillRect/>
          </a:stretch>
        </p:blipFill>
        <p:spPr bwMode="auto">
          <a:xfrm>
            <a:off x="4509654" y="2550968"/>
            <a:ext cx="1944216" cy="2518644"/>
          </a:xfrm>
          <a:prstGeom prst="rect">
            <a:avLst/>
          </a:prstGeom>
          <a:noFill/>
        </p:spPr>
      </p:pic>
      <p:grpSp>
        <p:nvGrpSpPr>
          <p:cNvPr id="19" name="组合 18"/>
          <p:cNvGrpSpPr/>
          <p:nvPr/>
        </p:nvGrpSpPr>
        <p:grpSpPr>
          <a:xfrm>
            <a:off x="200050" y="4464496"/>
            <a:ext cx="4100673" cy="627534"/>
            <a:chOff x="200050" y="4371950"/>
            <a:chExt cx="4100673" cy="627534"/>
          </a:xfrm>
        </p:grpSpPr>
        <p:pic>
          <p:nvPicPr>
            <p:cNvPr id="20" name="图片 19" descr="女阿色6-眨眼.gif"/>
            <p:cNvPicPr>
              <a:picLocks noChangeAspect="1"/>
            </p:cNvPicPr>
            <p:nvPr/>
          </p:nvPicPr>
          <p:blipFill>
            <a:blip r:embed="rId3" cstate="screen"/>
            <a:stretch>
              <a:fillRect/>
            </a:stretch>
          </p:blipFill>
          <p:spPr>
            <a:xfrm>
              <a:off x="200050" y="4371950"/>
              <a:ext cx="627534" cy="627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p:cNvSpPr txBox="1"/>
            <p:nvPr/>
          </p:nvSpPr>
          <p:spPr>
            <a:xfrm>
              <a:off x="1331640" y="4515966"/>
              <a:ext cx="2969083" cy="461665"/>
            </a:xfrm>
            <a:prstGeom prst="wedgeRectCallout">
              <a:avLst>
                <a:gd name="adj1" fmla="val -66473"/>
                <a:gd name="adj2" fmla="val 14359"/>
              </a:avLst>
            </a:prstGeom>
            <a:solidFill>
              <a:srgbClr val="FF99CC"/>
            </a:solidFill>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4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大庆油田，两论起家</a:t>
              </a:r>
            </a:p>
          </p:txBody>
        </p:sp>
      </p:grpSp>
      <p:pic>
        <p:nvPicPr>
          <p:cNvPr id="14" name="Picture 6" descr="c:\documents and settings\arthur wang\application data\360se6\User Data\temp\u=234014012,2693454922&amp;fm=21&amp;gp=0.jpg"/>
          <p:cNvPicPr>
            <a:picLocks noChangeAspect="1" noChangeArrowheads="1"/>
          </p:cNvPicPr>
          <p:nvPr/>
        </p:nvPicPr>
        <p:blipFill>
          <a:blip r:embed="rId4" cstate="screen"/>
          <a:srcRect/>
          <a:stretch>
            <a:fillRect/>
          </a:stretch>
        </p:blipFill>
        <p:spPr bwMode="auto">
          <a:xfrm>
            <a:off x="6876256" y="1184309"/>
            <a:ext cx="1872208" cy="1989221"/>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screen"/>
          <a:srcRect/>
          <a:stretch>
            <a:fillRect/>
          </a:stretch>
        </p:blipFill>
        <p:spPr bwMode="auto">
          <a:xfrm>
            <a:off x="166687" y="483518"/>
            <a:ext cx="1440160" cy="213386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2" descr="c:\documents and settings\arthur wang\application data\360se6\User Data\temp\b03533fa828ba61e3575ef494334970a304e5938.jpg"/>
          <p:cNvPicPr>
            <a:picLocks noChangeAspect="1" noChangeArrowheads="1"/>
          </p:cNvPicPr>
          <p:nvPr/>
        </p:nvPicPr>
        <p:blipFill>
          <a:blip r:embed="rId3" cstate="screen"/>
          <a:srcRect/>
          <a:stretch>
            <a:fillRect/>
          </a:stretch>
        </p:blipFill>
        <p:spPr bwMode="auto">
          <a:xfrm>
            <a:off x="587148" y="1275606"/>
            <a:ext cx="1104532" cy="15340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62"/>
          <p:cNvSpPr txBox="1">
            <a:spLocks noChangeArrowheads="1"/>
          </p:cNvSpPr>
          <p:nvPr/>
        </p:nvSpPr>
        <p:spPr bwMode="auto">
          <a:xfrm>
            <a:off x="5508104" y="4527236"/>
            <a:ext cx="2571750" cy="338138"/>
          </a:xfrm>
          <a:prstGeom prst="rect">
            <a:avLst/>
          </a:prstGeom>
          <a:noFill/>
          <a:ln w="9525">
            <a:noFill/>
            <a:miter lim="800000"/>
          </a:ln>
        </p:spPr>
        <p:txBody>
          <a:bodyPr>
            <a:spAutoFit/>
          </a:bodyPr>
          <a:lstStyle/>
          <a:p>
            <a:pPr algn="ctr" defTabSz="914400"/>
            <a:r>
              <a:rPr lang="zh-CN" altLang="en-US" sz="16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钱学森的系统科学体系</a:t>
            </a:r>
          </a:p>
        </p:txBody>
      </p:sp>
      <p:sp>
        <p:nvSpPr>
          <p:cNvPr id="7" name="TextBox 6"/>
          <p:cNvSpPr txBox="1"/>
          <p:nvPr/>
        </p:nvSpPr>
        <p:spPr>
          <a:xfrm>
            <a:off x="2174638" y="1652717"/>
            <a:ext cx="3477482" cy="2585323"/>
          </a:xfrm>
          <a:prstGeom prst="rect">
            <a:avLst/>
          </a:prstGeom>
          <a:noFill/>
        </p:spPr>
        <p:txBody>
          <a:bodyPr wrap="square" rtlCol="0">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将系统论引入中国，并将</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件法宝集成，创立了“中西合璧”的</a:t>
            </a:r>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系统科学体系</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，将</a:t>
            </a:r>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系统观</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提升到了</a:t>
            </a:r>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哲学</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层面，重视“</a:t>
            </a:r>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系统工程</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285750" indent="-285750" defTabSz="914400">
              <a:buFont typeface="Wingdings" panose="05000000000000000000" pitchFamily="2" charset="2"/>
              <a:buChar char="p"/>
            </a:pP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742950" lvl="1" indent="-285750" defTabSz="914400">
              <a:buFont typeface="Wingdings" panose="05000000000000000000" pitchFamily="2" charset="2"/>
              <a:buChar char="p"/>
            </a:pP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简单系统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742950" lvl="1" indent="-285750" defTabSz="914400">
              <a:buFont typeface="Wingdings" panose="05000000000000000000" pitchFamily="2" charset="2"/>
              <a:buChar char="p"/>
            </a:pP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复杂系统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742950" lvl="1" indent="-285750" defTabSz="914400">
              <a:buFont typeface="Wingdings" panose="05000000000000000000" pitchFamily="2" charset="2"/>
              <a:buChar char="p"/>
            </a:pP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巨系统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742950" lvl="1" indent="-285750" defTabSz="914400">
              <a:buFont typeface="Wingdings" panose="05000000000000000000" pitchFamily="2" charset="2"/>
              <a:buChar char="p"/>
            </a:pP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开放的复杂巨系统</a:t>
            </a:r>
          </a:p>
        </p:txBody>
      </p:sp>
      <p:sp>
        <p:nvSpPr>
          <p:cNvPr id="8" name="TextBox 7"/>
          <p:cNvSpPr txBox="1"/>
          <p:nvPr/>
        </p:nvSpPr>
        <p:spPr>
          <a:xfrm>
            <a:off x="310361" y="3507854"/>
            <a:ext cx="1728192" cy="707886"/>
          </a:xfrm>
          <a:prstGeom prst="rect">
            <a:avLst/>
          </a:prstGeom>
          <a:noFill/>
        </p:spPr>
        <p:txBody>
          <a:bodyPr wrap="square" rtlCol="0">
            <a:spAutoFit/>
          </a:bodyPr>
          <a:lstStyle/>
          <a:p>
            <a:pPr defTabSz="914400"/>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数字油田是开放复杂巨系统</a:t>
            </a:r>
          </a:p>
        </p:txBody>
      </p:sp>
      <p:sp>
        <p:nvSpPr>
          <p:cNvPr id="10" name="矩形 9"/>
          <p:cNvSpPr/>
          <p:nvPr/>
        </p:nvSpPr>
        <p:spPr>
          <a:xfrm>
            <a:off x="310361" y="4299942"/>
            <a:ext cx="2749471" cy="707886"/>
          </a:xfrm>
          <a:prstGeom prst="rect">
            <a:avLst/>
          </a:prstGeom>
        </p:spPr>
        <p:txBody>
          <a:bodyPr wrap="none">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系统观是科学的世界观</a:t>
            </a:r>
            <a:br>
              <a:rPr lang="en-US" altLang="zh-CN"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br>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的重要组成部分</a:t>
            </a:r>
          </a:p>
        </p:txBody>
      </p:sp>
      <p:sp>
        <p:nvSpPr>
          <p:cNvPr id="11" name="TextBox 10"/>
          <p:cNvSpPr txBox="1"/>
          <p:nvPr/>
        </p:nvSpPr>
        <p:spPr>
          <a:xfrm>
            <a:off x="3512662" y="555526"/>
            <a:ext cx="3072646" cy="70788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系统科学体系的集大成者</a:t>
            </a:r>
            <a:endParaRPr lang="en-US" altLang="zh-CN"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为全人类做出了巨大贡献</a:t>
            </a:r>
          </a:p>
        </p:txBody>
      </p:sp>
      <p:sp>
        <p:nvSpPr>
          <p:cNvPr id="12" name="矩形 11"/>
          <p:cNvSpPr/>
          <p:nvPr/>
        </p:nvSpPr>
        <p:spPr>
          <a:xfrm>
            <a:off x="1907704" y="607481"/>
            <a:ext cx="1593706" cy="646331"/>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钱学森</a:t>
            </a:r>
            <a:endParaRPr lang="en-US" altLang="zh-CN"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pic>
        <p:nvPicPr>
          <p:cNvPr id="13" name="图片 12" descr="钱学森系统科学体系.jpg"/>
          <p:cNvPicPr>
            <a:picLocks noChangeAspect="1"/>
          </p:cNvPicPr>
          <p:nvPr/>
        </p:nvPicPr>
        <p:blipFill>
          <a:blip r:embed="rId4" cstate="screen"/>
          <a:stretch>
            <a:fillRect/>
          </a:stretch>
        </p:blipFill>
        <p:spPr>
          <a:xfrm>
            <a:off x="4932040" y="1275606"/>
            <a:ext cx="3731782" cy="3435846"/>
          </a:xfrm>
          <a:prstGeom prst="rect">
            <a:avLst/>
          </a:prstGeom>
        </p:spPr>
      </p:pic>
      <p:sp>
        <p:nvSpPr>
          <p:cNvPr id="14" name="文本框 13">
            <a:hlinkClick r:id="rId5" action="ppaction://hlinksldjump"/>
          </p:cNvPr>
          <p:cNvSpPr txBox="1"/>
          <p:nvPr/>
        </p:nvSpPr>
        <p:spPr>
          <a:xfrm>
            <a:off x="7895837" y="4711452"/>
            <a:ext cx="1012383"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BSV1QXSTX</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4011910"/>
            <a:ext cx="4358228" cy="615553"/>
          </a:xfrm>
          <a:prstGeom prst="rect">
            <a:avLst/>
          </a:prstGeom>
        </p:spPr>
        <p:txBody>
          <a:bodyPr wrap="square">
            <a:spAutoFit/>
          </a:bodyPr>
          <a:lstStyle/>
          <a:p>
            <a:pPr defTabSz="914400">
              <a:defRPr/>
            </a:pPr>
            <a:r>
              <a:rPr lang="zh-CN" altLang="en-US" sz="20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rPr>
              <a:t>都江堰水利工程</a:t>
            </a:r>
            <a:endParaRPr lang="en-US" altLang="zh-CN" sz="20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endParaRPr>
          </a:p>
          <a:p>
            <a:pPr defTabSz="914400">
              <a:defRPr/>
            </a:pPr>
            <a:r>
              <a:rPr lang="zh-CN" altLang="en-US" sz="14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rPr>
              <a:t>（系统动力学最佳案例）</a:t>
            </a:r>
            <a:endParaRPr lang="zh-CN" altLang="en-US"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endParaRPr>
          </a:p>
        </p:txBody>
      </p:sp>
      <p:pic>
        <p:nvPicPr>
          <p:cNvPr id="6" name="Picture 2" descr="曼哈顿计划"/>
          <p:cNvPicPr>
            <a:picLocks noChangeAspect="1" noChangeArrowheads="1"/>
          </p:cNvPicPr>
          <p:nvPr/>
        </p:nvPicPr>
        <p:blipFill>
          <a:blip r:embed="rId2" cstate="screen"/>
          <a:srcRect l="-5642" t="-8000" r="-4372" b="-7998"/>
          <a:stretch>
            <a:fillRect/>
          </a:stretch>
        </p:blipFill>
        <p:spPr bwMode="auto">
          <a:xfrm>
            <a:off x="5220072" y="612870"/>
            <a:ext cx="3582330" cy="2663783"/>
          </a:xfrm>
          <a:prstGeom prst="rect">
            <a:avLst/>
          </a:prstGeom>
          <a:solidFill>
            <a:srgbClr val="FFFFFF">
              <a:shade val="85000"/>
            </a:srgbClr>
          </a:solidFill>
          <a:ln w="3175"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矩形 6"/>
          <p:cNvSpPr/>
          <p:nvPr/>
        </p:nvSpPr>
        <p:spPr>
          <a:xfrm>
            <a:off x="395536" y="843558"/>
            <a:ext cx="2518638" cy="615553"/>
          </a:xfrm>
          <a:prstGeom prst="rect">
            <a:avLst/>
          </a:prstGeom>
        </p:spPr>
        <p:txBody>
          <a:bodyPr wrap="none">
            <a:spAutoFit/>
          </a:bodyPr>
          <a:lstStyle/>
          <a:p>
            <a:pPr defTabSz="914400">
              <a:defRPr/>
            </a:pPr>
            <a:r>
              <a:rPr lang="zh-CN" altLang="en-US"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曼哈顿工程</a:t>
            </a:r>
            <a:endParaRPr lang="en-US" altLang="zh-CN"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a:p>
            <a:pPr defTabSz="914400">
              <a:defRPr/>
            </a:pPr>
            <a:r>
              <a:rPr lang="zh-CN" altLang="en-US" sz="14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a:t>
            </a:r>
            <a:r>
              <a:rPr lang="zh-CN" altLang="en-US" sz="1400" dirty="0">
                <a:solidFill>
                  <a:srgbClr val="367ED6"/>
                </a:solidFill>
                <a:effectLst>
                  <a:innerShdw blurRad="63500" dist="50800" dir="2700000">
                    <a:prstClr val="black">
                      <a:alpha val="50000"/>
                    </a:prstClr>
                  </a:innerShdw>
                </a:effectLst>
                <a:latin typeface="幼圆" panose="02010509060101010101" pitchFamily="49" charset="-122"/>
                <a:ea typeface="幼圆" panose="02010509060101010101" pitchFamily="49" charset="-122"/>
              </a:rPr>
              <a:t>系统工程管理的最佳案例</a:t>
            </a:r>
            <a:r>
              <a:rPr lang="zh-CN" altLang="en-US" sz="14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a:t>
            </a:r>
            <a:endParaRPr lang="zh-CN" altLang="en-US"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p:txBody>
      </p:sp>
      <p:sp>
        <p:nvSpPr>
          <p:cNvPr id="8" name="矩形 14"/>
          <p:cNvSpPr>
            <a:spLocks noChangeArrowheads="1"/>
          </p:cNvSpPr>
          <p:nvPr/>
        </p:nvSpPr>
        <p:spPr bwMode="auto">
          <a:xfrm>
            <a:off x="365092" y="1551444"/>
            <a:ext cx="4638956" cy="2031325"/>
          </a:xfrm>
          <a:prstGeom prst="rect">
            <a:avLst/>
          </a:prstGeom>
          <a:solidFill>
            <a:schemeClr val="bg1">
              <a:alpha val="74000"/>
            </a:schemeClr>
          </a:solidFill>
          <a:ln w="3175">
            <a:solidFill>
              <a:schemeClr val="bg1">
                <a:lumMod val="85000"/>
              </a:schemeClr>
            </a:solidFill>
            <a:miter lim="800000"/>
          </a:ln>
        </p:spPr>
        <p:txBody>
          <a:bodyPr wrap="square">
            <a:spAutoFit/>
          </a:bodyPr>
          <a:lstStyle/>
          <a:p>
            <a:pPr indent="363855" algn="just" defTabSz="914400"/>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美国于</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1942</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年开始实施研制原子弹计划，代号曼哈顿工程。集中了当时西方国家最优秀的核科学家，横跨美英加三国</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30</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多个城市，动员了</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13</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万人参加这一工程，历时</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年，耗资</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20</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亿美元，于</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1945</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7</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月</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16</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日成功地进行了世界上第一次核爆炸，并按计划制造出两颗实用的原子弹。整个工程取得圆满成功。在工程执行过程中，负责人</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L.R.</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格罗夫斯和</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R.</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奥本海默应用了系统工程的思路和方法，大大缩短了工程所耗时间。这一工程的成功促进了第二次世界大战后系统工程的发展。</a:t>
            </a:r>
          </a:p>
        </p:txBody>
      </p:sp>
      <p:sp>
        <p:nvSpPr>
          <p:cNvPr id="9" name="TextBox 8"/>
          <p:cNvSpPr txBox="1"/>
          <p:nvPr/>
        </p:nvSpPr>
        <p:spPr>
          <a:xfrm>
            <a:off x="3281079" y="342697"/>
            <a:ext cx="3877985" cy="338554"/>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就是用系统的理论、方法和技术建设工程</a:t>
            </a:r>
          </a:p>
        </p:txBody>
      </p:sp>
      <p:pic>
        <p:nvPicPr>
          <p:cNvPr id="20" name="Picture 1"/>
          <p:cNvPicPr>
            <a:picLocks noChangeAspect="1" noChangeArrowheads="1"/>
          </p:cNvPicPr>
          <p:nvPr/>
        </p:nvPicPr>
        <p:blipFill>
          <a:blip r:embed="rId3" cstate="screen"/>
          <a:srcRect/>
          <a:stretch>
            <a:fillRect/>
          </a:stretch>
        </p:blipFill>
        <p:spPr bwMode="auto">
          <a:xfrm>
            <a:off x="2596922" y="3258619"/>
            <a:ext cx="3168352" cy="188210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TextBox 3"/>
          <p:cNvSpPr txBox="1"/>
          <p:nvPr/>
        </p:nvSpPr>
        <p:spPr>
          <a:xfrm>
            <a:off x="347973" y="228005"/>
            <a:ext cx="305724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什么是系统工程？</a:t>
            </a:r>
            <a:endPar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3" name="椭圆形标注 2"/>
          <p:cNvSpPr/>
          <p:nvPr/>
        </p:nvSpPr>
        <p:spPr>
          <a:xfrm>
            <a:off x="7452320" y="3435846"/>
            <a:ext cx="1224136" cy="763825"/>
          </a:xfrm>
          <a:prstGeom prst="wedgeEllipseCallout">
            <a:avLst>
              <a:gd name="adj1" fmla="val -94478"/>
              <a:gd name="adj2" fmla="val -6648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latin typeface="方正超粗黑简体" panose="03000509000000000000" pitchFamily="65" charset="-122"/>
                <a:ea typeface="方正超粗黑简体" panose="03000509000000000000" pitchFamily="65" charset="-122"/>
              </a:rPr>
              <a:t>管人</a:t>
            </a:r>
          </a:p>
        </p:txBody>
      </p:sp>
      <p:sp>
        <p:nvSpPr>
          <p:cNvPr id="11" name="椭圆形标注 10"/>
          <p:cNvSpPr/>
          <p:nvPr/>
        </p:nvSpPr>
        <p:spPr>
          <a:xfrm>
            <a:off x="6546996" y="4040763"/>
            <a:ext cx="1224136" cy="763825"/>
          </a:xfrm>
          <a:prstGeom prst="wedgeEllipseCallout">
            <a:avLst>
              <a:gd name="adj1" fmla="val -109733"/>
              <a:gd name="adj2" fmla="val 29621"/>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latin typeface="方正超粗黑简体" panose="03000509000000000000" pitchFamily="65" charset="-122"/>
                <a:ea typeface="方正超粗黑简体" panose="03000509000000000000" pitchFamily="65" charset="-122"/>
              </a:rPr>
              <a:t>管物</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48651" y="320338"/>
            <a:ext cx="1723549"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系统动力学</a:t>
            </a:r>
          </a:p>
        </p:txBody>
      </p:sp>
      <p:grpSp>
        <p:nvGrpSpPr>
          <p:cNvPr id="4" name="组合 3"/>
          <p:cNvGrpSpPr/>
          <p:nvPr/>
        </p:nvGrpSpPr>
        <p:grpSpPr>
          <a:xfrm>
            <a:off x="428597" y="987574"/>
            <a:ext cx="3236784" cy="3456384"/>
            <a:chOff x="428596" y="1857364"/>
            <a:chExt cx="4163662" cy="4800633"/>
          </a:xfrm>
        </p:grpSpPr>
        <p:grpSp>
          <p:nvGrpSpPr>
            <p:cNvPr id="5" name="组合 9"/>
            <p:cNvGrpSpPr/>
            <p:nvPr/>
          </p:nvGrpSpPr>
          <p:grpSpPr>
            <a:xfrm>
              <a:off x="500034" y="1857364"/>
              <a:ext cx="4054297" cy="4800633"/>
              <a:chOff x="4714876" y="1785926"/>
              <a:chExt cx="4054297" cy="4800633"/>
            </a:xfrm>
          </p:grpSpPr>
          <p:pic>
            <p:nvPicPr>
              <p:cNvPr id="7" name="Picture 2" descr="c:\documents and settings\administrator\application data\360se6\User Data\temp\4b628f9244258d0710f05.jpg"/>
              <p:cNvPicPr>
                <a:picLocks noChangeArrowheads="1"/>
              </p:cNvPicPr>
              <p:nvPr/>
            </p:nvPicPr>
            <p:blipFill>
              <a:blip r:embed="rId2" cstate="screen"/>
              <a:stretch>
                <a:fillRect/>
              </a:stretch>
            </p:blipFill>
            <p:spPr bwMode="auto">
              <a:xfrm>
                <a:off x="4714876"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4" descr="c:\documents and settings\administrator\application data\360se6\User Data\temp\4b628f92441deaf0575d9.jpg"/>
              <p:cNvPicPr>
                <a:picLocks noChangeArrowheads="1"/>
              </p:cNvPicPr>
              <p:nvPr/>
            </p:nvPicPr>
            <p:blipFill>
              <a:blip r:embed="rId3" cstate="screen"/>
              <a:srcRect/>
              <a:stretch>
                <a:fillRect/>
              </a:stretch>
            </p:blipFill>
            <p:spPr bwMode="auto">
              <a:xfrm>
                <a:off x="7689173"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5"/>
              <p:cNvPicPr>
                <a:picLocks noChangeAspect="1" noChangeArrowheads="1"/>
              </p:cNvPicPr>
              <p:nvPr/>
            </p:nvPicPr>
            <p:blipFill>
              <a:blip r:embed="rId4" cstate="screen"/>
              <a:srcRect/>
              <a:stretch>
                <a:fillRect/>
              </a:stretch>
            </p:blipFill>
            <p:spPr bwMode="auto">
              <a:xfrm>
                <a:off x="4714876" y="3657601"/>
                <a:ext cx="4054297" cy="2928958"/>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4" descr="c:\documents and settings\arthur wang\application data\360se6\User Data\temp\738b4710b912c8fcbb0d9212fc039245d7882176.jpg"/>
              <p:cNvPicPr>
                <a:picLocks noChangeArrowheads="1"/>
              </p:cNvPicPr>
              <p:nvPr/>
            </p:nvPicPr>
            <p:blipFill>
              <a:blip r:embed="rId5" cstate="screen"/>
              <a:stretch>
                <a:fillRect/>
              </a:stretch>
            </p:blipFill>
            <p:spPr bwMode="auto">
              <a:xfrm>
                <a:off x="6202025"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sp>
          <p:nvSpPr>
            <p:cNvPr id="6" name="TextBox 5"/>
            <p:cNvSpPr txBox="1"/>
            <p:nvPr/>
          </p:nvSpPr>
          <p:spPr>
            <a:xfrm>
              <a:off x="428596" y="3214685"/>
              <a:ext cx="4163662" cy="427477"/>
            </a:xfrm>
            <a:prstGeom prst="rect">
              <a:avLst/>
            </a:prstGeom>
            <a:noFill/>
          </p:spPr>
          <p:txBody>
            <a:bodyPr wrap="none" rtlCol="0">
              <a:spAutoFit/>
            </a:bodyPr>
            <a:lstStyle/>
            <a:p>
              <a:pPr defTabSz="914400"/>
              <a:r>
                <a:rPr lang="zh-CN" altLang="en-US" sz="1400" dirty="0">
                  <a:solidFill>
                    <a:prstClr val="black"/>
                  </a:solidFill>
                  <a:latin typeface="幼圆" panose="02010509060101010101" pitchFamily="49" charset="-122"/>
                  <a:ea typeface="幼圆" panose="02010509060101010101" pitchFamily="49" charset="-122"/>
                </a:rPr>
                <a:t>福瑞斯特      梅多斯         圣吉</a:t>
              </a:r>
            </a:p>
          </p:txBody>
        </p:sp>
      </p:grpSp>
      <p:pic>
        <p:nvPicPr>
          <p:cNvPr id="11" name="Picture 2" descr="c:\documents and settings\arthur wang\application data\360se6\User Data\temp\s11180396.jpg"/>
          <p:cNvPicPr>
            <a:picLocks noChangeAspect="1" noChangeArrowheads="1"/>
          </p:cNvPicPr>
          <p:nvPr/>
        </p:nvPicPr>
        <p:blipFill>
          <a:blip r:embed="rId6" cstate="screen"/>
          <a:srcRect/>
          <a:stretch>
            <a:fillRect/>
          </a:stretch>
        </p:blipFill>
        <p:spPr bwMode="auto">
          <a:xfrm>
            <a:off x="1475656" y="3003798"/>
            <a:ext cx="1214446" cy="1906715"/>
          </a:xfrm>
          <a:prstGeom prst="rect">
            <a:avLst/>
          </a:prstGeom>
          <a:noFill/>
          <a:scene3d>
            <a:camera prst="perspectiveHeroicExtremeRightFacing"/>
            <a:lightRig rig="threePt" dir="t"/>
          </a:scene3d>
          <a:sp3d extrusionH="254000" contourW="6350">
            <a:bevelT w="0" h="0"/>
            <a:bevelB w="0" h="25400"/>
            <a:contourClr>
              <a:schemeClr val="bg1">
                <a:lumMod val="85000"/>
              </a:schemeClr>
            </a:contourClr>
          </a:sp3d>
        </p:spPr>
      </p:pic>
      <p:sp>
        <p:nvSpPr>
          <p:cNvPr id="12" name="矩形 11"/>
          <p:cNvSpPr/>
          <p:nvPr/>
        </p:nvSpPr>
        <p:spPr>
          <a:xfrm>
            <a:off x="3866716" y="2361808"/>
            <a:ext cx="2736304" cy="2277547"/>
          </a:xfrm>
          <a:prstGeom prst="rect">
            <a:avLst/>
          </a:prstGeom>
        </p:spPr>
        <p:txBody>
          <a:bodyPr wrap="square">
            <a:spAutoFit/>
          </a:bodyPr>
          <a:lstStyle/>
          <a:p>
            <a:pPr defTabSz="914400">
              <a:defRPr/>
            </a:pPr>
            <a:r>
              <a:rPr lang="zh-CN" altLang="en-US"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德内拉</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r>
              <a:rPr lang="zh-CN" altLang="en-US"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梅多斯 ：</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r>
              <a:rPr lang="zh-CN" altLang="en-US" sz="2000" dirty="0">
                <a:solidFill>
                  <a:prstClr val="black"/>
                </a:solidFill>
                <a:effectLst>
                  <a:outerShdw blurRad="38100" dist="38100" dir="2700000" algn="tl">
                    <a:srgbClr val="C0C0C0"/>
                  </a:outerShdw>
                </a:effectLst>
                <a:latin typeface="幼圆" panose="02010509060101010101" pitchFamily="49" charset="-122"/>
                <a:ea typeface="幼圆" panose="02010509060101010101" pitchFamily="49" charset="-122"/>
              </a:rPr>
              <a:t>系统之美</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p>
          <a:p>
            <a:pPr defTabSz="914400">
              <a:defRPr/>
            </a:pPr>
            <a:r>
              <a:rPr lang="zh-CN" altLang="en-US" sz="1400" dirty="0">
                <a:solidFill>
                  <a:prstClr val="black"/>
                </a:solidFill>
                <a:latin typeface="幼圆" panose="02010509060101010101" pitchFamily="49" charset="-122"/>
                <a:ea typeface="幼圆" panose="02010509060101010101" pitchFamily="49" charset="-122"/>
              </a:rPr>
              <a:t>世界上最伟大的系统思考大师之一，世界模型</a:t>
            </a:r>
            <a:r>
              <a:rPr lang="en-US" altLang="zh-CN" sz="1400" dirty="0">
                <a:solidFill>
                  <a:prstClr val="black"/>
                </a:solidFill>
                <a:latin typeface="幼圆" panose="02010509060101010101" pitchFamily="49" charset="-122"/>
                <a:ea typeface="幼圆" panose="02010509060101010101" pitchFamily="49" charset="-122"/>
              </a:rPr>
              <a:t>Ⅲ </a:t>
            </a:r>
            <a:r>
              <a:rPr lang="zh-CN" altLang="en-US" sz="1400" dirty="0">
                <a:solidFill>
                  <a:prstClr val="black"/>
                </a:solidFill>
                <a:latin typeface="幼圆" panose="02010509060101010101" pitchFamily="49" charset="-122"/>
                <a:ea typeface="幼圆" panose="02010509060101010101" pitchFamily="49" charset="-122"/>
              </a:rPr>
              <a:t>主创人员</a:t>
            </a:r>
            <a:endParaRPr lang="en-US" altLang="zh-CN" sz="1400" dirty="0">
              <a:solidFill>
                <a:prstClr val="black"/>
              </a:solidFill>
              <a:latin typeface="幼圆" panose="02010509060101010101" pitchFamily="49" charset="-122"/>
              <a:ea typeface="幼圆" panose="02010509060101010101" pitchFamily="49" charset="-122"/>
            </a:endParaRPr>
          </a:p>
          <a:p>
            <a:pPr defTabSz="914400">
              <a:defRPr/>
            </a:pPr>
            <a:r>
              <a:rPr lang="zh-CN" altLang="en-US" sz="1600" dirty="0">
                <a:solidFill>
                  <a:prstClr val="black"/>
                </a:solidFill>
                <a:latin typeface="幼圆" panose="02010509060101010101" pitchFamily="49" charset="-122"/>
                <a:ea typeface="幼圆" panose="02010509060101010101" pitchFamily="49" charset="-122"/>
              </a:rPr>
              <a:t>师从：</a:t>
            </a:r>
            <a:r>
              <a:rPr lang="zh-CN" altLang="en-US" sz="1400" dirty="0">
                <a:solidFill>
                  <a:prstClr val="black"/>
                </a:solidFill>
                <a:latin typeface="方正粗宋简体" panose="03000509000000000000" pitchFamily="65" charset="-122"/>
                <a:ea typeface="方正粗宋简体" panose="03000509000000000000" pitchFamily="65" charset="-122"/>
              </a:rPr>
              <a:t>杰伊</a:t>
            </a:r>
            <a:r>
              <a:rPr lang="en-US" altLang="zh-CN" sz="1400" dirty="0">
                <a:solidFill>
                  <a:prstClr val="black"/>
                </a:solidFill>
                <a:latin typeface="方正粗宋简体" panose="03000509000000000000" pitchFamily="65" charset="-122"/>
                <a:ea typeface="方正粗宋简体" panose="03000509000000000000" pitchFamily="65" charset="-122"/>
              </a:rPr>
              <a:t>·</a:t>
            </a:r>
            <a:r>
              <a:rPr lang="zh-CN" altLang="en-US" sz="1400" dirty="0">
                <a:solidFill>
                  <a:prstClr val="black"/>
                </a:solidFill>
                <a:latin typeface="方正粗宋简体" panose="03000509000000000000" pitchFamily="65" charset="-122"/>
                <a:ea typeface="方正粗宋简体" panose="03000509000000000000" pitchFamily="65" charset="-122"/>
              </a:rPr>
              <a:t>福瑞斯特</a:t>
            </a:r>
            <a:r>
              <a:rPr lang="zh-CN" altLang="en-US" sz="1400" dirty="0">
                <a:solidFill>
                  <a:prstClr val="black"/>
                </a:solidFill>
                <a:latin typeface="幼圆" panose="02010509060101010101" pitchFamily="49" charset="-122"/>
                <a:ea typeface="幼圆" panose="02010509060101010101" pitchFamily="49" charset="-122"/>
              </a:rPr>
              <a:t>，系统动力学创始人</a:t>
            </a:r>
            <a:endParaRPr lang="en-US" altLang="zh-CN" sz="1600" dirty="0">
              <a:solidFill>
                <a:prstClr val="black"/>
              </a:solidFill>
              <a:latin typeface="幼圆" panose="02010509060101010101" pitchFamily="49" charset="-122"/>
              <a:ea typeface="幼圆" panose="02010509060101010101" pitchFamily="49" charset="-122"/>
            </a:endParaRPr>
          </a:p>
          <a:p>
            <a:pPr defTabSz="914400">
              <a:defRPr/>
            </a:pPr>
            <a:r>
              <a:rPr lang="zh-CN" altLang="en-US" sz="1600" dirty="0">
                <a:solidFill>
                  <a:prstClr val="black"/>
                </a:solidFill>
                <a:latin typeface="幼圆" panose="02010509060101010101" pitchFamily="49" charset="-122"/>
                <a:ea typeface="幼圆" panose="02010509060101010101" pitchFamily="49" charset="-122"/>
              </a:rPr>
              <a:t>弟子：</a:t>
            </a:r>
            <a:r>
              <a:rPr lang="zh-CN" altLang="en-US" sz="1400" dirty="0">
                <a:solidFill>
                  <a:prstClr val="black"/>
                </a:solidFill>
                <a:latin typeface="方正粗宋简体" panose="03000509000000000000" pitchFamily="65" charset="-122"/>
                <a:ea typeface="方正粗宋简体" panose="03000509000000000000" pitchFamily="65" charset="-122"/>
              </a:rPr>
              <a:t>彼得</a:t>
            </a:r>
            <a:r>
              <a:rPr lang="en-US" altLang="zh-CN" sz="1400" dirty="0">
                <a:solidFill>
                  <a:prstClr val="black"/>
                </a:solidFill>
                <a:latin typeface="方正粗宋简体" panose="03000509000000000000" pitchFamily="65" charset="-122"/>
                <a:ea typeface="方正粗宋简体" panose="03000509000000000000" pitchFamily="65" charset="-122"/>
              </a:rPr>
              <a:t>·</a:t>
            </a:r>
            <a:r>
              <a:rPr lang="zh-CN" altLang="en-US" sz="1400" dirty="0">
                <a:solidFill>
                  <a:prstClr val="black"/>
                </a:solidFill>
                <a:latin typeface="方正粗宋简体" panose="03000509000000000000" pitchFamily="65" charset="-122"/>
                <a:ea typeface="方正粗宋简体" panose="03000509000000000000" pitchFamily="65" charset="-122"/>
              </a:rPr>
              <a:t>圣吉</a:t>
            </a:r>
            <a:r>
              <a:rPr lang="zh-CN" altLang="en-US" sz="1400" dirty="0">
                <a:solidFill>
                  <a:prstClr val="black"/>
                </a:solidFill>
                <a:latin typeface="幼圆" panose="02010509060101010101" pitchFamily="49" charset="-122"/>
                <a:ea typeface="幼圆" panose="02010509060101010101" pitchFamily="49" charset="-122"/>
              </a:rPr>
              <a:t>，学习型组织之父，将系统动力学原理应用到管理领域，著有</a:t>
            </a:r>
            <a:r>
              <a:rPr lang="en-US" altLang="zh-CN" sz="1400" dirty="0">
                <a:solidFill>
                  <a:prstClr val="black"/>
                </a:solidFill>
                <a:latin typeface="幼圆" panose="02010509060101010101" pitchFamily="49" charset="-122"/>
                <a:ea typeface="幼圆" panose="02010509060101010101" pitchFamily="49" charset="-122"/>
              </a:rPr>
              <a:t>《</a:t>
            </a:r>
            <a:r>
              <a:rPr lang="zh-CN" altLang="en-US" sz="1400" dirty="0">
                <a:solidFill>
                  <a:prstClr val="black"/>
                </a:solidFill>
                <a:latin typeface="幼圆" panose="02010509060101010101" pitchFamily="49" charset="-122"/>
                <a:ea typeface="幼圆" panose="02010509060101010101" pitchFamily="49" charset="-122"/>
              </a:rPr>
              <a:t>第五项修炼</a:t>
            </a:r>
            <a:r>
              <a:rPr lang="en-US" altLang="zh-CN" sz="1400" dirty="0">
                <a:solidFill>
                  <a:prstClr val="black"/>
                </a:solidFill>
                <a:latin typeface="幼圆" panose="02010509060101010101" pitchFamily="49" charset="-122"/>
                <a:ea typeface="幼圆" panose="02010509060101010101" pitchFamily="49" charset="-122"/>
              </a:rPr>
              <a:t>》</a:t>
            </a:r>
          </a:p>
        </p:txBody>
      </p:sp>
      <p:sp>
        <p:nvSpPr>
          <p:cNvPr id="13" name="TextBox 12"/>
          <p:cNvSpPr txBox="1"/>
          <p:nvPr/>
        </p:nvSpPr>
        <p:spPr>
          <a:xfrm>
            <a:off x="3725322" y="1563638"/>
            <a:ext cx="2646878" cy="830997"/>
          </a:xfrm>
          <a:prstGeom prst="rect">
            <a:avLst/>
          </a:prstGeom>
          <a:noFill/>
        </p:spPr>
        <p:txBody>
          <a:bodyPr wrap="none">
            <a:spAutoFit/>
          </a:bodyPr>
          <a:lstStyle/>
          <a:p>
            <a:pPr defTabSz="914400">
              <a:defRPr/>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系统的使命是生存</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r" defTabSz="914400">
              <a:defRPr/>
            </a:pPr>
            <a:r>
              <a:rPr lang="zh-CN" altLang="en-US" sz="24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和发展</a:t>
            </a:r>
          </a:p>
        </p:txBody>
      </p:sp>
      <p:sp>
        <p:nvSpPr>
          <p:cNvPr id="14" name="TextBox 13"/>
          <p:cNvSpPr txBox="1"/>
          <p:nvPr/>
        </p:nvSpPr>
        <p:spPr>
          <a:xfrm>
            <a:off x="3779912" y="771550"/>
            <a:ext cx="2736304" cy="369332"/>
          </a:xfrm>
          <a:prstGeom prst="rect">
            <a:avLst/>
          </a:prstGeom>
          <a:noFill/>
        </p:spPr>
        <p:txBody>
          <a:bodyPr wrap="square" rtlCol="0">
            <a:spAutoFit/>
          </a:bodyPr>
          <a:lstStyle/>
          <a:p>
            <a:pPr algn="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（工业动力学）</a:t>
            </a:r>
          </a:p>
        </p:txBody>
      </p:sp>
      <p:pic>
        <p:nvPicPr>
          <p:cNvPr id="62466" name="Picture 2" descr="http://shopimg.kongfz.com.cn/20130111/3122734/3122734NKgnA0_b.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339752" y="3075806"/>
            <a:ext cx="1512168" cy="1800200"/>
          </a:xfrm>
          <a:prstGeom prst="rect">
            <a:avLst/>
          </a:prstGeom>
          <a:noFill/>
        </p:spPr>
      </p:pic>
      <p:sp>
        <p:nvSpPr>
          <p:cNvPr id="18" name="矩形 17"/>
          <p:cNvSpPr/>
          <p:nvPr/>
        </p:nvSpPr>
        <p:spPr>
          <a:xfrm>
            <a:off x="3707904" y="1173981"/>
            <a:ext cx="2952328" cy="461665"/>
          </a:xfrm>
          <a:prstGeom prst="rect">
            <a:avLst/>
          </a:prstGeom>
        </p:spPr>
        <p:txBody>
          <a:bodyPr wrap="square">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系统的结构决定功能</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9" name="图片 18" descr="女阿色6-眨眼.gif"/>
          <p:cNvPicPr>
            <a:picLocks noChangeAspect="1"/>
          </p:cNvPicPr>
          <p:nvPr/>
        </p:nvPicPr>
        <p:blipFill>
          <a:blip r:embed="rId8" cstate="screen"/>
          <a:stretch>
            <a:fillRect/>
          </a:stretch>
        </p:blipFill>
        <p:spPr>
          <a:xfrm>
            <a:off x="7380312" y="796843"/>
            <a:ext cx="1203598" cy="12035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p:cNvSpPr txBox="1"/>
          <p:nvPr/>
        </p:nvSpPr>
        <p:spPr>
          <a:xfrm>
            <a:off x="6706498" y="3356990"/>
            <a:ext cx="2257990" cy="1200329"/>
          </a:xfrm>
          <a:prstGeom prst="wedgeRectCallout">
            <a:avLst>
              <a:gd name="adj1" fmla="val 7105"/>
              <a:gd name="adj2" fmla="val -141218"/>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4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谈到梅多斯，我的内心是感动的</a:t>
            </a:r>
          </a:p>
        </p:txBody>
      </p:sp>
      <p:sp>
        <p:nvSpPr>
          <p:cNvPr id="22" name="TextBox 21"/>
          <p:cNvSpPr txBox="1"/>
          <p:nvPr/>
        </p:nvSpPr>
        <p:spPr>
          <a:xfrm>
            <a:off x="395536" y="267494"/>
            <a:ext cx="1620957" cy="52322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defTabSz="914400"/>
            <a:r>
              <a:rPr lang="zh-CN" altLang="en-US"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其他大师</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亚里士多德.jpg"/>
          <p:cNvPicPr/>
          <p:nvPr/>
        </p:nvPicPr>
        <p:blipFill>
          <a:blip r:embed="rId2" cstate="screen"/>
          <a:srcRect/>
          <a:stretch>
            <a:fillRect/>
          </a:stretch>
        </p:blipFill>
        <p:spPr>
          <a:xfrm>
            <a:off x="539552" y="483518"/>
            <a:ext cx="864096"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冯诺依曼.jpg"/>
          <p:cNvPicPr/>
          <p:nvPr/>
        </p:nvPicPr>
        <p:blipFill>
          <a:blip r:embed="rId3" cstate="screen"/>
          <a:stretch>
            <a:fillRect/>
          </a:stretch>
        </p:blipFill>
        <p:spPr>
          <a:xfrm>
            <a:off x="539552" y="1995686"/>
            <a:ext cx="864096"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矩形 4"/>
          <p:cNvSpPr/>
          <p:nvPr/>
        </p:nvSpPr>
        <p:spPr>
          <a:xfrm>
            <a:off x="1547664" y="421172"/>
            <a:ext cx="4968552" cy="1200329"/>
          </a:xfrm>
          <a:prstGeom prst="rect">
            <a:avLst/>
          </a:prstGeom>
        </p:spPr>
        <p:txBody>
          <a:bodyPr wrap="square">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提出了一种用于判定机器是否具有智能的试验方法，即</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图灵试验</a:t>
            </a:r>
            <a:r>
              <a:rPr lang="zh-CN" altLang="en-US" dirty="0">
                <a:solidFill>
                  <a:prstClr val="black"/>
                </a:solidFill>
                <a:latin typeface="幼圆" panose="02010509060101010101" pitchFamily="49" charset="-122"/>
                <a:ea typeface="幼圆" panose="02010509060101010101" pitchFamily="49" charset="-122"/>
              </a:rPr>
              <a:t>。</a:t>
            </a:r>
          </a:p>
          <a:p>
            <a:pPr algn="just" defTabSz="914400"/>
            <a:r>
              <a:rPr lang="zh-CN" altLang="en-US" dirty="0">
                <a:solidFill>
                  <a:prstClr val="black"/>
                </a:solidFill>
                <a:latin typeface="幼圆" panose="02010509060101010101" pitchFamily="49" charset="-122"/>
                <a:ea typeface="幼圆" panose="02010509060101010101" pitchFamily="49" charset="-122"/>
              </a:rPr>
              <a:t>提出</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图灵机模型</a:t>
            </a:r>
            <a:r>
              <a:rPr lang="zh-CN" altLang="en-US" dirty="0">
                <a:solidFill>
                  <a:prstClr val="black"/>
                </a:solidFill>
                <a:latin typeface="幼圆" panose="02010509060101010101" pitchFamily="49" charset="-122"/>
                <a:ea typeface="幼圆" panose="02010509060101010101" pitchFamily="49" charset="-122"/>
              </a:rPr>
              <a:t>，为现代计算机的逻辑工作方式奠定了基础。</a:t>
            </a:r>
          </a:p>
        </p:txBody>
      </p:sp>
      <p:sp>
        <p:nvSpPr>
          <p:cNvPr id="6" name="矩形 5"/>
          <p:cNvSpPr/>
          <p:nvPr/>
        </p:nvSpPr>
        <p:spPr>
          <a:xfrm>
            <a:off x="1547664" y="2067694"/>
            <a:ext cx="4968552" cy="923330"/>
          </a:xfrm>
          <a:prstGeom prst="rect">
            <a:avLst/>
          </a:prstGeom>
        </p:spPr>
        <p:txBody>
          <a:bodyPr wrap="square">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设计确定</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现代电子计算机</a:t>
            </a:r>
            <a:r>
              <a:rPr lang="zh-CN" altLang="en-US" dirty="0">
                <a:solidFill>
                  <a:prstClr val="black"/>
                </a:solidFill>
                <a:latin typeface="幼圆" panose="02010509060101010101" pitchFamily="49" charset="-122"/>
                <a:ea typeface="幼圆" panose="02010509060101010101" pitchFamily="49" charset="-122"/>
              </a:rPr>
              <a:t>方案，并参与了建设了世界首台电子计算机</a:t>
            </a:r>
            <a:r>
              <a:rPr lang="en-US" altLang="zh-CN"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ENIAC</a:t>
            </a:r>
            <a:r>
              <a:rPr lang="zh-CN" altLang="en-US" dirty="0">
                <a:solidFill>
                  <a:prstClr val="black"/>
                </a:solidFill>
                <a:latin typeface="幼圆" panose="02010509060101010101" pitchFamily="49" charset="-122"/>
                <a:ea typeface="幼圆" panose="02010509060101010101" pitchFamily="49" charset="-122"/>
              </a:rPr>
              <a:t>，但是他的</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博弈论</a:t>
            </a:r>
            <a:r>
              <a:rPr lang="zh-CN" altLang="en-US" dirty="0">
                <a:solidFill>
                  <a:prstClr val="black"/>
                </a:solidFill>
                <a:latin typeface="幼圆" panose="02010509060101010101" pitchFamily="49" charset="-122"/>
                <a:ea typeface="幼圆" panose="02010509060101010101" pitchFamily="49" charset="-122"/>
              </a:rPr>
              <a:t>和</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蒙特卡洛模拟算法</a:t>
            </a:r>
            <a:r>
              <a:rPr lang="zh-CN" altLang="en-US" dirty="0">
                <a:solidFill>
                  <a:prstClr val="black"/>
                </a:solidFill>
                <a:latin typeface="幼圆" panose="02010509060101010101" pitchFamily="49" charset="-122"/>
                <a:ea typeface="幼圆" panose="02010509060101010101" pitchFamily="49" charset="-122"/>
              </a:rPr>
              <a:t>是对系统科学巨大贡献。</a:t>
            </a:r>
          </a:p>
        </p:txBody>
      </p:sp>
      <p:sp>
        <p:nvSpPr>
          <p:cNvPr id="7" name="矩形 6"/>
          <p:cNvSpPr/>
          <p:nvPr/>
        </p:nvSpPr>
        <p:spPr>
          <a:xfrm>
            <a:off x="1547664" y="3715228"/>
            <a:ext cx="4968552" cy="646331"/>
          </a:xfrm>
          <a:prstGeom prst="rect">
            <a:avLst/>
          </a:prstGeom>
        </p:spPr>
        <p:txBody>
          <a:bodyPr wrap="square">
            <a:spAutoFit/>
          </a:bodyPr>
          <a:lstStyle/>
          <a:p>
            <a:pPr algn="just" defTabSz="914400"/>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统筹法</a:t>
            </a:r>
            <a:r>
              <a:rPr lang="zh-CN" altLang="en-US" dirty="0">
                <a:solidFill>
                  <a:prstClr val="black"/>
                </a:solidFill>
                <a:latin typeface="幼圆" panose="02010509060101010101" pitchFamily="49" charset="-122"/>
                <a:ea typeface="幼圆" panose="02010509060101010101" pitchFamily="49" charset="-122"/>
              </a:rPr>
              <a:t>和</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优选法</a:t>
            </a:r>
            <a:r>
              <a:rPr lang="zh-CN" altLang="en-US" dirty="0">
                <a:solidFill>
                  <a:prstClr val="black"/>
                </a:solidFill>
                <a:latin typeface="幼圆" panose="02010509060101010101" pitchFamily="49" charset="-122"/>
                <a:ea typeface="幼圆" panose="02010509060101010101" pitchFamily="49" charset="-122"/>
              </a:rPr>
              <a:t>对系统科学的建立和完善做出了做要贡献。</a:t>
            </a:r>
          </a:p>
        </p:txBody>
      </p:sp>
      <p:pic>
        <p:nvPicPr>
          <p:cNvPr id="8" name="图片 7" descr="华罗庚.jpg"/>
          <p:cNvPicPr/>
          <p:nvPr/>
        </p:nvPicPr>
        <p:blipFill>
          <a:blip r:embed="rId4" cstate="screen"/>
          <a:stretch>
            <a:fillRect/>
          </a:stretch>
        </p:blipFill>
        <p:spPr>
          <a:xfrm>
            <a:off x="539552" y="3507853"/>
            <a:ext cx="864096"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395536" y="339502"/>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0" name="矩形 9"/>
          <p:cNvSpPr/>
          <p:nvPr/>
        </p:nvSpPr>
        <p:spPr>
          <a:xfrm>
            <a:off x="395536" y="1851670"/>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1" name="矩形 10"/>
          <p:cNvSpPr/>
          <p:nvPr/>
        </p:nvSpPr>
        <p:spPr>
          <a:xfrm>
            <a:off x="395536" y="3363838"/>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3" name="TextBox 12"/>
          <p:cNvSpPr txBox="1"/>
          <p:nvPr/>
        </p:nvSpPr>
        <p:spPr>
          <a:xfrm>
            <a:off x="662786" y="1419622"/>
            <a:ext cx="595035"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图灵</a:t>
            </a:r>
          </a:p>
        </p:txBody>
      </p:sp>
      <p:sp>
        <p:nvSpPr>
          <p:cNvPr id="14" name="TextBox 13"/>
          <p:cNvSpPr txBox="1"/>
          <p:nvPr/>
        </p:nvSpPr>
        <p:spPr>
          <a:xfrm>
            <a:off x="475178" y="2922128"/>
            <a:ext cx="1011816"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冯诺依曼</a:t>
            </a:r>
          </a:p>
        </p:txBody>
      </p:sp>
      <p:sp>
        <p:nvSpPr>
          <p:cNvPr id="15" name="TextBox 14"/>
          <p:cNvSpPr txBox="1"/>
          <p:nvPr/>
        </p:nvSpPr>
        <p:spPr>
          <a:xfrm>
            <a:off x="570936" y="4423905"/>
            <a:ext cx="805029"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华罗庚</a:t>
            </a:r>
          </a:p>
        </p:txBody>
      </p:sp>
      <p:sp>
        <p:nvSpPr>
          <p:cNvPr id="2" name="TextBox 1"/>
          <p:cNvSpPr txBox="1"/>
          <p:nvPr/>
        </p:nvSpPr>
        <p:spPr>
          <a:xfrm>
            <a:off x="6845697" y="1131589"/>
            <a:ext cx="1918811" cy="2906803"/>
          </a:xfrm>
          <a:prstGeom prst="horizontalScroll">
            <a:avLst/>
          </a:prstGeom>
          <a:ln w="12700"/>
        </p:spPr>
        <p:style>
          <a:lnRef idx="3">
            <a:schemeClr val="lt1"/>
          </a:lnRef>
          <a:fillRef idx="1">
            <a:schemeClr val="accent1"/>
          </a:fillRef>
          <a:effectRef idx="1">
            <a:schemeClr val="accent1"/>
          </a:effectRef>
          <a:fontRef idx="minor">
            <a:schemeClr val="lt1"/>
          </a:fontRef>
        </p:style>
        <p:txBody>
          <a:bodyPr vert="eaVert" wrap="square" rtlCol="0" anchor="ctr" anchorCtr="1">
            <a:spAutoFit/>
          </a:bodyPr>
          <a:lstStyle/>
          <a:p>
            <a:r>
              <a:rPr lang="zh-CN" altLang="en-US" dirty="0">
                <a:latin typeface="幼圆" panose="02010509060101010101" pitchFamily="49" charset="-122"/>
                <a:ea typeface="幼圆" panose="02010509060101010101" pitchFamily="49" charset="-122"/>
              </a:rPr>
              <a:t>系统科学领域宽阔</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研究内涵发展迅速</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相关学科庞杂繁复</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专家学者成群列队</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大师理论不断涌现</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亚里士多德.jpg"/>
          <p:cNvPicPr/>
          <p:nvPr/>
        </p:nvPicPr>
        <p:blipFill>
          <a:blip r:embed="rId2" cstate="screen"/>
          <a:stretch>
            <a:fillRect/>
          </a:stretch>
        </p:blipFill>
        <p:spPr>
          <a:xfrm>
            <a:off x="555600" y="483518"/>
            <a:ext cx="864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冯诺依曼.jpg"/>
          <p:cNvPicPr/>
          <p:nvPr/>
        </p:nvPicPr>
        <p:blipFill>
          <a:blip r:embed="rId3" cstate="screen"/>
          <a:stretch>
            <a:fillRect/>
          </a:stretch>
        </p:blipFill>
        <p:spPr>
          <a:xfrm>
            <a:off x="555600" y="1995686"/>
            <a:ext cx="864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矩形 4"/>
          <p:cNvSpPr/>
          <p:nvPr/>
        </p:nvSpPr>
        <p:spPr>
          <a:xfrm>
            <a:off x="1547664" y="431563"/>
            <a:ext cx="4968552" cy="1200329"/>
          </a:xfrm>
          <a:prstGeom prst="rect">
            <a:avLst/>
          </a:prstGeom>
        </p:spPr>
        <p:txBody>
          <a:bodyPr wrap="square">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提出</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优序法</a:t>
            </a:r>
            <a:r>
              <a:rPr lang="zh-CN" altLang="en-US" dirty="0">
                <a:solidFill>
                  <a:prstClr val="black"/>
                </a:solidFill>
                <a:latin typeface="幼圆" panose="02010509060101010101" pitchFamily="49" charset="-122"/>
                <a:ea typeface="幼圆" panose="02010509060101010101" pitchFamily="49" charset="-122"/>
              </a:rPr>
              <a:t>和</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虚拟目标法</a:t>
            </a:r>
            <a:r>
              <a:rPr lang="zh-CN" altLang="en-US" dirty="0">
                <a:solidFill>
                  <a:prstClr val="black"/>
                </a:solidFill>
                <a:latin typeface="幼圆" panose="02010509060101010101" pitchFamily="49" charset="-122"/>
                <a:ea typeface="幼圆" panose="02010509060101010101" pitchFamily="49" charset="-122"/>
              </a:rPr>
              <a:t>。培养了一大批</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运筹学和系统工程专门人才</a:t>
            </a:r>
            <a:r>
              <a:rPr lang="zh-CN" altLang="en-US" dirty="0">
                <a:solidFill>
                  <a:prstClr val="black"/>
                </a:solidFill>
                <a:latin typeface="幼圆" panose="02010509060101010101" pitchFamily="49" charset="-122"/>
                <a:ea typeface="幼圆" panose="02010509060101010101" pitchFamily="49" charset="-122"/>
              </a:rPr>
              <a:t>。</a:t>
            </a:r>
            <a:r>
              <a:rPr lang="en-US" altLang="zh-CN" dirty="0">
                <a:solidFill>
                  <a:prstClr val="black"/>
                </a:solidFill>
                <a:latin typeface="幼圆" panose="02010509060101010101" pitchFamily="49" charset="-122"/>
                <a:ea typeface="幼圆" panose="02010509060101010101" pitchFamily="49" charset="-122"/>
              </a:rPr>
              <a:t>WSR</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东方系统论</a:t>
            </a:r>
            <a:r>
              <a:rPr lang="zh-CN" altLang="en-US" dirty="0">
                <a:solidFill>
                  <a:prstClr val="black"/>
                </a:solidFill>
                <a:latin typeface="幼圆" panose="02010509060101010101" pitchFamily="49" charset="-122"/>
                <a:ea typeface="幼圆" panose="02010509060101010101" pitchFamily="49" charset="-122"/>
              </a:rPr>
              <a:t>的代表人物。</a:t>
            </a:r>
            <a:r>
              <a:rPr lang="en-US" altLang="zh-CN" dirty="0">
                <a:solidFill>
                  <a:prstClr val="black"/>
                </a:solidFill>
                <a:latin typeface="幼圆" panose="02010509060101010101" pitchFamily="49" charset="-122"/>
                <a:ea typeface="幼圆" panose="02010509060101010101" pitchFamily="49" charset="-122"/>
              </a:rPr>
              <a:t>WSR</a:t>
            </a:r>
            <a:r>
              <a:rPr lang="zh-CN" altLang="en-US" dirty="0">
                <a:solidFill>
                  <a:prstClr val="black"/>
                </a:solidFill>
                <a:latin typeface="幼圆" panose="02010509060101010101" pitchFamily="49" charset="-122"/>
                <a:ea typeface="幼圆" panose="02010509060101010101" pitchFamily="49" charset="-122"/>
              </a:rPr>
              <a:t>是“物理</a:t>
            </a:r>
            <a:r>
              <a:rPr lang="en-US" altLang="zh-CN" dirty="0">
                <a:solidFill>
                  <a:prstClr val="black"/>
                </a:solidFill>
                <a:latin typeface="幼圆" panose="02010509060101010101" pitchFamily="49" charset="-122"/>
                <a:ea typeface="幼圆" panose="02010509060101010101" pitchFamily="49" charset="-122"/>
              </a:rPr>
              <a:t>(</a:t>
            </a:r>
            <a:r>
              <a:rPr lang="en-US" altLang="zh-CN" dirty="0" err="1">
                <a:solidFill>
                  <a:prstClr val="black"/>
                </a:solidFill>
                <a:latin typeface="幼圆" panose="02010509060101010101" pitchFamily="49" charset="-122"/>
                <a:ea typeface="幼圆" panose="02010509060101010101" pitchFamily="49" charset="-122"/>
              </a:rPr>
              <a:t>Wuli</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一事理</a:t>
            </a:r>
            <a:r>
              <a:rPr lang="en-US" altLang="zh-CN" dirty="0">
                <a:solidFill>
                  <a:prstClr val="black"/>
                </a:solidFill>
                <a:latin typeface="幼圆" panose="02010509060101010101" pitchFamily="49" charset="-122"/>
                <a:ea typeface="幼圆" panose="02010509060101010101" pitchFamily="49" charset="-122"/>
              </a:rPr>
              <a:t>(</a:t>
            </a:r>
            <a:r>
              <a:rPr lang="en-US" altLang="zh-CN" dirty="0" err="1">
                <a:solidFill>
                  <a:prstClr val="black"/>
                </a:solidFill>
                <a:latin typeface="幼圆" panose="02010509060101010101" pitchFamily="49" charset="-122"/>
                <a:ea typeface="幼圆" panose="02010509060101010101" pitchFamily="49" charset="-122"/>
              </a:rPr>
              <a:t>Shili</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一人理</a:t>
            </a:r>
            <a:r>
              <a:rPr lang="en-US" altLang="zh-CN" dirty="0">
                <a:solidFill>
                  <a:prstClr val="black"/>
                </a:solidFill>
                <a:latin typeface="幼圆" panose="02010509060101010101" pitchFamily="49" charset="-122"/>
                <a:ea typeface="幼圆" panose="02010509060101010101" pitchFamily="49" charset="-122"/>
              </a:rPr>
              <a:t>(</a:t>
            </a:r>
            <a:r>
              <a:rPr lang="en-US" altLang="zh-CN" dirty="0" err="1">
                <a:solidFill>
                  <a:prstClr val="black"/>
                </a:solidFill>
                <a:latin typeface="幼圆" panose="02010509060101010101" pitchFamily="49" charset="-122"/>
                <a:ea typeface="幼圆" panose="02010509060101010101" pitchFamily="49" charset="-122"/>
              </a:rPr>
              <a:t>Renli</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方法论”。</a:t>
            </a:r>
          </a:p>
        </p:txBody>
      </p:sp>
      <p:sp>
        <p:nvSpPr>
          <p:cNvPr id="6" name="矩形 5"/>
          <p:cNvSpPr/>
          <p:nvPr/>
        </p:nvSpPr>
        <p:spPr>
          <a:xfrm>
            <a:off x="1547664" y="2192386"/>
            <a:ext cx="4968552" cy="646331"/>
          </a:xfrm>
          <a:prstGeom prst="rect">
            <a:avLst/>
          </a:prstGeom>
        </p:spPr>
        <p:txBody>
          <a:bodyPr wrap="square">
            <a:spAutoFit/>
          </a:bodyPr>
          <a:lstStyle/>
          <a:p>
            <a:pPr algn="just" defTabSz="914400"/>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霍尔三维结构</a:t>
            </a:r>
            <a:r>
              <a:rPr lang="zh-CN" altLang="en-US" dirty="0">
                <a:solidFill>
                  <a:prstClr val="black"/>
                </a:solidFill>
                <a:latin typeface="幼圆" panose="02010509060101010101" pitchFamily="49" charset="-122"/>
                <a:ea typeface="幼圆" panose="02010509060101010101" pitchFamily="49" charset="-122"/>
              </a:rPr>
              <a:t>的创始人。对发展系统工程有重要贡献，著有</a:t>
            </a:r>
            <a:r>
              <a:rPr lang="en-US" altLang="zh-CN" dirty="0">
                <a:solidFill>
                  <a:prstClr val="black"/>
                </a:solidFill>
                <a:latin typeface="幼圆" panose="02010509060101010101" pitchFamily="49" charset="-122"/>
                <a:ea typeface="幼圆" panose="02010509060101010101" pitchFamily="49" charset="-122"/>
              </a:rPr>
              <a:t>《</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系统工程方法论</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a:t>
            </a:r>
          </a:p>
        </p:txBody>
      </p:sp>
      <p:sp>
        <p:nvSpPr>
          <p:cNvPr id="7" name="矩形 6"/>
          <p:cNvSpPr/>
          <p:nvPr/>
        </p:nvSpPr>
        <p:spPr>
          <a:xfrm>
            <a:off x="1547664" y="3581320"/>
            <a:ext cx="4968552" cy="923330"/>
          </a:xfrm>
          <a:prstGeom prst="rect">
            <a:avLst/>
          </a:prstGeom>
        </p:spPr>
        <p:txBody>
          <a:bodyPr wrap="square">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把霍尔方法论称为“硬科学”的方法论，提出</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软系统方法论</a:t>
            </a:r>
            <a:r>
              <a:rPr lang="zh-CN" altLang="en-US" dirty="0">
                <a:solidFill>
                  <a:prstClr val="black"/>
                </a:solidFill>
                <a:latin typeface="幼圆" panose="02010509060101010101" pitchFamily="49" charset="-122"/>
                <a:ea typeface="幼圆" panose="02010509060101010101" pitchFamily="49" charset="-122"/>
              </a:rPr>
              <a:t>，是一项运用系统思考解决非系统问题的定性研究技术。</a:t>
            </a:r>
          </a:p>
        </p:txBody>
      </p:sp>
      <p:pic>
        <p:nvPicPr>
          <p:cNvPr id="8" name="图片 7" descr="华罗庚.jpg"/>
          <p:cNvPicPr/>
          <p:nvPr/>
        </p:nvPicPr>
        <p:blipFill>
          <a:blip r:embed="rId4" cstate="screen"/>
          <a:stretch>
            <a:fillRect/>
          </a:stretch>
        </p:blipFill>
        <p:spPr>
          <a:xfrm>
            <a:off x="555600" y="3507853"/>
            <a:ext cx="864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395536" y="339502"/>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0" name="矩形 9"/>
          <p:cNvSpPr/>
          <p:nvPr/>
        </p:nvSpPr>
        <p:spPr>
          <a:xfrm>
            <a:off x="395536" y="1851670"/>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1" name="矩形 10"/>
          <p:cNvSpPr/>
          <p:nvPr/>
        </p:nvSpPr>
        <p:spPr>
          <a:xfrm>
            <a:off x="395536" y="3363838"/>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2" name="TextBox 11"/>
          <p:cNvSpPr txBox="1"/>
          <p:nvPr/>
        </p:nvSpPr>
        <p:spPr>
          <a:xfrm>
            <a:off x="467542" y="4423905"/>
            <a:ext cx="1011816"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切克兰德</a:t>
            </a:r>
          </a:p>
        </p:txBody>
      </p:sp>
      <p:sp>
        <p:nvSpPr>
          <p:cNvPr id="13" name="TextBox 12"/>
          <p:cNvSpPr txBox="1"/>
          <p:nvPr/>
        </p:nvSpPr>
        <p:spPr>
          <a:xfrm>
            <a:off x="663210" y="2922128"/>
            <a:ext cx="598241"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霍尔</a:t>
            </a:r>
          </a:p>
        </p:txBody>
      </p:sp>
      <p:sp>
        <p:nvSpPr>
          <p:cNvPr id="14" name="TextBox 13"/>
          <p:cNvSpPr txBox="1"/>
          <p:nvPr/>
        </p:nvSpPr>
        <p:spPr>
          <a:xfrm>
            <a:off x="580173" y="1409960"/>
            <a:ext cx="805029"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顾基发</a:t>
            </a:r>
          </a:p>
        </p:txBody>
      </p:sp>
      <p:sp>
        <p:nvSpPr>
          <p:cNvPr id="15" name="TextBox 14"/>
          <p:cNvSpPr txBox="1"/>
          <p:nvPr/>
        </p:nvSpPr>
        <p:spPr>
          <a:xfrm>
            <a:off x="6845697" y="1131589"/>
            <a:ext cx="1918811" cy="2906803"/>
          </a:xfrm>
          <a:prstGeom prst="horizontalScroll">
            <a:avLst/>
          </a:prstGeom>
          <a:ln w="12700"/>
        </p:spPr>
        <p:style>
          <a:lnRef idx="3">
            <a:schemeClr val="lt1"/>
          </a:lnRef>
          <a:fillRef idx="1">
            <a:schemeClr val="accent1"/>
          </a:fillRef>
          <a:effectRef idx="1">
            <a:schemeClr val="accent1"/>
          </a:effectRef>
          <a:fontRef idx="minor">
            <a:schemeClr val="lt1"/>
          </a:fontRef>
        </p:style>
        <p:txBody>
          <a:bodyPr vert="eaVert" wrap="square" rtlCol="0" anchor="ctr" anchorCtr="1">
            <a:spAutoFit/>
          </a:bodyPr>
          <a:lstStyle/>
          <a:p>
            <a:r>
              <a:rPr lang="zh-CN" altLang="en-US" dirty="0">
                <a:latin typeface="幼圆" panose="02010509060101010101" pitchFamily="49" charset="-122"/>
                <a:ea typeface="幼圆" panose="02010509060101010101" pitchFamily="49" charset="-122"/>
              </a:rPr>
              <a:t>系统科学领域宽阔</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研究内涵发展迅速</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相关学科庞杂繁复</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专家学者成群列队</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大师理论不断涌现</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901623"/>
            <a:ext cx="4824536" cy="3693319"/>
          </a:xfrm>
          <a:prstGeom prst="rect">
            <a:avLst/>
          </a:prstGeom>
          <a:ln>
            <a:solidFill>
              <a:schemeClr val="bg1">
                <a:lumMod val="85000"/>
              </a:schemeClr>
            </a:solidFill>
          </a:ln>
        </p:spPr>
        <p:txBody>
          <a:bodyPr wrap="square">
            <a:spAutoFit/>
          </a:bodyPr>
          <a:lstStyle/>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古今中外关于系统的理解呈多样化。</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亚里士多德：</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系统不等于部分之和</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贝塔朗菲：系统具有“</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整体涌现性</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4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负反馈使系统稳定，正反馈推动系统变革。</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5 </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信息是负熵</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，信息化就是熵减，信息的输入输出改变系统的结构。</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6 </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耗散结构</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是“动态的有序”，是</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开放系统</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7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任何系统内部都存在</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8 </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决定系统的整体性质和行为。</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9 </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越精确的系统越容易出问题</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10 </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系统结构决定系统功能</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11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矛盾论</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实践论</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都是系统论。</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12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有一种系统论叫“东方系统论”。</a:t>
            </a:r>
          </a:p>
        </p:txBody>
      </p:sp>
      <p:sp>
        <p:nvSpPr>
          <p:cNvPr id="3" name="TextBox 2"/>
          <p:cNvSpPr txBox="1"/>
          <p:nvPr/>
        </p:nvSpPr>
        <p:spPr>
          <a:xfrm>
            <a:off x="395536" y="267494"/>
            <a:ext cx="3057247" cy="584775"/>
          </a:xfrm>
          <a:prstGeom prst="rect">
            <a:avLst/>
          </a:prstGeom>
          <a:noFill/>
        </p:spPr>
        <p:txBody>
          <a:bodyPr wrap="none" rtlCol="0">
            <a:spAutoFit/>
          </a:bodyPr>
          <a:lstStyle/>
          <a:p>
            <a:pPr defTabSz="914400"/>
            <a:r>
              <a:rPr lang="zh-CN" altLang="en-US" sz="32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基本系统论要点</a:t>
            </a:r>
          </a:p>
        </p:txBody>
      </p:sp>
      <p:pic>
        <p:nvPicPr>
          <p:cNvPr id="8" name="Picture 2" descr="c:\documents and settings\administrator\application data\360se6\User Data\temp\7aec54e736d12f2e62f13c114fc2d562843568cf.jpg"/>
          <p:cNvPicPr>
            <a:picLocks noChangeArrowheads="1"/>
          </p:cNvPicPr>
          <p:nvPr/>
        </p:nvPicPr>
        <p:blipFill>
          <a:blip r:embed="rId2" cstate="screen"/>
          <a:srcRect/>
          <a:stretch>
            <a:fillRect/>
          </a:stretch>
        </p:blipFill>
        <p:spPr bwMode="auto">
          <a:xfrm>
            <a:off x="6516276" y="3436006"/>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pic>
        <p:nvPicPr>
          <p:cNvPr id="9" name="Picture 6" descr="c:\documents and settings\administrator\application data\360se6\User Data\temp\s4030105.jpg"/>
          <p:cNvPicPr>
            <a:picLocks noChangeArrowheads="1"/>
          </p:cNvPicPr>
          <p:nvPr/>
        </p:nvPicPr>
        <p:blipFill>
          <a:blip r:embed="rId3" cstate="screen"/>
          <a:srcRect/>
          <a:stretch>
            <a:fillRect/>
          </a:stretch>
        </p:blipFill>
        <p:spPr bwMode="auto">
          <a:xfrm>
            <a:off x="7740352" y="3436006"/>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pic>
        <p:nvPicPr>
          <p:cNvPr id="10" name="Picture 20" descr="c:\documents and settings\administrator\application data\360se6\User Data\temp\u=1699585798,3339288410&amp;fm=11&amp;gp=0.jpg"/>
          <p:cNvPicPr>
            <a:picLocks noChangeArrowheads="1"/>
          </p:cNvPicPr>
          <p:nvPr/>
        </p:nvPicPr>
        <p:blipFill>
          <a:blip r:embed="rId4" cstate="screen"/>
          <a:srcRect/>
          <a:stretch>
            <a:fillRect/>
          </a:stretch>
        </p:blipFill>
        <p:spPr bwMode="auto">
          <a:xfrm>
            <a:off x="5292200" y="3436006"/>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pic>
        <p:nvPicPr>
          <p:cNvPr id="11" name="Picture 22" descr="c:\documents and settings\administrator\application data\360se6\User Data\temp\s1955370.jpg"/>
          <p:cNvPicPr>
            <a:picLocks noChangeArrowheads="1"/>
          </p:cNvPicPr>
          <p:nvPr/>
        </p:nvPicPr>
        <p:blipFill>
          <a:blip r:embed="rId5" cstate="print"/>
          <a:srcRect/>
          <a:stretch>
            <a:fillRect/>
          </a:stretch>
        </p:blipFill>
        <p:spPr bwMode="auto">
          <a:xfrm>
            <a:off x="5325152" y="987574"/>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pic>
        <p:nvPicPr>
          <p:cNvPr id="12" name="Picture 16" descr="c:\documents and settings\administrator\application data\360se6\User Data\temp\241f95cad1c8a786fe3afc096709c93d70cf50a0.jpg"/>
          <p:cNvPicPr>
            <a:picLocks noChangeArrowheads="1"/>
          </p:cNvPicPr>
          <p:nvPr/>
        </p:nvPicPr>
        <p:blipFill>
          <a:blip r:embed="rId6" cstate="print"/>
          <a:srcRect/>
          <a:stretch>
            <a:fillRect/>
          </a:stretch>
        </p:blipFill>
        <p:spPr bwMode="auto">
          <a:xfrm>
            <a:off x="6549228" y="987574"/>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pic>
        <p:nvPicPr>
          <p:cNvPr id="14" name="Picture 10" descr="c:\documents and settings\administrator\application data\360se6\User Data\temp\962bd40735fae6cdc499bc470db30f2442a70fe2.jpg"/>
          <p:cNvPicPr>
            <a:picLocks noChangeArrowheads="1"/>
          </p:cNvPicPr>
          <p:nvPr/>
        </p:nvPicPr>
        <p:blipFill>
          <a:blip r:embed="rId7" cstate="print"/>
          <a:srcRect/>
          <a:stretch>
            <a:fillRect/>
          </a:stretch>
        </p:blipFill>
        <p:spPr bwMode="auto">
          <a:xfrm>
            <a:off x="7773304" y="987574"/>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sp>
        <p:nvSpPr>
          <p:cNvPr id="5" name="TextBox 4"/>
          <p:cNvSpPr txBox="1"/>
          <p:nvPr/>
        </p:nvSpPr>
        <p:spPr>
          <a:xfrm>
            <a:off x="8028384" y="559881"/>
            <a:ext cx="877163"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latin typeface="幼圆" panose="02010509060101010101" pitchFamily="49" charset="-122"/>
                <a:ea typeface="幼圆" panose="02010509060101010101" pitchFamily="49" charset="-122"/>
              </a:rPr>
              <a:t>老三论</a:t>
            </a:r>
          </a:p>
        </p:txBody>
      </p:sp>
      <p:sp>
        <p:nvSpPr>
          <p:cNvPr id="16" name="TextBox 15"/>
          <p:cNvSpPr txBox="1"/>
          <p:nvPr/>
        </p:nvSpPr>
        <p:spPr>
          <a:xfrm>
            <a:off x="8002813" y="3060336"/>
            <a:ext cx="877163"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latin typeface="幼圆" panose="02010509060101010101" pitchFamily="49" charset="-122"/>
                <a:ea typeface="幼圆" panose="02010509060101010101" pitchFamily="49" charset="-122"/>
              </a:rPr>
              <a:t>新三论</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pPr algn="ctr"/>
            <a:endParaRPr lang="en-US" altLang="zh-CN"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lang="en-US" altLang="zh-CN" sz="1200" dirty="0">
              <a:latin typeface="楷体" panose="02010609060101010101" pitchFamily="49" charset="-122"/>
              <a:ea typeface="楷体" panose="02010609060101010101" pitchFamily="49" charset="-122"/>
              <a:hlinkClick r:id="rId2" action="ppaction://hlinksldjump"/>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2" action="ppaction://hlinksldjump"/>
              </a:rPr>
              <a:t>黄金序律：BSV</a:t>
            </a:r>
            <a:r>
              <a:rPr lang="en-US" altLang="zh-CN" sz="1200" dirty="0">
                <a:latin typeface="楷体" panose="02010609060101010101" pitchFamily="49" charset="-122"/>
                <a:ea typeface="楷体" panose="02010609060101010101" pitchFamily="49" charset="-122"/>
                <a:hlinkClick r:id="rId2" action="ppaction://hlinksldjump"/>
              </a:rPr>
              <a:t>1HJXL</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3" action="ppaction://hlinksldjump"/>
              </a:rPr>
              <a:t>熵增原理：</a:t>
            </a:r>
            <a:r>
              <a:rPr lang="en-US" altLang="zh-CN" sz="1200" dirty="0">
                <a:latin typeface="楷体" panose="02010609060101010101" pitchFamily="49" charset="-122"/>
                <a:ea typeface="楷体" panose="02010609060101010101" pitchFamily="49" charset="-122"/>
                <a:hlinkClick r:id="rId3" action="ppaction://hlinksldjump"/>
              </a:rPr>
              <a:t>BSV1SZ</a:t>
            </a:r>
            <a:endParaRPr lang="zh-CN" altLang="en-US"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4" action="ppaction://hlinksldjump"/>
              </a:rPr>
              <a:t>系统结构功能原理：BSV</a:t>
            </a:r>
            <a:r>
              <a:rPr lang="en-US" altLang="zh-CN" sz="1200" dirty="0">
                <a:latin typeface="楷体" panose="02010609060101010101" pitchFamily="49" charset="-122"/>
                <a:ea typeface="楷体" panose="02010609060101010101" pitchFamily="49" charset="-122"/>
                <a:hlinkClick r:id="rId4" action="ppaction://hlinksldjump"/>
              </a:rPr>
              <a:t>1JGGN</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5" action="ppaction://hlinksldjump"/>
              </a:rPr>
              <a:t>涌现原理：</a:t>
            </a:r>
            <a:r>
              <a:rPr lang="en-US" altLang="zh-CN" sz="1200" dirty="0">
                <a:latin typeface="楷体" panose="02010609060101010101" pitchFamily="49" charset="-122"/>
                <a:ea typeface="楷体" panose="02010609060101010101" pitchFamily="49" charset="-122"/>
                <a:hlinkClick r:id="rId5" action="ppaction://hlinksldjump"/>
              </a:rPr>
              <a:t>BSV1YX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6" action="ppaction://hlinksldjump"/>
              </a:rPr>
              <a:t>信息熵减原理：</a:t>
            </a:r>
            <a:r>
              <a:rPr lang="en-US" altLang="zh-CN" sz="1200" dirty="0">
                <a:latin typeface="楷体" panose="02010609060101010101" pitchFamily="49" charset="-122"/>
                <a:ea typeface="楷体" panose="02010609060101010101" pitchFamily="49" charset="-122"/>
                <a:hlinkClick r:id="rId6" action="ppaction://hlinksldjump"/>
              </a:rPr>
              <a:t>BSV1XXSJ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7" action="ppaction://hlinksldjump"/>
              </a:rPr>
              <a:t>开放耗散原理：BSV</a:t>
            </a:r>
            <a:r>
              <a:rPr lang="en-US" altLang="zh-CN" sz="1200" dirty="0">
                <a:latin typeface="楷体" panose="02010609060101010101" pitchFamily="49" charset="-122"/>
                <a:ea typeface="楷体" panose="02010609060101010101" pitchFamily="49" charset="-122"/>
                <a:hlinkClick r:id="rId7" action="ppaction://hlinksldjump"/>
              </a:rPr>
              <a:t>1KFHS</a:t>
            </a:r>
            <a:endParaRPr lang="zh-CN" altLang="en-US"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8" action="ppaction://hlinksldjump"/>
              </a:rPr>
              <a:t>序参量支配原理：BSV</a:t>
            </a:r>
            <a:r>
              <a:rPr lang="en-US" altLang="zh-CN" sz="1200" dirty="0">
                <a:latin typeface="楷体" panose="02010609060101010101" pitchFamily="49" charset="-122"/>
                <a:ea typeface="楷体" panose="02010609060101010101" pitchFamily="49" charset="-122"/>
                <a:hlinkClick r:id="rId8" action="ppaction://hlinksldjump"/>
              </a:rPr>
              <a:t>1XCLZP</a:t>
            </a:r>
            <a:endParaRPr lang="zh-CN" altLang="en-US"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9" action="ppaction://hlinksldjump"/>
              </a:rPr>
              <a:t>组织</a:t>
            </a:r>
            <a:r>
              <a:rPr lang="en-US" altLang="zh-CN" sz="1200" dirty="0">
                <a:latin typeface="楷体" panose="02010609060101010101" pitchFamily="49" charset="-122"/>
                <a:ea typeface="楷体" panose="02010609060101010101" pitchFamily="49" charset="-122"/>
                <a:hlinkClick r:id="rId9" action="ppaction://hlinksldjump"/>
              </a:rPr>
              <a:t>+</a:t>
            </a:r>
            <a:r>
              <a:rPr lang="zh-CN" altLang="en-US" sz="1200" dirty="0">
                <a:latin typeface="楷体" panose="02010609060101010101" pitchFamily="49" charset="-122"/>
                <a:ea typeface="楷体" panose="02010609060101010101" pitchFamily="49" charset="-122"/>
                <a:hlinkClick r:id="rId9" action="ppaction://hlinksldjump"/>
              </a:rPr>
              <a:t>自组织原理：BSV</a:t>
            </a:r>
            <a:r>
              <a:rPr lang="en-US" altLang="zh-CN" sz="1200" dirty="0">
                <a:latin typeface="楷体" panose="02010609060101010101" pitchFamily="49" charset="-122"/>
                <a:ea typeface="楷体" panose="02010609060101010101" pitchFamily="49" charset="-122"/>
                <a:hlinkClick r:id="rId9" action="ppaction://hlinksldjump"/>
              </a:rPr>
              <a:t>1ZZZZZ</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en-US" altLang="zh-CN" sz="1200" dirty="0">
                <a:latin typeface="楷体" panose="02010609060101010101" pitchFamily="49" charset="-122"/>
                <a:ea typeface="楷体" panose="02010609060101010101" pitchFamily="49" charset="-122"/>
                <a:hlinkClick r:id="rId10" action="ppaction://hlinksldjump"/>
              </a:rPr>
              <a:t>KISS</a:t>
            </a:r>
            <a:r>
              <a:rPr lang="zh-CN" altLang="en-US" sz="1200" dirty="0">
                <a:latin typeface="楷体" panose="02010609060101010101" pitchFamily="49" charset="-122"/>
                <a:ea typeface="楷体" panose="02010609060101010101" pitchFamily="49" charset="-122"/>
                <a:hlinkClick r:id="rId10" action="ppaction://hlinksldjump"/>
              </a:rPr>
              <a:t>原则</a:t>
            </a:r>
            <a:r>
              <a:rPr lang="en-US" altLang="zh-CN" sz="1200" dirty="0">
                <a:latin typeface="楷体" panose="02010609060101010101" pitchFamily="49" charset="-122"/>
                <a:ea typeface="楷体" panose="02010609060101010101" pitchFamily="49" charset="-122"/>
                <a:hlinkClick r:id="rId10" action="ppaction://hlinksldjump"/>
              </a:rPr>
              <a:t>(</a:t>
            </a:r>
            <a:r>
              <a:rPr lang="zh-CN" altLang="en-US" sz="1200" dirty="0">
                <a:latin typeface="楷体" panose="02010609060101010101" pitchFamily="49" charset="-122"/>
                <a:ea typeface="楷体" panose="02010609060101010101" pitchFamily="49" charset="-122"/>
                <a:hlinkClick r:id="rId10" action="ppaction://hlinksldjump"/>
              </a:rPr>
              <a:t>简化原理</a:t>
            </a:r>
            <a:r>
              <a:rPr lang="en-US" altLang="zh-CN" sz="1200" dirty="0">
                <a:latin typeface="楷体" panose="02010609060101010101" pitchFamily="49" charset="-122"/>
                <a:ea typeface="楷体" panose="02010609060101010101" pitchFamily="49" charset="-122"/>
                <a:hlinkClick r:id="rId10" action="ppaction://hlinksldjump"/>
              </a:rPr>
              <a:t>)</a:t>
            </a:r>
            <a:r>
              <a:rPr lang="zh-CN" altLang="en-US" sz="1200" dirty="0">
                <a:latin typeface="楷体" panose="02010609060101010101" pitchFamily="49" charset="-122"/>
                <a:ea typeface="楷体" panose="02010609060101010101" pitchFamily="49" charset="-122"/>
                <a:hlinkClick r:id="rId10" action="ppaction://hlinksldjump"/>
              </a:rPr>
              <a:t>：</a:t>
            </a:r>
            <a:r>
              <a:rPr lang="en-US" altLang="zh-CN" sz="1200" dirty="0">
                <a:latin typeface="楷体" panose="02010609060101010101" pitchFamily="49" charset="-122"/>
                <a:ea typeface="楷体" panose="02010609060101010101" pitchFamily="49" charset="-122"/>
                <a:hlinkClick r:id="rId10" action="ppaction://hlinksldjump"/>
              </a:rPr>
              <a:t>BSV1KISS</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1" action="ppaction://hlinksldjump"/>
              </a:rPr>
              <a:t>钱学森系统科学体系：</a:t>
            </a:r>
            <a:r>
              <a:rPr lang="en-US" altLang="zh-CN" sz="1200" dirty="0">
                <a:latin typeface="楷体" panose="02010609060101010101" pitchFamily="49" charset="-122"/>
                <a:ea typeface="楷体" panose="02010609060101010101" pitchFamily="49" charset="-122"/>
                <a:hlinkClick r:id="rId11" action="ppaction://hlinksldjump"/>
              </a:rPr>
              <a:t>BSV1QXSTX</a:t>
            </a:r>
            <a:endParaRPr lang="en-US" altLang="zh-CN" sz="1200" dirty="0">
              <a:latin typeface="楷体" panose="02010609060101010101" pitchFamily="49" charset="-122"/>
              <a:ea typeface="楷体" panose="02010609060101010101" pitchFamily="49" charset="-122"/>
            </a:endParaRPr>
          </a:p>
          <a:p>
            <a:pPr algn="ctr"/>
            <a:br>
              <a:rPr lang="en-US" altLang="zh-CN" sz="1200" dirty="0">
                <a:latin typeface="楷体" panose="02010609060101010101" pitchFamily="49" charset="-122"/>
                <a:ea typeface="楷体" panose="02010609060101010101" pitchFamily="49" charset="-122"/>
              </a:rPr>
            </a:b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lang="en-US" altLang="zh-CN" sz="1200" dirty="0">
              <a:solidFill>
                <a:schemeClr val="bg1">
                  <a:lumMod val="85000"/>
                </a:schemeClr>
              </a:solidFill>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2" action="ppaction://hlinksldjump"/>
              </a:rPr>
              <a:t>吸引子能动性原理：</a:t>
            </a:r>
            <a:r>
              <a:rPr lang="en-US" altLang="zh-CN" sz="1200" dirty="0">
                <a:latin typeface="楷体" panose="02010609060101010101" pitchFamily="49" charset="-122"/>
                <a:ea typeface="楷体" panose="02010609060101010101" pitchFamily="49" charset="-122"/>
                <a:hlinkClick r:id="rId12" action="ppaction://hlinksldjump"/>
              </a:rPr>
              <a:t>BSV2XYZNDX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3" action="ppaction://hlinksldjump"/>
              </a:rPr>
              <a:t>系统惯性原理：</a:t>
            </a:r>
            <a:r>
              <a:rPr lang="en-US" altLang="zh-CN" sz="1200" dirty="0">
                <a:latin typeface="楷体" panose="02010609060101010101" pitchFamily="49" charset="-122"/>
                <a:ea typeface="楷体" panose="02010609060101010101" pitchFamily="49" charset="-122"/>
                <a:hlinkClick r:id="rId13" action="ppaction://hlinksldjump"/>
              </a:rPr>
              <a:t>BSV2GX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4" action="ppaction://hlinksldjump"/>
              </a:rPr>
              <a:t>系统边界原理：</a:t>
            </a:r>
            <a:r>
              <a:rPr lang="en-US" altLang="zh-CN" sz="1200" dirty="0">
                <a:latin typeface="楷体" panose="02010609060101010101" pitchFamily="49" charset="-122"/>
                <a:ea typeface="楷体" panose="02010609060101010101" pitchFamily="49" charset="-122"/>
                <a:hlinkClick r:id="rId14" action="ppaction://hlinksldjump"/>
              </a:rPr>
              <a:t>BSV2BJ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5" action="ppaction://hlinksldjump"/>
              </a:rPr>
              <a:t>势力云边界原理：</a:t>
            </a:r>
            <a:r>
              <a:rPr lang="en-US" altLang="zh-CN" sz="1200" dirty="0">
                <a:latin typeface="楷体" panose="02010609060101010101" pitchFamily="49" charset="-122"/>
                <a:ea typeface="楷体" panose="02010609060101010101" pitchFamily="49" charset="-122"/>
                <a:hlinkClick r:id="rId15" action="ppaction://hlinksldjump"/>
              </a:rPr>
              <a:t>BSV2SLYBJ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6" action="ppaction://hlinksldjump"/>
              </a:rPr>
              <a:t>吸引力递减原理：</a:t>
            </a:r>
            <a:r>
              <a:rPr lang="en-US" altLang="zh-CN" sz="1200" dirty="0">
                <a:latin typeface="楷体" panose="02010609060101010101" pitchFamily="49" charset="-122"/>
                <a:ea typeface="楷体" panose="02010609060101010101" pitchFamily="49" charset="-122"/>
                <a:hlinkClick r:id="rId16" action="ppaction://hlinksldjump"/>
              </a:rPr>
              <a:t>BSV2XYLDJ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7" action="ppaction://hlinksldjump"/>
              </a:rPr>
              <a:t>耦合度定理：</a:t>
            </a:r>
            <a:r>
              <a:rPr lang="en-US" altLang="zh-CN" sz="1200" dirty="0">
                <a:latin typeface="楷体" panose="02010609060101010101" pitchFamily="49" charset="-122"/>
                <a:ea typeface="楷体" panose="02010609060101010101" pitchFamily="49" charset="-122"/>
                <a:hlinkClick r:id="rId17" action="ppaction://hlinksldjump"/>
              </a:rPr>
              <a:t>BSV2OHDDL</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8" action="ppaction://hlinksldjump"/>
              </a:rPr>
              <a:t>系统驱动力合成原理：</a:t>
            </a:r>
            <a:r>
              <a:rPr lang="en-US" altLang="zh-CN" sz="1200" dirty="0">
                <a:latin typeface="楷体" panose="02010609060101010101" pitchFamily="49" charset="-122"/>
                <a:ea typeface="楷体" panose="02010609060101010101" pitchFamily="49" charset="-122"/>
                <a:hlinkClick r:id="rId18" action="ppaction://hlinksldjump"/>
              </a:rPr>
              <a:t>BSV2QDL</a:t>
            </a:r>
            <a:endParaRPr lang="en-US" altLang="zh-CN" sz="1200" dirty="0">
              <a:latin typeface="楷体" panose="02010609060101010101" pitchFamily="49" charset="-122"/>
              <a:ea typeface="楷体" panose="02010609060101010101" pitchFamily="49" charset="-122"/>
            </a:endParaRPr>
          </a:p>
        </p:txBody>
      </p:sp>
      <p:sp>
        <p:nvSpPr>
          <p:cNvPr id="6" name="矩形 5"/>
          <p:cNvSpPr/>
          <p:nvPr/>
        </p:nvSpPr>
        <p:spPr>
          <a:xfrm>
            <a:off x="670934" y="195486"/>
            <a:ext cx="7802137" cy="800219"/>
          </a:xfrm>
          <a:prstGeom prst="rect">
            <a:avLst/>
          </a:prstGeom>
        </p:spPr>
        <p:txBody>
          <a:bodyPr wrap="none">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大系统观原理、概念、术语、要点索引</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latin typeface="幼圆" panose="02010509060101010101" pitchFamily="49" charset="-122"/>
                <a:ea typeface="幼圆" panose="02010509060101010101" pitchFamily="49" charset="-122"/>
              </a:rPr>
              <a:t>点击下面链接可转到相应章节，在相应页面点击标签        可返回本页</a:t>
            </a:r>
          </a:p>
        </p:txBody>
      </p:sp>
      <p:sp>
        <p:nvSpPr>
          <p:cNvPr id="8" name="文本框 7">
            <a:hlinkClick r:id="rId19" action="ppaction://hlinksldjump"/>
          </p:cNvPr>
          <p:cNvSpPr txBox="1"/>
          <p:nvPr/>
        </p:nvSpPr>
        <p:spPr>
          <a:xfrm>
            <a:off x="6263966" y="684153"/>
            <a:ext cx="75630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err="1">
                <a:solidFill>
                  <a:schemeClr val="bg1"/>
                </a:solidFill>
                <a:latin typeface="Arial Narrow" panose="020B0606020202030204" pitchFamily="34" charset="0"/>
              </a:rPr>
              <a:t>BSVxxxx</a:t>
            </a:r>
            <a:endParaRPr lang="zh-CN" altLang="en-US" sz="1200" dirty="0">
              <a:solidFill>
                <a:schemeClr val="bg1"/>
              </a:solidFill>
              <a:latin typeface="Arial Narrow" panose="020B0606020202030204" pitchFamily="34" charset="0"/>
            </a:endParaRPr>
          </a:p>
        </p:txBody>
      </p:sp>
      <p:sp>
        <p:nvSpPr>
          <p:cNvPr id="9" name="矩形 8"/>
          <p:cNvSpPr/>
          <p:nvPr/>
        </p:nvSpPr>
        <p:spPr>
          <a:xfrm>
            <a:off x="3131841"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0" action="ppaction://hlinksldjump"/>
              </a:rPr>
              <a:t>系统作用累积原理：</a:t>
            </a:r>
            <a:r>
              <a:rPr lang="en-US" altLang="zh-CN" sz="1200" dirty="0">
                <a:latin typeface="楷体" panose="02010609060101010101" pitchFamily="49" charset="-122"/>
                <a:ea typeface="楷体" panose="02010609060101010101" pitchFamily="49" charset="-122"/>
                <a:hlinkClick r:id="rId20" action="ppaction://hlinksldjump"/>
              </a:rPr>
              <a:t>BSV2ZYLJ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1" action="ppaction://hlinksldjump"/>
              </a:rPr>
              <a:t>系统参量边际作用原理：</a:t>
            </a:r>
            <a:r>
              <a:rPr lang="en-US" altLang="zh-CN" sz="1200" dirty="0">
                <a:latin typeface="楷体" panose="02010609060101010101" pitchFamily="49" charset="-122"/>
                <a:ea typeface="楷体" panose="02010609060101010101" pitchFamily="49" charset="-122"/>
                <a:hlinkClick r:id="rId21" action="ppaction://hlinksldjump"/>
              </a:rPr>
              <a:t>BSV2BJZY</a:t>
            </a:r>
            <a:endParaRPr lang="en-US" altLang="zh-CN" sz="1200" dirty="0">
              <a:latin typeface="楷体" panose="02010609060101010101" pitchFamily="49" charset="-122"/>
              <a:ea typeface="楷体" panose="02010609060101010101" pitchFamily="49" charset="-122"/>
              <a:hlinkClick r:id="rId22" action="ppaction://hlinksldjump"/>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2" action="ppaction://hlinksldjump"/>
              </a:rPr>
              <a:t>系统共振原理：</a:t>
            </a:r>
            <a:r>
              <a:rPr lang="en-US" altLang="zh-CN" sz="1200" dirty="0">
                <a:latin typeface="楷体" panose="02010609060101010101" pitchFamily="49" charset="-122"/>
                <a:ea typeface="楷体" panose="02010609060101010101" pitchFamily="49" charset="-122"/>
                <a:hlinkClick r:id="rId22" action="ppaction://hlinksldjump"/>
              </a:rPr>
              <a:t>BSV2GZ</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3" action="ppaction://hlinksldjump"/>
              </a:rPr>
              <a:t>系统体增长原理：</a:t>
            </a:r>
            <a:r>
              <a:rPr lang="en-US" altLang="zh-CN" sz="1200" dirty="0">
                <a:latin typeface="楷体" panose="02010609060101010101" pitchFamily="49" charset="-122"/>
                <a:ea typeface="楷体" panose="02010609060101010101" pitchFamily="49" charset="-122"/>
                <a:hlinkClick r:id="rId23" action="ppaction://hlinksldjump"/>
              </a:rPr>
              <a:t>BSV2ZZ</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4" action="ppaction://hlinksldjump"/>
              </a:rPr>
              <a:t>局部比较优势原理：</a:t>
            </a:r>
            <a:r>
              <a:rPr lang="en-US" altLang="zh-CN" sz="1200" dirty="0">
                <a:latin typeface="楷体" panose="02010609060101010101" pitchFamily="49" charset="-122"/>
                <a:ea typeface="楷体" panose="02010609060101010101" pitchFamily="49" charset="-122"/>
                <a:hlinkClick r:id="rId24" action="ppaction://hlinksldjump"/>
              </a:rPr>
              <a:t>BSV2BJYS</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5" action="ppaction://hlinksldjump"/>
              </a:rPr>
              <a:t>远交近攻原理：</a:t>
            </a:r>
            <a:r>
              <a:rPr lang="en-US" altLang="zh-CN" sz="1200" dirty="0">
                <a:latin typeface="楷体" panose="02010609060101010101" pitchFamily="49" charset="-122"/>
                <a:ea typeface="楷体" panose="02010609060101010101" pitchFamily="49" charset="-122"/>
                <a:hlinkClick r:id="rId25" action="ppaction://hlinksldjump"/>
              </a:rPr>
              <a:t>BSV2YJJG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6" action="ppaction://hlinksldjump"/>
              </a:rPr>
              <a:t>系统失败原理：</a:t>
            </a:r>
            <a:r>
              <a:rPr lang="en-US" altLang="zh-CN" sz="1200" dirty="0">
                <a:latin typeface="楷体" panose="02010609060101010101" pitchFamily="49" charset="-122"/>
                <a:ea typeface="楷体" panose="02010609060101010101" pitchFamily="49" charset="-122"/>
                <a:hlinkClick r:id="rId26" action="ppaction://hlinksldjump"/>
              </a:rPr>
              <a:t>BSV2SB</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7" action="ppaction://hlinksldjump"/>
              </a:rPr>
              <a:t>系统涨落作用原理：</a:t>
            </a:r>
            <a:r>
              <a:rPr lang="en-US" altLang="zh-CN" sz="1200" dirty="0">
                <a:latin typeface="楷体" panose="02010609060101010101" pitchFamily="49" charset="-122"/>
                <a:ea typeface="楷体" panose="02010609060101010101" pitchFamily="49" charset="-122"/>
                <a:hlinkClick r:id="rId27" action="ppaction://hlinksldjump"/>
              </a:rPr>
              <a:t>BSV2ZLZY</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8" action="ppaction://hlinksldjump"/>
              </a:rPr>
              <a:t>系统聚集原理：</a:t>
            </a:r>
            <a:r>
              <a:rPr lang="en-US" altLang="zh-CN" sz="1200" dirty="0">
                <a:latin typeface="楷体" panose="02010609060101010101" pitchFamily="49" charset="-122"/>
                <a:ea typeface="楷体" panose="02010609060101010101" pitchFamily="49" charset="-122"/>
                <a:hlinkClick r:id="rId28" action="ppaction://hlinksldjump"/>
              </a:rPr>
              <a:t>BSV2JJ</a:t>
            </a:r>
            <a:br>
              <a:rPr lang="en-US" altLang="zh-CN" sz="1200" dirty="0">
                <a:latin typeface="楷体" panose="02010609060101010101" pitchFamily="49" charset="-122"/>
                <a:ea typeface="楷体" panose="02010609060101010101" pitchFamily="49" charset="-122"/>
              </a:rPr>
            </a:br>
            <a:endParaRPr lang="en-US" altLang="zh-CN" sz="1200" dirty="0">
              <a:solidFill>
                <a:schemeClr val="bg1">
                  <a:lumMod val="85000"/>
                </a:schemeClr>
              </a:solidFill>
              <a:latin typeface="楷体" panose="02010609060101010101" pitchFamily="49" charset="-122"/>
              <a:ea typeface="楷体" panose="02010609060101010101" pitchFamily="49" charset="-122"/>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lang="en-US" altLang="zh-CN" sz="1200" dirty="0">
              <a:solidFill>
                <a:schemeClr val="bg1">
                  <a:lumMod val="85000"/>
                </a:schemeClr>
              </a:solidFill>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全息：</a:t>
            </a:r>
            <a:r>
              <a:rPr lang="en-US" altLang="zh-CN" sz="1200" dirty="0">
                <a:latin typeface="楷体" panose="02010609060101010101" pitchFamily="49" charset="-122"/>
                <a:ea typeface="楷体" panose="02010609060101010101" pitchFamily="49" charset="-122"/>
                <a:hlinkClick r:id="" action="ppaction://noaction"/>
              </a:rPr>
              <a:t>BSV3QX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块茎结构：</a:t>
            </a:r>
            <a:r>
              <a:rPr lang="en-US" altLang="zh-CN" sz="1200" dirty="0">
                <a:latin typeface="楷体" panose="02010609060101010101" pitchFamily="49" charset="-122"/>
                <a:ea typeface="楷体" panose="02010609060101010101" pitchFamily="49" charset="-122"/>
                <a:hlinkClick r:id="" action="ppaction://noaction"/>
              </a:rPr>
              <a:t>BSV3KJJG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全息有机系统论：</a:t>
            </a:r>
            <a:r>
              <a:rPr lang="en-US" altLang="zh-CN" sz="1200" dirty="0">
                <a:latin typeface="楷体" panose="02010609060101010101" pitchFamily="49" charset="-122"/>
                <a:ea typeface="楷体" panose="02010609060101010101" pitchFamily="49" charset="-122"/>
                <a:hlinkClick r:id="" action="ppaction://noaction"/>
              </a:rPr>
              <a:t>BSV3QXYJ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建构</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解构原理：</a:t>
            </a:r>
            <a:r>
              <a:rPr lang="en-US" altLang="zh-CN" sz="1200" dirty="0">
                <a:latin typeface="楷体" panose="02010609060101010101" pitchFamily="49" charset="-122"/>
                <a:ea typeface="楷体" panose="02010609060101010101" pitchFamily="49" charset="-122"/>
                <a:hlinkClick r:id="" action="ppaction://noaction"/>
              </a:rPr>
              <a:t>BSV3JGJG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全息智能原理：</a:t>
            </a:r>
            <a:r>
              <a:rPr lang="en-US" altLang="zh-CN" sz="1200" dirty="0">
                <a:latin typeface="楷体" panose="02010609060101010101" pitchFamily="49" charset="-122"/>
                <a:ea typeface="楷体" panose="02010609060101010101" pitchFamily="49" charset="-122"/>
                <a:hlinkClick r:id="" action="ppaction://noaction"/>
              </a:rPr>
              <a:t>BSV3QXZN</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全息激光战队：</a:t>
            </a:r>
            <a:r>
              <a:rPr lang="en-US" altLang="zh-CN" sz="1200" dirty="0">
                <a:latin typeface="楷体" panose="02010609060101010101" pitchFamily="49" charset="-122"/>
                <a:ea typeface="楷体" panose="02010609060101010101" pitchFamily="49" charset="-122"/>
                <a:hlinkClick r:id="" action="ppaction://noaction"/>
              </a:rPr>
              <a:t>BSV3QXJG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无边界系统：</a:t>
            </a:r>
            <a:r>
              <a:rPr lang="en-US" altLang="zh-CN" sz="1200" dirty="0">
                <a:latin typeface="楷体" panose="02010609060101010101" pitchFamily="49" charset="-122"/>
                <a:ea typeface="楷体" panose="02010609060101010101" pitchFamily="49" charset="-122"/>
                <a:hlinkClick r:id="" action="ppaction://noaction"/>
              </a:rPr>
              <a:t>BSV3WBJ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自我实现原理：</a:t>
            </a:r>
            <a:r>
              <a:rPr lang="en-US" altLang="zh-CN" sz="1200" dirty="0">
                <a:latin typeface="楷体" panose="02010609060101010101" pitchFamily="49" charset="-122"/>
                <a:ea typeface="楷体" panose="02010609060101010101" pitchFamily="49" charset="-122"/>
                <a:hlinkClick r:id="" action="ppaction://noaction"/>
              </a:rPr>
              <a:t>BSV3ZWSX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基于不确定性确定性原理：</a:t>
            </a:r>
            <a:r>
              <a:rPr lang="en-US" altLang="zh-CN" sz="1200" dirty="0">
                <a:latin typeface="楷体" panose="02010609060101010101" pitchFamily="49" charset="-122"/>
                <a:ea typeface="楷体" panose="02010609060101010101" pitchFamily="49" charset="-122"/>
                <a:hlinkClick r:id="" action="ppaction://noaction"/>
              </a:rPr>
              <a:t>BSV3BQDX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迭代精进原理：</a:t>
            </a:r>
            <a:r>
              <a:rPr lang="en-US" altLang="zh-CN" sz="1200" dirty="0">
                <a:latin typeface="楷体" panose="02010609060101010101" pitchFamily="49" charset="-122"/>
                <a:ea typeface="楷体" panose="02010609060101010101" pitchFamily="49" charset="-122"/>
                <a:hlinkClick r:id="" action="ppaction://noaction"/>
              </a:rPr>
              <a:t>BSV3DDJJ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19"/>
            </a:pP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19"/>
            </a:pPr>
            <a:endParaRPr lang="zh-CN" altLang="en-US" sz="1200" dirty="0">
              <a:latin typeface="楷体" panose="02010609060101010101" pitchFamily="49" charset="-122"/>
              <a:ea typeface="楷体" panose="02010609060101010101" pitchFamily="49" charset="-122"/>
            </a:endParaRPr>
          </a:p>
        </p:txBody>
      </p:sp>
      <p:sp>
        <p:nvSpPr>
          <p:cNvPr id="10" name="矩形 9"/>
          <p:cNvSpPr/>
          <p:nvPr/>
        </p:nvSpPr>
        <p:spPr>
          <a:xfrm>
            <a:off x="6084169"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endParaRPr lang="en-US" altLang="zh-CN"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大系统观方法论与应用</a:t>
            </a:r>
            <a:endParaRPr lang="en-US" altLang="zh-CN" sz="1200" dirty="0">
              <a:latin typeface="楷体" panose="02010609060101010101" pitchFamily="49" charset="-122"/>
              <a:ea typeface="楷体" panose="02010609060101010101" pitchFamily="49" charset="-122"/>
              <a:hlinkClick r:id="" action="ppaction://noaction"/>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因特奈特主义：</a:t>
            </a:r>
            <a:r>
              <a:rPr lang="en-US" altLang="zh-CN" sz="1200" dirty="0">
                <a:latin typeface="楷体" panose="02010609060101010101" pitchFamily="49" charset="-122"/>
                <a:ea typeface="楷体" panose="02010609060101010101" pitchFamily="49" charset="-122"/>
                <a:hlinkClick r:id="" action="ppaction://noaction"/>
              </a:rPr>
              <a:t>BSV4YTNT</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七色光方法：</a:t>
            </a:r>
            <a:r>
              <a:rPr lang="en-US" altLang="zh-CN" sz="1200" dirty="0">
                <a:latin typeface="楷体" panose="02010609060101010101" pitchFamily="49" charset="-122"/>
                <a:ea typeface="楷体" panose="02010609060101010101" pitchFamily="49" charset="-122"/>
                <a:hlinkClick r:id="" action="ppaction://noaction"/>
              </a:rPr>
              <a:t>BSV4QSG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敏捷规划：</a:t>
            </a:r>
            <a:r>
              <a:rPr lang="en-US" altLang="zh-CN" sz="1200" dirty="0">
                <a:latin typeface="楷体" panose="02010609060101010101" pitchFamily="49" charset="-122"/>
                <a:ea typeface="楷体" panose="02010609060101010101" pitchFamily="49" charset="-122"/>
                <a:hlinkClick r:id="" action="ppaction://noaction"/>
              </a:rPr>
              <a:t>BSV4MJGH</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自标准数据与数据港口：</a:t>
            </a:r>
            <a:r>
              <a:rPr lang="en-US" altLang="zh-CN" sz="1200" dirty="0">
                <a:latin typeface="楷体" panose="02010609060101010101" pitchFamily="49" charset="-122"/>
                <a:ea typeface="楷体" panose="02010609060101010101" pitchFamily="49" charset="-122"/>
                <a:hlinkClick r:id="" action="ppaction://noaction"/>
              </a:rPr>
              <a:t>BSV4ZBZ</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数字油田：</a:t>
            </a:r>
            <a:r>
              <a:rPr lang="en-US" altLang="zh-CN" sz="1200" dirty="0">
                <a:latin typeface="楷体" panose="02010609060101010101" pitchFamily="49" charset="-122"/>
                <a:ea typeface="楷体" panose="02010609060101010101" pitchFamily="49" charset="-122"/>
                <a:hlinkClick r:id="" action="ppaction://noaction"/>
              </a:rPr>
              <a:t>BSV4SZYT</a:t>
            </a:r>
            <a:endParaRPr lang="en-US" altLang="zh-CN" sz="1200" dirty="0">
              <a:latin typeface="楷体" panose="02010609060101010101" pitchFamily="49" charset="-122"/>
              <a:ea typeface="楷体" panose="02010609060101010101" pitchFamily="49" charset="-122"/>
            </a:endParaRPr>
          </a:p>
          <a:p>
            <a:endParaRPr lang="en-US" altLang="zh-CN" sz="1200" dirty="0">
              <a:latin typeface="楷体" panose="02010609060101010101" pitchFamily="49" charset="-122"/>
              <a:ea typeface="楷体" panose="02010609060101010101" pitchFamily="49" charset="-122"/>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大信息观</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大信息观：</a:t>
            </a:r>
            <a:r>
              <a:rPr lang="en-US" altLang="zh-CN" sz="1200" dirty="0">
                <a:latin typeface="楷体" panose="02010609060101010101" pitchFamily="49" charset="-122"/>
                <a:ea typeface="楷体" panose="02010609060101010101" pitchFamily="49" charset="-122"/>
                <a:hlinkClick r:id="" action="ppaction://noaction"/>
              </a:rPr>
              <a:t>BSV5DXXG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互联网</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的精神实质</a:t>
            </a:r>
            <a:r>
              <a:rPr lang="en-US" altLang="zh-CN" sz="1200" dirty="0">
                <a:latin typeface="楷体" panose="02010609060101010101" pitchFamily="49" charset="-122"/>
                <a:ea typeface="楷体" panose="02010609060101010101" pitchFamily="49" charset="-122"/>
                <a:hlinkClick r:id="" action="ppaction://noaction"/>
              </a:rPr>
              <a:t>:BSV5HLWJ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信息化生产函数：</a:t>
            </a:r>
            <a:r>
              <a:rPr lang="en-US" altLang="zh-CN" sz="1200" dirty="0">
                <a:latin typeface="楷体" panose="02010609060101010101" pitchFamily="49" charset="-122"/>
                <a:ea typeface="楷体" panose="02010609060101010101" pitchFamily="49" charset="-122"/>
                <a:hlinkClick r:id="" action="ppaction://noaction"/>
              </a:rPr>
              <a:t>BSV5XXHSCHS</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信息生产力与生产关系：</a:t>
            </a:r>
            <a:r>
              <a:rPr lang="en-US" altLang="zh-CN" sz="1200" dirty="0">
                <a:latin typeface="楷体" panose="02010609060101010101" pitchFamily="49" charset="-122"/>
                <a:ea typeface="楷体" panose="02010609060101010101" pitchFamily="49" charset="-122"/>
                <a:hlinkClick r:id="" action="ppaction://noaction"/>
              </a:rPr>
              <a:t>BSV5XXSCL</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大数据、</a:t>
            </a:r>
            <a:r>
              <a:rPr lang="en-US" altLang="zh-CN" sz="1200" dirty="0">
                <a:latin typeface="楷体" panose="02010609060101010101" pitchFamily="49" charset="-122"/>
                <a:ea typeface="楷体" panose="02010609060101010101" pitchFamily="49" charset="-122"/>
                <a:hlinkClick r:id="" action="ppaction://noaction"/>
              </a:rPr>
              <a:t>AI</a:t>
            </a:r>
            <a:r>
              <a:rPr lang="zh-CN" altLang="en-US" sz="1200" dirty="0">
                <a:latin typeface="楷体" panose="02010609060101010101" pitchFamily="49" charset="-122"/>
                <a:ea typeface="楷体" panose="02010609060101010101" pitchFamily="49" charset="-122"/>
                <a:hlinkClick r:id="" action="ppaction://noaction"/>
              </a:rPr>
              <a:t>、</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、复杂系统：</a:t>
            </a:r>
            <a:r>
              <a:rPr lang="en-US" altLang="zh-CN" sz="1200" dirty="0">
                <a:latin typeface="楷体" panose="02010609060101010101" pitchFamily="49" charset="-122"/>
                <a:ea typeface="楷体" panose="02010609060101010101" pitchFamily="49" charset="-122"/>
                <a:hlinkClick r:id="" action="ppaction://noaction"/>
              </a:rPr>
              <a:t>BSV5O</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数字油田</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智能油田</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智慧油田</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全息油田：</a:t>
            </a:r>
            <a:r>
              <a:rPr lang="en-US" altLang="zh-CN" sz="1200" dirty="0">
                <a:latin typeface="楷体" panose="02010609060101010101" pitchFamily="49" charset="-122"/>
                <a:ea typeface="楷体" panose="02010609060101010101" pitchFamily="49" charset="-122"/>
                <a:hlinkClick r:id="" action="ppaction://noaction"/>
              </a:rPr>
              <a:t>BSV5QXYT</a:t>
            </a:r>
            <a:endParaRPr lang="en-US" altLang="zh-CN" sz="1200" dirty="0">
              <a:latin typeface="楷体" panose="02010609060101010101" pitchFamily="49" charset="-122"/>
              <a:ea typeface="楷体" panose="02010609060101010101" pitchFamily="49" charset="-122"/>
            </a:endParaRPr>
          </a:p>
          <a:p>
            <a:endParaRPr lang="en-US" altLang="zh-CN" sz="1200" dirty="0">
              <a:latin typeface="楷体" panose="02010609060101010101" pitchFamily="49" charset="-122"/>
              <a:ea typeface="楷体" panose="02010609060101010101" pitchFamily="49" charset="-122"/>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系统观的层次：</a:t>
            </a:r>
            <a:r>
              <a:rPr lang="en-US" altLang="zh-CN" sz="1200" dirty="0">
                <a:latin typeface="楷体" panose="02010609060101010101" pitchFamily="49" charset="-122"/>
                <a:ea typeface="楷体" panose="02010609060101010101" pitchFamily="49" charset="-122"/>
                <a:hlinkClick r:id="" action="ppaction://noaction"/>
              </a:rPr>
              <a:t>BSV6XTGCC</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哲学与大系统观：</a:t>
            </a:r>
            <a:r>
              <a:rPr lang="en-US" altLang="zh-CN" sz="1200" dirty="0">
                <a:latin typeface="楷体" panose="02010609060101010101" pitchFamily="49" charset="-122"/>
                <a:ea typeface="楷体" panose="02010609060101010101" pitchFamily="49" charset="-122"/>
                <a:hlinkClick r:id="" action="ppaction://noaction"/>
              </a:rPr>
              <a:t>BSV6ZXDXTG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大系统观工具箱：</a:t>
            </a:r>
            <a:r>
              <a:rPr lang="en-US" altLang="zh-CN" sz="1200" dirty="0">
                <a:latin typeface="楷体" panose="02010609060101010101" pitchFamily="49" charset="-122"/>
                <a:ea typeface="楷体" panose="02010609060101010101" pitchFamily="49" charset="-122"/>
                <a:hlinkClick r:id="" action="ppaction://noaction"/>
              </a:rPr>
              <a:t>BSV6GJX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endParaRPr lang="zh-CN" altLang="en-US" sz="1200" dirty="0">
              <a:latin typeface="楷体" panose="02010609060101010101" pitchFamily="49" charset="-122"/>
              <a:ea typeface="楷体" panose="02010609060101010101" pitchFamily="49" charset="-122"/>
            </a:endParaRPr>
          </a:p>
        </p:txBody>
      </p:sp>
      <p:pic>
        <p:nvPicPr>
          <p:cNvPr id="2" name="图片 1">
            <a:hlinkClick r:id="rId29" action="ppaction://hlinksldjump"/>
          </p:cNvPr>
          <p:cNvPicPr>
            <a:picLocks noChangeAspect="1"/>
          </p:cNvPicPr>
          <p:nvPr/>
        </p:nvPicPr>
        <p:blipFill rotWithShape="1">
          <a:blip r:embed="rId30" cstate="screen"/>
          <a:srcRect/>
          <a:stretch>
            <a:fillRect/>
          </a:stretch>
        </p:blipFill>
        <p:spPr>
          <a:xfrm>
            <a:off x="8311430" y="192828"/>
            <a:ext cx="662377" cy="64807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screen"/>
          <a:srcRect/>
          <a:stretch>
            <a:fillRect/>
          </a:stretch>
        </p:blipFill>
        <p:spPr>
          <a:xfrm>
            <a:off x="4211960" y="750064"/>
            <a:ext cx="4769063" cy="4248472"/>
          </a:xfrm>
          <a:prstGeom prst="rect">
            <a:avLst/>
          </a:prstGeom>
        </p:spPr>
      </p:pic>
      <p:sp>
        <p:nvSpPr>
          <p:cNvPr id="2" name="TextBox 1"/>
          <p:cNvSpPr txBox="1"/>
          <p:nvPr/>
        </p:nvSpPr>
        <p:spPr>
          <a:xfrm>
            <a:off x="539552" y="483518"/>
            <a:ext cx="6340197" cy="707886"/>
          </a:xfrm>
          <a:prstGeom prst="rect">
            <a:avLst/>
          </a:prstGeom>
          <a:noFill/>
        </p:spPr>
        <p:txBody>
          <a:bodyPr wrap="none" rtlCol="0">
            <a:spAutoFit/>
          </a:bodyPr>
          <a:lstStyle/>
          <a:p>
            <a:r>
              <a:rPr lang="zh-CN" altLang="en-US" sz="4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大系统观的主要思想和理论</a:t>
            </a:r>
          </a:p>
        </p:txBody>
      </p:sp>
      <p:sp>
        <p:nvSpPr>
          <p:cNvPr id="8" name="TextBox 2"/>
          <p:cNvSpPr txBox="1"/>
          <p:nvPr/>
        </p:nvSpPr>
        <p:spPr>
          <a:xfrm>
            <a:off x="1115616" y="1407423"/>
            <a:ext cx="3217547" cy="3108543"/>
          </a:xfrm>
          <a:prstGeom prst="rect">
            <a:avLst/>
          </a:prstGeom>
          <a:noFill/>
        </p:spPr>
        <p:txBody>
          <a:bodyPr wrap="none" rtlCol="0">
            <a:spAutoFit/>
          </a:bodyPr>
          <a:lstStyle/>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黄金序律</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全息有机系统论</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因特奈特主义</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自我实现原理</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七色光方法</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2" name="组合 1"/>
          <p:cNvGrpSpPr/>
          <p:nvPr/>
        </p:nvGrpSpPr>
        <p:grpSpPr>
          <a:xfrm>
            <a:off x="124333" y="2884662"/>
            <a:ext cx="2087431" cy="2260716"/>
            <a:chOff x="124333" y="2884662"/>
            <a:chExt cx="2087431" cy="2260716"/>
          </a:xfrm>
        </p:grpSpPr>
        <p:pic>
          <p:nvPicPr>
            <p:cNvPr id="3" name="图片 2"/>
            <p:cNvPicPr>
              <a:picLocks noChangeAspect="1"/>
            </p:cNvPicPr>
            <p:nvPr/>
          </p:nvPicPr>
          <p:blipFill rotWithShape="1">
            <a:blip r:embed="rId2" cstate="screen"/>
            <a:srcRect b="13495"/>
            <a:stretch>
              <a:fillRect/>
            </a:stretch>
          </p:blipFill>
          <p:spPr>
            <a:xfrm>
              <a:off x="224734" y="2899768"/>
              <a:ext cx="1886627" cy="1888097"/>
            </a:xfrm>
            <a:prstGeom prst="rect">
              <a:avLst/>
            </a:prstGeom>
            <a:ln w="3175">
              <a:noFill/>
            </a:ln>
          </p:spPr>
        </p:pic>
        <p:sp>
          <p:nvSpPr>
            <p:cNvPr id="10" name="矩形 9"/>
            <p:cNvSpPr/>
            <p:nvPr/>
          </p:nvSpPr>
          <p:spPr>
            <a:xfrm>
              <a:off x="188554" y="2884662"/>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pic>
        <p:nvPicPr>
          <p:cNvPr id="4" name="图片 3"/>
          <p:cNvPicPr>
            <a:picLocks noChangeAspect="1"/>
          </p:cNvPicPr>
          <p:nvPr/>
        </p:nvPicPr>
        <p:blipFill>
          <a:blip r:embed="rId3" cstate="screen"/>
          <a:stretch>
            <a:fillRect/>
          </a:stretch>
        </p:blipFill>
        <p:spPr>
          <a:xfrm>
            <a:off x="2032285" y="2067694"/>
            <a:ext cx="431185" cy="432048"/>
          </a:xfrm>
          <a:prstGeom prst="rect">
            <a:avLst/>
          </a:prstGeom>
        </p:spPr>
      </p:pic>
      <p:pic>
        <p:nvPicPr>
          <p:cNvPr id="5" name="图片 4"/>
          <p:cNvPicPr>
            <a:picLocks noChangeAspect="1"/>
          </p:cNvPicPr>
          <p:nvPr/>
        </p:nvPicPr>
        <p:blipFill>
          <a:blip r:embed="rId4" cstate="screen"/>
          <a:stretch>
            <a:fillRect/>
          </a:stretch>
        </p:blipFill>
        <p:spPr>
          <a:xfrm>
            <a:off x="6660232" y="351530"/>
            <a:ext cx="2059861" cy="2327643"/>
          </a:xfrm>
          <a:prstGeom prst="rect">
            <a:avLst/>
          </a:prstGeom>
          <a:ln w="3175">
            <a:solidFill>
              <a:schemeClr val="tx1"/>
            </a:solidFill>
          </a:ln>
        </p:spPr>
      </p:pic>
      <p:sp>
        <p:nvSpPr>
          <p:cNvPr id="11" name="文本框 10"/>
          <p:cNvSpPr txBox="1"/>
          <p:nvPr/>
        </p:nvSpPr>
        <p:spPr>
          <a:xfrm>
            <a:off x="1451451" y="411510"/>
            <a:ext cx="6340197" cy="4339650"/>
          </a:xfrm>
          <a:prstGeom prst="rect">
            <a:avLst/>
          </a:prstGeom>
          <a:noFill/>
        </p:spPr>
        <p:txBody>
          <a:bodyPr wrap="non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8"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8"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大信息观：信息、大数据、区块链、</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                 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，以及复杂系统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2" name="组合 1"/>
          <p:cNvGrpSpPr/>
          <p:nvPr/>
        </p:nvGrpSpPr>
        <p:grpSpPr>
          <a:xfrm>
            <a:off x="287415" y="360041"/>
            <a:ext cx="8547042" cy="5282561"/>
            <a:chOff x="287415" y="360041"/>
            <a:chExt cx="8547042" cy="5282561"/>
          </a:xfrm>
        </p:grpSpPr>
        <p:grpSp>
          <p:nvGrpSpPr>
            <p:cNvPr id="141" name="组合 140"/>
            <p:cNvGrpSpPr/>
            <p:nvPr/>
          </p:nvGrpSpPr>
          <p:grpSpPr>
            <a:xfrm>
              <a:off x="287415" y="360041"/>
              <a:ext cx="8547042" cy="4876005"/>
              <a:chOff x="287415" y="360041"/>
              <a:chExt cx="8547042" cy="4876005"/>
            </a:xfrm>
          </p:grpSpPr>
          <p:sp>
            <p:nvSpPr>
              <p:cNvPr id="143"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4"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5"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6"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7"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48"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49"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50"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51"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0"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77"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78"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3"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4"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5"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6"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7"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88"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89"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0"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1"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2"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3"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4"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5"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6"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7"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198"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199"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0"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1"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2"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3"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5"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06"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07"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10"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11"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47"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48"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3"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4"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5"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6"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7"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78"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79"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0"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1"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2"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3"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4"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5"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6"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7"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88"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89"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0" name="Group 295"/>
              <p:cNvGrpSpPr/>
              <p:nvPr/>
            </p:nvGrpSpPr>
            <p:grpSpPr>
              <a:xfrm>
                <a:off x="3404968" y="2386327"/>
                <a:ext cx="1561400" cy="584219"/>
                <a:chOff x="3165991" y="3044171"/>
                <a:chExt cx="2081867" cy="689705"/>
              </a:xfrm>
            </p:grpSpPr>
            <p:pic>
              <p:nvPicPr>
                <p:cNvPr id="376" name="Image"/>
                <p:cNvPicPr>
                  <a:picLocks noChangeAspect="1"/>
                </p:cNvPicPr>
                <p:nvPr/>
              </p:nvPicPr>
              <p:blipFill>
                <a:blip r:embed="rId2" cstate="screen"/>
                <a:stretch>
                  <a:fillRect/>
                </a:stretch>
              </p:blipFill>
              <p:spPr>
                <a:xfrm>
                  <a:off x="3165991" y="3044171"/>
                  <a:ext cx="2081867" cy="689705"/>
                </a:xfrm>
                <a:prstGeom prst="rect">
                  <a:avLst/>
                </a:prstGeom>
              </p:spPr>
            </p:pic>
          </p:grpSp>
          <p:sp>
            <p:nvSpPr>
              <p:cNvPr id="293"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4" name="Image"/>
              <p:cNvPicPr>
                <a:picLocks noChangeAspect="1"/>
              </p:cNvPicPr>
              <p:nvPr/>
            </p:nvPicPr>
            <p:blipFill>
              <a:blip r:embed="rId3" cstate="screen"/>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6" name="Mark"/>
              <p:cNvPicPr>
                <a:picLocks noChangeAspect="1"/>
              </p:cNvPicPr>
              <p:nvPr/>
            </p:nvPicPr>
            <p:blipFill>
              <a:blip r:embed="rId4" cstate="screen"/>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298"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0"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2" name="Image"/>
              <p:cNvPicPr>
                <a:picLocks noChangeAspect="1"/>
              </p:cNvPicPr>
              <p:nvPr/>
            </p:nvPicPr>
            <p:blipFill rotWithShape="1">
              <a:blip r:embed="rId5" cstate="screen"/>
              <a:srcRect/>
              <a:stretch>
                <a:fillRect/>
              </a:stretch>
            </p:blipFill>
            <p:spPr>
              <a:xfrm>
                <a:off x="4967210" y="1839582"/>
                <a:ext cx="871660" cy="589479"/>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4" name="Mark"/>
              <p:cNvPicPr>
                <a:picLocks noChangeAspect="1"/>
              </p:cNvPicPr>
              <p:nvPr/>
            </p:nvPicPr>
            <p:blipFill>
              <a:blip r:embed="rId6" cstate="screen"/>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6"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7"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08" name="Image"/>
              <p:cNvPicPr>
                <a:picLocks noChangeAspect="1"/>
              </p:cNvPicPr>
              <p:nvPr/>
            </p:nvPicPr>
            <p:blipFill>
              <a:blip r:embed="rId7" cstate="screen"/>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9" name="Mark"/>
              <p:cNvPicPr>
                <a:picLocks noChangeAspect="1"/>
              </p:cNvPicPr>
              <p:nvPr/>
            </p:nvPicPr>
            <p:blipFill>
              <a:blip r:embed="rId8" cstate="screen"/>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0"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1"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2" name="Image"/>
              <p:cNvPicPr>
                <a:picLocks noChangeAspect="1"/>
              </p:cNvPicPr>
              <p:nvPr/>
            </p:nvPicPr>
            <p:blipFill>
              <a:blip r:embed="rId9" cstate="screen"/>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3" name="Mark"/>
              <p:cNvPicPr>
                <a:picLocks noChangeAspect="1"/>
              </p:cNvPicPr>
              <p:nvPr/>
            </p:nvPicPr>
            <p:blipFill>
              <a:blip r:embed="rId10" cstate="screen"/>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4"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5"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6" name="Image"/>
              <p:cNvPicPr>
                <a:picLocks noChangeAspect="1"/>
              </p:cNvPicPr>
              <p:nvPr/>
            </p:nvPicPr>
            <p:blipFill>
              <a:blip r:embed="rId11" cstate="screen"/>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7" name="Image"/>
              <p:cNvPicPr>
                <a:picLocks noChangeAspect="1"/>
              </p:cNvPicPr>
              <p:nvPr/>
            </p:nvPicPr>
            <p:blipFill>
              <a:blip r:embed="rId12" cstate="screen"/>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8" name="Mark"/>
              <p:cNvPicPr>
                <a:picLocks noChangeAspect="1"/>
              </p:cNvPicPr>
              <p:nvPr/>
            </p:nvPicPr>
            <p:blipFill>
              <a:blip r:embed="rId13" cstate="screen"/>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19"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0"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系统惯性原理</a:t>
                </a:r>
              </a:p>
            </p:txBody>
          </p:sp>
          <p:sp>
            <p:nvSpPr>
              <p:cNvPr id="321"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系统边界原理</a:t>
                </a:r>
              </a:p>
            </p:txBody>
          </p:sp>
          <p:sp>
            <p:nvSpPr>
              <p:cNvPr id="322"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势力云边界原理</a:t>
                </a:r>
              </a:p>
            </p:txBody>
          </p:sp>
          <p:sp>
            <p:nvSpPr>
              <p:cNvPr id="323"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吸引力递减原理</a:t>
                </a:r>
              </a:p>
            </p:txBody>
          </p:sp>
          <p:sp>
            <p:nvSpPr>
              <p:cNvPr id="324"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因特奈特主义</a:t>
                </a:r>
              </a:p>
            </p:txBody>
          </p:sp>
          <p:sp>
            <p:nvSpPr>
              <p:cNvPr id="325"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七色光方法</a:t>
                </a:r>
              </a:p>
            </p:txBody>
          </p:sp>
          <p:sp>
            <p:nvSpPr>
              <p:cNvPr id="326"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90" dirty="0">
                    <a:solidFill>
                      <a:srgbClr val="303030"/>
                    </a:solidFill>
                    <a:latin typeface="幼圆" panose="02010509060101010101" pitchFamily="49" charset="-122"/>
                  </a:rPr>
                  <a:t>敏捷规划迭代精进方法</a:t>
                </a:r>
                <a:endParaRPr sz="790" dirty="0">
                  <a:solidFill>
                    <a:srgbClr val="303030"/>
                  </a:solidFill>
                  <a:latin typeface="幼圆" panose="02010509060101010101" pitchFamily="49" charset="-122"/>
                </a:endParaRPr>
              </a:p>
            </p:txBody>
          </p:sp>
          <p:sp>
            <p:nvSpPr>
              <p:cNvPr id="327"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自标准数据</a:t>
                </a:r>
              </a:p>
            </p:txBody>
          </p:sp>
          <p:sp>
            <p:nvSpPr>
              <p:cNvPr id="328"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哲学与大系统观</a:t>
                </a:r>
                <a:endParaRPr sz="790" dirty="0">
                  <a:solidFill>
                    <a:srgbClr val="303030"/>
                  </a:solidFill>
                  <a:latin typeface="幼圆" panose="02010509060101010101" pitchFamily="49" charset="-122"/>
                </a:endParaRPr>
              </a:p>
            </p:txBody>
          </p:sp>
          <p:sp>
            <p:nvSpPr>
              <p:cNvPr id="329"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第一性原理</a:t>
                </a:r>
                <a:endParaRPr sz="790" dirty="0">
                  <a:solidFill>
                    <a:srgbClr val="303030"/>
                  </a:solidFill>
                  <a:latin typeface="幼圆" panose="02010509060101010101" pitchFamily="49" charset="-122"/>
                </a:endParaRPr>
              </a:p>
            </p:txBody>
          </p:sp>
          <p:sp>
            <p:nvSpPr>
              <p:cNvPr id="330"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数据-大数据-全息</a:t>
                </a:r>
              </a:p>
            </p:txBody>
          </p:sp>
          <p:sp>
            <p:nvSpPr>
              <p:cNvPr id="331"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系统观的层次</a:t>
                </a:r>
                <a:endParaRPr sz="790" dirty="0">
                  <a:solidFill>
                    <a:srgbClr val="303030"/>
                  </a:solidFill>
                  <a:latin typeface="幼圆" panose="02010509060101010101" pitchFamily="49" charset="-122"/>
                </a:endParaRPr>
              </a:p>
            </p:txBody>
          </p:sp>
          <p:sp>
            <p:nvSpPr>
              <p:cNvPr id="332"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全息原理</a:t>
                </a:r>
              </a:p>
            </p:txBody>
          </p:sp>
          <p:sp>
            <p:nvSpPr>
              <p:cNvPr id="333"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块茎结构原理</a:t>
                </a:r>
              </a:p>
            </p:txBody>
          </p:sp>
          <p:sp>
            <p:nvSpPr>
              <p:cNvPr id="334"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全息有机系统</a:t>
                </a:r>
              </a:p>
            </p:txBody>
          </p:sp>
          <p:sp>
            <p:nvSpPr>
              <p:cNvPr id="335"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全息激光战队</a:t>
                </a:r>
              </a:p>
            </p:txBody>
          </p:sp>
          <p:sp>
            <p:nvSpPr>
              <p:cNvPr id="336"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黄金序律</a:t>
                </a:r>
                <a:r>
                  <a:rPr sz="790" dirty="0">
                    <a:solidFill>
                      <a:srgbClr val="303030"/>
                    </a:solidFill>
                    <a:latin typeface="幼圆" panose="02010509060101010101" pitchFamily="49" charset="-122"/>
                  </a:rPr>
                  <a:t> O = 7</a:t>
                </a:r>
              </a:p>
            </p:txBody>
          </p:sp>
          <p:sp>
            <p:nvSpPr>
              <p:cNvPr id="337"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熵增原理</a:t>
                </a:r>
                <a:endParaRPr sz="790" dirty="0">
                  <a:solidFill>
                    <a:srgbClr val="303030"/>
                  </a:solidFill>
                  <a:latin typeface="幼圆" panose="02010509060101010101" pitchFamily="49" charset="-122"/>
                </a:endParaRPr>
              </a:p>
            </p:txBody>
          </p:sp>
          <p:sp>
            <p:nvSpPr>
              <p:cNvPr id="338"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系统结构功能原理</a:t>
                </a:r>
              </a:p>
            </p:txBody>
          </p:sp>
          <p:sp>
            <p:nvSpPr>
              <p:cNvPr id="339"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涌现原理</a:t>
                </a:r>
              </a:p>
            </p:txBody>
          </p:sp>
          <p:sp>
            <p:nvSpPr>
              <p:cNvPr id="340"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吸引子能动性原理</a:t>
                </a:r>
              </a:p>
            </p:txBody>
          </p:sp>
          <p:sp>
            <p:nvSpPr>
              <p:cNvPr id="341"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大系统观将各种系统</a:t>
                </a:r>
                <a:r>
                  <a:rPr lang="zh-CN" altLang="en-US" sz="825" dirty="0">
                    <a:solidFill>
                      <a:srgbClr val="303030"/>
                    </a:solidFill>
                    <a:latin typeface="楷体" panose="02010609060101010101" pitchFamily="49" charset="-122"/>
                    <a:ea typeface="楷体" panose="02010609060101010101" pitchFamily="49" charset="-122"/>
                  </a:rPr>
                  <a:t>理论</a:t>
                </a:r>
                <a:r>
                  <a:rPr sz="825" dirty="0">
                    <a:solidFill>
                      <a:srgbClr val="303030"/>
                    </a:solidFill>
                    <a:latin typeface="楷体" panose="02010609060101010101" pitchFamily="49" charset="-122"/>
                    <a:ea typeface="楷体" panose="020106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2"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吸引子是系统的核心</a:t>
                </a:r>
                <a:r>
                  <a:rPr lang="zh-CN" altLang="en-US" sz="825" dirty="0">
                    <a:solidFill>
                      <a:srgbClr val="303030"/>
                    </a:solidFill>
                    <a:latin typeface="楷体" panose="02010609060101010101" pitchFamily="49" charset="-122"/>
                    <a:ea typeface="楷体" panose="02010609060101010101" pitchFamily="49" charset="-122"/>
                  </a:rPr>
                  <a:t>与</a:t>
                </a:r>
                <a:r>
                  <a:rPr sz="825" dirty="0" err="1">
                    <a:solidFill>
                      <a:srgbClr val="303030"/>
                    </a:solidFill>
                    <a:latin typeface="楷体" panose="02010609060101010101" pitchFamily="49" charset="-122"/>
                    <a:ea typeface="楷体" panose="02010609060101010101" pitchFamily="49" charset="-122"/>
                  </a:rPr>
                  <a:t>灵魂</a:t>
                </a:r>
                <a:r>
                  <a:rPr sz="825" dirty="0">
                    <a:solidFill>
                      <a:srgbClr val="303030"/>
                    </a:solidFill>
                    <a:latin typeface="楷体" panose="02010609060101010101" pitchFamily="49" charset="-122"/>
                    <a:ea typeface="楷体" panose="02010609060101010101" pitchFamily="49" charset="-122"/>
                  </a:rPr>
                  <a:t>，</a:t>
                </a:r>
                <a:r>
                  <a:rPr lang="zh-CN" altLang="en-US" sz="825" dirty="0">
                    <a:solidFill>
                      <a:srgbClr val="303030"/>
                    </a:solidFill>
                    <a:latin typeface="楷体" panose="02010609060101010101" pitchFamily="49" charset="-122"/>
                    <a:ea typeface="楷体" panose="02010609060101010101" pitchFamily="49" charset="-122"/>
                  </a:rPr>
                  <a:t>也是</a:t>
                </a:r>
                <a:r>
                  <a:rPr sz="825" dirty="0" err="1">
                    <a:solidFill>
                      <a:srgbClr val="303030"/>
                    </a:solidFill>
                    <a:latin typeface="楷体" panose="02010609060101010101" pitchFamily="49" charset="-122"/>
                    <a:ea typeface="楷体" panose="02010609060101010101" pitchFamily="49" charset="-122"/>
                  </a:rPr>
                  <a:t>系统存在的意义和依据，承载着系统使命。吸引子通过耗散信息来主导系统生存、发展；系统体通过耗散质能而生长</a:t>
                </a:r>
                <a:r>
                  <a:rPr sz="825" dirty="0">
                    <a:solidFill>
                      <a:srgbClr val="303030"/>
                    </a:solidFill>
                    <a:latin typeface="楷体" panose="02010609060101010101" pitchFamily="49" charset="-122"/>
                    <a:ea typeface="楷体" panose="02010609060101010101" pitchFamily="49" charset="-122"/>
                  </a:rPr>
                  <a:t>。</a:t>
                </a:r>
              </a:p>
            </p:txBody>
          </p:sp>
          <p:sp>
            <p:nvSpPr>
              <p:cNvPr id="343"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楷体" panose="02010609060101010101" pitchFamily="49" charset="-122"/>
                  </a:rPr>
                  <a:t>。</a:t>
                </a:r>
              </a:p>
            </p:txBody>
          </p:sp>
          <p:sp>
            <p:nvSpPr>
              <p:cNvPr id="344"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a:solidFill>
                      <a:srgbClr val="303030"/>
                    </a:solidFill>
                    <a:latin typeface="楷体" panose="020106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5"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总结老三论、新三论等前人成果，奠定系统论和大系统观的科学基础。系统论是科技与哲学之间的桥梁</a:t>
                </a:r>
                <a:r>
                  <a:rPr sz="825" dirty="0">
                    <a:solidFill>
                      <a:srgbClr val="303030"/>
                    </a:solidFill>
                    <a:latin typeface="楷体" panose="02010609060101010101" pitchFamily="49" charset="-122"/>
                  </a:rPr>
                  <a:t>。</a:t>
                </a:r>
              </a:p>
            </p:txBody>
          </p:sp>
          <p:sp>
            <p:nvSpPr>
              <p:cNvPr id="346"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信息熵减原理</a:t>
                </a:r>
                <a:endParaRPr sz="790" dirty="0">
                  <a:solidFill>
                    <a:srgbClr val="303030"/>
                  </a:solidFill>
                  <a:latin typeface="幼圆" panose="02010509060101010101" pitchFamily="49" charset="-122"/>
                </a:endParaRPr>
              </a:p>
            </p:txBody>
          </p:sp>
          <p:sp>
            <p:nvSpPr>
              <p:cNvPr id="347"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开放耗散原理</a:t>
                </a:r>
                <a:endParaRPr sz="790" dirty="0">
                  <a:solidFill>
                    <a:srgbClr val="303030"/>
                  </a:solidFill>
                  <a:latin typeface="幼圆" panose="02010509060101010101" pitchFamily="49" charset="-122"/>
                </a:endParaRPr>
              </a:p>
            </p:txBody>
          </p:sp>
          <p:sp>
            <p:nvSpPr>
              <p:cNvPr id="348"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序参量支配原理</a:t>
                </a:r>
              </a:p>
            </p:txBody>
          </p:sp>
          <p:sp>
            <p:nvSpPr>
              <p:cNvPr id="349"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组织+自组织原理</a:t>
                </a:r>
              </a:p>
            </p:txBody>
          </p:sp>
          <p:sp>
            <p:nvSpPr>
              <p:cNvPr id="350"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KISS原则(简化原理)</a:t>
                </a:r>
              </a:p>
            </p:txBody>
          </p:sp>
          <p:sp>
            <p:nvSpPr>
              <p:cNvPr id="351"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耦合度定理</a:t>
                </a:r>
                <a:endParaRPr sz="790" dirty="0">
                  <a:solidFill>
                    <a:srgbClr val="303030"/>
                  </a:solidFill>
                  <a:latin typeface="幼圆" panose="02010509060101010101" pitchFamily="49" charset="-122"/>
                </a:endParaRPr>
              </a:p>
            </p:txBody>
          </p:sp>
          <p:sp>
            <p:nvSpPr>
              <p:cNvPr id="352"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系统驱动力合成原理</a:t>
                </a:r>
              </a:p>
            </p:txBody>
          </p:sp>
          <p:sp>
            <p:nvSpPr>
              <p:cNvPr id="353"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系统作用累积原理</a:t>
                </a:r>
              </a:p>
            </p:txBody>
          </p:sp>
          <p:sp>
            <p:nvSpPr>
              <p:cNvPr id="354"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系统参量边际作用原理</a:t>
                </a:r>
              </a:p>
            </p:txBody>
          </p:sp>
          <p:sp>
            <p:nvSpPr>
              <p:cNvPr id="355"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系统共振原理</a:t>
                </a:r>
              </a:p>
            </p:txBody>
          </p:sp>
          <p:sp>
            <p:nvSpPr>
              <p:cNvPr id="356"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系统体增长原理</a:t>
                </a:r>
              </a:p>
            </p:txBody>
          </p:sp>
          <p:sp>
            <p:nvSpPr>
              <p:cNvPr id="357"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局部比较优势原理</a:t>
                </a:r>
              </a:p>
            </p:txBody>
          </p:sp>
          <p:sp>
            <p:nvSpPr>
              <p:cNvPr id="358"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远交近攻原理</a:t>
                </a:r>
              </a:p>
            </p:txBody>
          </p:sp>
          <p:sp>
            <p:nvSpPr>
              <p:cNvPr id="359"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系统失败原理</a:t>
                </a:r>
              </a:p>
            </p:txBody>
          </p:sp>
          <p:sp>
            <p:nvSpPr>
              <p:cNvPr id="360"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系统涨落作用原理</a:t>
                </a:r>
              </a:p>
            </p:txBody>
          </p:sp>
          <p:sp>
            <p:nvSpPr>
              <p:cNvPr id="361"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系统聚集原理</a:t>
                </a:r>
              </a:p>
            </p:txBody>
          </p:sp>
          <p:sp>
            <p:nvSpPr>
              <p:cNvPr id="362"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无边界系统</a:t>
                </a:r>
              </a:p>
            </p:txBody>
          </p:sp>
          <p:sp>
            <p:nvSpPr>
              <p:cNvPr id="363"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自我实现原理</a:t>
                </a:r>
              </a:p>
            </p:txBody>
          </p:sp>
          <p:sp>
            <p:nvSpPr>
              <p:cNvPr id="364"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基于不确定性的确定性原理</a:t>
                </a:r>
                <a:endParaRPr sz="790" dirty="0">
                  <a:solidFill>
                    <a:srgbClr val="303030"/>
                  </a:solidFill>
                  <a:latin typeface="幼圆" panose="02010509060101010101" pitchFamily="49" charset="-122"/>
                </a:endParaRPr>
              </a:p>
            </p:txBody>
          </p:sp>
          <p:sp>
            <p:nvSpPr>
              <p:cNvPr id="365"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数字油田</a:t>
                </a:r>
              </a:p>
            </p:txBody>
          </p:sp>
          <p:sp>
            <p:nvSpPr>
              <p:cNvPr id="366"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互联网+的精神实质</a:t>
                </a:r>
              </a:p>
            </p:txBody>
          </p:sp>
          <p:sp>
            <p:nvSpPr>
              <p:cNvPr id="367"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信息化生产函数</a:t>
                </a:r>
              </a:p>
            </p:txBody>
          </p:sp>
          <p:sp>
            <p:nvSpPr>
              <p:cNvPr id="368"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信息生产力与生产关系</a:t>
                </a:r>
              </a:p>
            </p:txBody>
          </p:sp>
          <p:sp>
            <p:nvSpPr>
              <p:cNvPr id="369"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大信息观</a:t>
                </a:r>
              </a:p>
            </p:txBody>
          </p:sp>
          <p:sp>
            <p:nvSpPr>
              <p:cNvPr id="370"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数字油田-智能油田-智慧油田</a:t>
                </a:r>
                <a:br>
                  <a:rPr lang="en-US" sz="790" dirty="0">
                    <a:solidFill>
                      <a:srgbClr val="303030"/>
                    </a:solidFill>
                    <a:latin typeface="幼圆" panose="02010509060101010101" pitchFamily="49" charset="-122"/>
                  </a:rPr>
                </a:br>
                <a:r>
                  <a:rPr lang="en-US" sz="790" dirty="0">
                    <a:solidFill>
                      <a:srgbClr val="303030"/>
                    </a:solidFill>
                    <a:latin typeface="幼圆" panose="02010509060101010101" pitchFamily="49" charset="-122"/>
                  </a:rPr>
                  <a:t>                 </a:t>
                </a:r>
                <a:r>
                  <a:rPr sz="790" dirty="0">
                    <a:solidFill>
                      <a:srgbClr val="303030"/>
                    </a:solidFill>
                    <a:latin typeface="幼圆" panose="02010509060101010101" pitchFamily="49" charset="-122"/>
                  </a:rPr>
                  <a:t>-</a:t>
                </a:r>
                <a:r>
                  <a:rPr sz="790" dirty="0" err="1">
                    <a:solidFill>
                      <a:srgbClr val="303030"/>
                    </a:solidFill>
                    <a:latin typeface="幼圆" panose="02010509060101010101" pitchFamily="49" charset="-122"/>
                  </a:rPr>
                  <a:t>全息油田</a:t>
                </a:r>
                <a:endParaRPr sz="790" dirty="0">
                  <a:solidFill>
                    <a:srgbClr val="303030"/>
                  </a:solidFill>
                  <a:latin typeface="幼圆" panose="02010509060101010101" pitchFamily="49" charset="-122"/>
                </a:endParaRPr>
              </a:p>
            </p:txBody>
          </p:sp>
          <p:sp>
            <p:nvSpPr>
              <p:cNvPr id="371" name="文本框 370"/>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2" name="文本框 371"/>
              <p:cNvSpPr txBox="1"/>
              <p:nvPr/>
            </p:nvSpPr>
            <p:spPr>
              <a:xfrm>
                <a:off x="7946072" y="4802624"/>
                <a:ext cx="888385" cy="338915"/>
              </a:xfrm>
              <a:prstGeom prst="rect">
                <a:avLst/>
              </a:prstGeom>
              <a:noFill/>
            </p:spPr>
            <p:txBody>
              <a:bodyPr wrap="none" rtlCol="0">
                <a:spAutoFit/>
              </a:bodyPr>
              <a:lstStyle/>
              <a:p>
                <a:r>
                  <a:rPr lang="en-US" altLang="zh-CN" sz="1350" dirty="0">
                    <a:solidFill>
                      <a:schemeClr val="bg1">
                        <a:lumMod val="65000"/>
                      </a:schemeClr>
                    </a:solidFill>
                  </a:rPr>
                  <a:t>2018.7.11</a:t>
                </a:r>
                <a:endParaRPr lang="zh-CN" altLang="en-US" sz="1350" dirty="0">
                  <a:solidFill>
                    <a:schemeClr val="bg1">
                      <a:lumMod val="65000"/>
                    </a:schemeClr>
                  </a:solidFill>
                </a:endParaRPr>
              </a:p>
            </p:txBody>
          </p:sp>
          <p:sp>
            <p:nvSpPr>
              <p:cNvPr id="373"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4"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90">
                    <a:solidFill>
                      <a:srgbClr val="303030"/>
                    </a:solidFill>
                    <a:latin typeface="幼圆" panose="02010509060101010101" pitchFamily="49" charset="-122"/>
                  </a:rPr>
                  <a:t>钱学森系统科学体系</a:t>
                </a:r>
              </a:p>
            </p:txBody>
          </p:sp>
          <p:sp>
            <p:nvSpPr>
              <p:cNvPr id="375"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90" dirty="0">
                    <a:solidFill>
                      <a:srgbClr val="303030"/>
                    </a:solidFill>
                    <a:latin typeface="幼圆" panose="02010509060101010101" pitchFamily="49" charset="-122"/>
                    <a:ea typeface="幼圆" panose="02010509060101010101" pitchFamily="49" charset="-122"/>
                  </a:rPr>
                  <a:t>迭代精进原理</a:t>
                </a:r>
                <a:endParaRPr sz="790"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76267" cy="1211056"/>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grpSp>
      <p:sp>
        <p:nvSpPr>
          <p:cNvPr id="7" name="任意多边形 6"/>
          <p:cNvSpPr/>
          <p:nvPr/>
        </p:nvSpPr>
        <p:spPr>
          <a:xfrm>
            <a:off x="281027" y="324752"/>
            <a:ext cx="8827477" cy="4839286"/>
          </a:xfrm>
          <a:custGeom>
            <a:avLst/>
            <a:gdLst>
              <a:gd name="connsiteX0" fmla="*/ 14068 w 8827477"/>
              <a:gd name="connsiteY0" fmla="*/ 2377440 h 4839286"/>
              <a:gd name="connsiteX1" fmla="*/ 4353951 w 8827477"/>
              <a:gd name="connsiteY1" fmla="*/ 2377440 h 4839286"/>
              <a:gd name="connsiteX2" fmla="*/ 4353951 w 8827477"/>
              <a:gd name="connsiteY2" fmla="*/ 4839286 h 4839286"/>
              <a:gd name="connsiteX3" fmla="*/ 8827477 w 8827477"/>
              <a:gd name="connsiteY3" fmla="*/ 4839286 h 4839286"/>
              <a:gd name="connsiteX4" fmla="*/ 8827477 w 8827477"/>
              <a:gd name="connsiteY4" fmla="*/ 0 h 4839286"/>
              <a:gd name="connsiteX5" fmla="*/ 4346917 w 8827477"/>
              <a:gd name="connsiteY5" fmla="*/ 0 h 4839286"/>
              <a:gd name="connsiteX6" fmla="*/ 4346917 w 8827477"/>
              <a:gd name="connsiteY6" fmla="*/ 752622 h 4839286"/>
              <a:gd name="connsiteX7" fmla="*/ 0 w 8827477"/>
              <a:gd name="connsiteY7" fmla="*/ 752622 h 4839286"/>
              <a:gd name="connsiteX8" fmla="*/ 14068 w 8827477"/>
              <a:gd name="connsiteY8" fmla="*/ 2377440 h 4839286"/>
              <a:gd name="connsiteX0-1" fmla="*/ 14068 w 8827477"/>
              <a:gd name="connsiteY0-2" fmla="*/ 2377440 h 4839286"/>
              <a:gd name="connsiteX1-3" fmla="*/ 3941257 w 8827477"/>
              <a:gd name="connsiteY1-4" fmla="*/ 2385532 h 4839286"/>
              <a:gd name="connsiteX2-5" fmla="*/ 4353951 w 8827477"/>
              <a:gd name="connsiteY2-6" fmla="*/ 4839286 h 4839286"/>
              <a:gd name="connsiteX3-7" fmla="*/ 8827477 w 8827477"/>
              <a:gd name="connsiteY3-8" fmla="*/ 4839286 h 4839286"/>
              <a:gd name="connsiteX4-9" fmla="*/ 8827477 w 8827477"/>
              <a:gd name="connsiteY4-10" fmla="*/ 0 h 4839286"/>
              <a:gd name="connsiteX5-11" fmla="*/ 4346917 w 8827477"/>
              <a:gd name="connsiteY5-12" fmla="*/ 0 h 4839286"/>
              <a:gd name="connsiteX6-13" fmla="*/ 4346917 w 8827477"/>
              <a:gd name="connsiteY6-14" fmla="*/ 752622 h 4839286"/>
              <a:gd name="connsiteX7-15" fmla="*/ 0 w 8827477"/>
              <a:gd name="connsiteY7-16" fmla="*/ 752622 h 4839286"/>
              <a:gd name="connsiteX8-17" fmla="*/ 14068 w 8827477"/>
              <a:gd name="connsiteY8-18" fmla="*/ 2377440 h 4839286"/>
              <a:gd name="connsiteX0-19" fmla="*/ 14068 w 8827477"/>
              <a:gd name="connsiteY0-20" fmla="*/ 2377440 h 4839286"/>
              <a:gd name="connsiteX1-21" fmla="*/ 3941257 w 8827477"/>
              <a:gd name="connsiteY1-22" fmla="*/ 2385532 h 4839286"/>
              <a:gd name="connsiteX2-23" fmla="*/ 3949349 w 8827477"/>
              <a:gd name="connsiteY2-24" fmla="*/ 4839286 h 4839286"/>
              <a:gd name="connsiteX3-25" fmla="*/ 8827477 w 8827477"/>
              <a:gd name="connsiteY3-26" fmla="*/ 4839286 h 4839286"/>
              <a:gd name="connsiteX4-27" fmla="*/ 8827477 w 8827477"/>
              <a:gd name="connsiteY4-28" fmla="*/ 0 h 4839286"/>
              <a:gd name="connsiteX5-29" fmla="*/ 4346917 w 8827477"/>
              <a:gd name="connsiteY5-30" fmla="*/ 0 h 4839286"/>
              <a:gd name="connsiteX6-31" fmla="*/ 4346917 w 8827477"/>
              <a:gd name="connsiteY6-32" fmla="*/ 752622 h 4839286"/>
              <a:gd name="connsiteX7-33" fmla="*/ 0 w 8827477"/>
              <a:gd name="connsiteY7-34" fmla="*/ 752622 h 4839286"/>
              <a:gd name="connsiteX8-35" fmla="*/ 14068 w 8827477"/>
              <a:gd name="connsiteY8-36" fmla="*/ 2377440 h 48392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827477" h="4839286">
                <a:moveTo>
                  <a:pt x="14068" y="2377440"/>
                </a:moveTo>
                <a:lnTo>
                  <a:pt x="3941257" y="2385532"/>
                </a:lnTo>
                <a:cubicBezTo>
                  <a:pt x="3943954" y="3203450"/>
                  <a:pt x="3946652" y="4021368"/>
                  <a:pt x="3949349" y="4839286"/>
                </a:cubicBezTo>
                <a:lnTo>
                  <a:pt x="8827477" y="4839286"/>
                </a:lnTo>
                <a:lnTo>
                  <a:pt x="8827477" y="0"/>
                </a:lnTo>
                <a:lnTo>
                  <a:pt x="4346917" y="0"/>
                </a:lnTo>
                <a:lnTo>
                  <a:pt x="4346917" y="752622"/>
                </a:lnTo>
                <a:lnTo>
                  <a:pt x="0" y="752622"/>
                </a:lnTo>
                <a:lnTo>
                  <a:pt x="14068" y="237744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TextBox 1"/>
          <p:cNvSpPr txBox="1"/>
          <p:nvPr/>
        </p:nvSpPr>
        <p:spPr>
          <a:xfrm>
            <a:off x="456256" y="1292145"/>
            <a:ext cx="4727024" cy="707886"/>
          </a:xfrm>
          <a:prstGeom prst="rect">
            <a:avLst/>
          </a:prstGeom>
          <a:noFill/>
        </p:spPr>
        <p:txBody>
          <a:bodyPr wrap="square" rtlCol="0">
            <a:spAutoFit/>
          </a:bodyPr>
          <a:lstStyle/>
          <a:p>
            <a:r>
              <a:rPr lang="zh-CN" altLang="en-US" sz="4000" dirty="0">
                <a:solidFill>
                  <a:srgbClr val="FF66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153" name="图片 152"/>
          <p:cNvPicPr>
            <a:picLocks noChangeAspect="1"/>
          </p:cNvPicPr>
          <p:nvPr/>
        </p:nvPicPr>
        <p:blipFill>
          <a:blip r:embed="rId14"/>
          <a:stretch>
            <a:fillRect/>
          </a:stretch>
        </p:blipFill>
        <p:spPr>
          <a:xfrm>
            <a:off x="5707294" y="897133"/>
            <a:ext cx="3199698" cy="3615659"/>
          </a:xfrm>
          <a:prstGeom prst="rect">
            <a:avLst/>
          </a:prstGeom>
          <a:ln w="3175">
            <a:solidFill>
              <a:schemeClr val="tx1"/>
            </a:solidFill>
          </a:ln>
        </p:spPr>
      </p:pic>
      <p:grpSp>
        <p:nvGrpSpPr>
          <p:cNvPr id="154" name="组合 153"/>
          <p:cNvGrpSpPr/>
          <p:nvPr/>
        </p:nvGrpSpPr>
        <p:grpSpPr>
          <a:xfrm>
            <a:off x="274478" y="2692633"/>
            <a:ext cx="5746825" cy="2479182"/>
            <a:chOff x="307097" y="1057427"/>
            <a:chExt cx="5746825" cy="2479182"/>
          </a:xfrm>
        </p:grpSpPr>
        <p:sp>
          <p:nvSpPr>
            <p:cNvPr id="155" name="圆角矩形 154"/>
            <p:cNvSpPr/>
            <p:nvPr/>
          </p:nvSpPr>
          <p:spPr>
            <a:xfrm>
              <a:off x="307097" y="1057427"/>
              <a:ext cx="4129512" cy="2402871"/>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6" name="图片 155"/>
            <p:cNvPicPr>
              <a:picLocks noChangeAspect="1"/>
            </p:cNvPicPr>
            <p:nvPr/>
          </p:nvPicPr>
          <p:blipFill>
            <a:blip r:embed="rId15" cstate="screen"/>
            <a:stretch>
              <a:fillRect/>
            </a:stretch>
          </p:blipFill>
          <p:spPr>
            <a:xfrm flipH="1">
              <a:off x="3917044" y="1160973"/>
              <a:ext cx="2136878" cy="237563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40"/>
                                        </p:tgtEl>
                                        <p:attrNameLst>
                                          <p:attrName>style.visibility</p:attrName>
                                        </p:attrNameLst>
                                      </p:cBhvr>
                                      <p:to>
                                        <p:strVal val="visible"/>
                                      </p:to>
                                    </p:set>
                                    <p:anim calcmode="lin" valueType="num">
                                      <p:cBhvr>
                                        <p:cTn id="17" dur="500" fill="hold"/>
                                        <p:tgtEl>
                                          <p:spTgt spid="140"/>
                                        </p:tgtEl>
                                        <p:attrNameLst>
                                          <p:attrName>ppt_w</p:attrName>
                                        </p:attrNameLst>
                                      </p:cBhvr>
                                      <p:tavLst>
                                        <p:tav tm="0">
                                          <p:val>
                                            <p:fltVal val="0"/>
                                          </p:val>
                                        </p:tav>
                                        <p:tav tm="100000">
                                          <p:val>
                                            <p:strVal val="#ppt_w"/>
                                          </p:val>
                                        </p:tav>
                                      </p:tavLst>
                                    </p:anim>
                                    <p:anim calcmode="lin" valueType="num">
                                      <p:cBhvr>
                                        <p:cTn id="18" dur="500" fill="hold"/>
                                        <p:tgtEl>
                                          <p:spTgt spid="140"/>
                                        </p:tgtEl>
                                        <p:attrNameLst>
                                          <p:attrName>ppt_h</p:attrName>
                                        </p:attrNameLst>
                                      </p:cBhvr>
                                      <p:tavLst>
                                        <p:tav tm="0">
                                          <p:val>
                                            <p:fltVal val="0"/>
                                          </p:val>
                                        </p:tav>
                                        <p:tav tm="100000">
                                          <p:val>
                                            <p:strVal val="#ppt_h"/>
                                          </p:val>
                                        </p:tav>
                                      </p:tavLst>
                                    </p:anim>
                                    <p:animEffect transition="in" filter="fade">
                                      <p:cBhvr>
                                        <p:cTn id="19"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63688" y="4197022"/>
            <a:ext cx="4464496" cy="783193"/>
          </a:xfrm>
          <a:prstGeom prst="wedgeRoundRectCallout">
            <a:avLst>
              <a:gd name="adj1" fmla="val -55953"/>
              <a:gd name="adj2" fmla="val 248"/>
              <a:gd name="adj3" fmla="val 16667"/>
            </a:avLst>
          </a:prstGeom>
          <a:solidFill>
            <a:srgbClr val="FF99CC"/>
          </a:solidFill>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幼圆" panose="02010509060101010101" pitchFamily="49" charset="-122"/>
                <a:ea typeface="幼圆" panose="02010509060101010101" pitchFamily="49" charset="-122"/>
              </a:rPr>
              <a:t>阿色你败吹了中不中？就你这水平还能整明白什么“学”？歇会歇会</a:t>
            </a:r>
            <a:r>
              <a:rPr lang="en-US" altLang="zh-CN" sz="2000" dirty="0">
                <a:latin typeface="幼圆" panose="02010509060101010101" pitchFamily="49" charset="-122"/>
                <a:ea typeface="幼圆" panose="02010509060101010101" pitchFamily="49" charset="-122"/>
              </a:rPr>
              <a:t>…</a:t>
            </a:r>
            <a:endParaRPr lang="zh-CN" altLang="en-US" sz="2000" dirty="0">
              <a:latin typeface="幼圆" panose="02010509060101010101" pitchFamily="49" charset="-122"/>
              <a:ea typeface="幼圆" panose="02010509060101010101" pitchFamily="49" charset="-122"/>
            </a:endParaRPr>
          </a:p>
        </p:txBody>
      </p:sp>
      <p:grpSp>
        <p:nvGrpSpPr>
          <p:cNvPr id="16" name="组合 15"/>
          <p:cNvGrpSpPr/>
          <p:nvPr/>
        </p:nvGrpSpPr>
        <p:grpSpPr>
          <a:xfrm>
            <a:off x="395536" y="3808045"/>
            <a:ext cx="1058400" cy="1283895"/>
            <a:chOff x="395536" y="2017406"/>
            <a:chExt cx="1058400" cy="1283895"/>
          </a:xfrm>
        </p:grpSpPr>
        <p:pic>
          <p:nvPicPr>
            <p:cNvPr id="19" name="图片 18" descr="女阿色6-眨眼.gif"/>
            <p:cNvPicPr>
              <a:picLocks noChangeAspect="1"/>
            </p:cNvPicPr>
            <p:nvPr/>
          </p:nvPicPr>
          <p:blipFill>
            <a:blip r:embed="rId2" cstate="screen"/>
            <a:stretch>
              <a:fillRect/>
            </a:stretch>
          </p:blipFill>
          <p:spPr>
            <a:xfrm>
              <a:off x="395536" y="2017406"/>
              <a:ext cx="1058400" cy="1058400"/>
            </a:xfrm>
            <a:prstGeom prst="rect">
              <a:avLst/>
            </a:prstGeom>
          </p:spPr>
        </p:pic>
        <p:sp>
          <p:nvSpPr>
            <p:cNvPr id="15" name="TextBox 14"/>
            <p:cNvSpPr txBox="1"/>
            <p:nvPr/>
          </p:nvSpPr>
          <p:spPr>
            <a:xfrm>
              <a:off x="473331" y="2993524"/>
              <a:ext cx="902811"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小晗博士</a:t>
              </a:r>
            </a:p>
          </p:txBody>
        </p:sp>
      </p:grpSp>
      <p:grpSp>
        <p:nvGrpSpPr>
          <p:cNvPr id="20" name="组合 19"/>
          <p:cNvGrpSpPr/>
          <p:nvPr/>
        </p:nvGrpSpPr>
        <p:grpSpPr>
          <a:xfrm>
            <a:off x="179512" y="195486"/>
            <a:ext cx="1440160" cy="1224136"/>
            <a:chOff x="4932040" y="0"/>
            <a:chExt cx="1440160" cy="1224136"/>
          </a:xfrm>
        </p:grpSpPr>
        <p:sp>
          <p:nvSpPr>
            <p:cNvPr id="17" name="三十二角星 16"/>
            <p:cNvSpPr/>
            <p:nvPr/>
          </p:nvSpPr>
          <p:spPr>
            <a:xfrm>
              <a:off x="4932040" y="0"/>
              <a:ext cx="1440160" cy="1224136"/>
            </a:xfrm>
            <a:prstGeom prst="star32">
              <a:avLst>
                <a:gd name="adj" fmla="val 43986"/>
              </a:avLst>
            </a:prstGeom>
            <a:solidFill>
              <a:srgbClr val="FFCC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8" name="TextBox 17"/>
            <p:cNvSpPr txBox="1"/>
            <p:nvPr/>
          </p:nvSpPr>
          <p:spPr>
            <a:xfrm>
              <a:off x="5096782" y="164754"/>
              <a:ext cx="1159292" cy="830997"/>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4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panose="020B0A04020102020204" pitchFamily="34" charset="0"/>
                  <a:ea typeface="幼圆" panose="02010509060101010101" pitchFamily="49" charset="-122"/>
                </a:rPr>
                <a:t>New</a:t>
              </a:r>
              <a:endParaRPr lang="zh-CN" altLang="en-US" sz="4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panose="020B0A04020102020204" pitchFamily="34" charset="0"/>
                <a:ea typeface="幼圆" panose="02010509060101010101" pitchFamily="49" charset="-122"/>
              </a:endParaRPr>
            </a:p>
          </p:txBody>
        </p:sp>
      </p:grpSp>
      <p:pic>
        <p:nvPicPr>
          <p:cNvPr id="7170" name="Picture 2" descr="http://fs01.bokee.net/userfilespace/2007/01/29/sunnyboy6140327450.jpg"/>
          <p:cNvPicPr>
            <a:picLocks noChangeAspect="1" noChangeArrowheads="1"/>
          </p:cNvPicPr>
          <p:nvPr/>
        </p:nvPicPr>
        <p:blipFill>
          <a:blip r:embed="rId3" cstate="print"/>
          <a:srcRect/>
          <a:stretch>
            <a:fillRect/>
          </a:stretch>
        </p:blipFill>
        <p:spPr bwMode="auto">
          <a:xfrm>
            <a:off x="1274792" y="2150879"/>
            <a:ext cx="5954685" cy="1798315"/>
          </a:xfrm>
          <a:prstGeom prst="rect">
            <a:avLst/>
          </a:prstGeom>
          <a:noFill/>
        </p:spPr>
      </p:pic>
      <p:sp>
        <p:nvSpPr>
          <p:cNvPr id="21" name="TextBox 20"/>
          <p:cNvSpPr txBox="1"/>
          <p:nvPr/>
        </p:nvSpPr>
        <p:spPr>
          <a:xfrm>
            <a:off x="1336278" y="2204923"/>
            <a:ext cx="4485523"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巴黎 塞纳河上的新桥，是河上最古老的桥</a:t>
            </a:r>
          </a:p>
        </p:txBody>
      </p:sp>
      <p:sp>
        <p:nvSpPr>
          <p:cNvPr id="23" name="TextBox 22"/>
          <p:cNvSpPr txBox="1"/>
          <p:nvPr/>
        </p:nvSpPr>
        <p:spPr>
          <a:xfrm>
            <a:off x="2339752" y="3579862"/>
            <a:ext cx="3950120" cy="369332"/>
          </a:xfrm>
          <a:prstGeom prst="rect">
            <a:avLst/>
          </a:prstGeom>
          <a:noFill/>
        </p:spPr>
        <p:txBody>
          <a:bodyPr wrap="none" rtlCol="0">
            <a:spAutoFit/>
          </a:bodyPr>
          <a:lstStyle/>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巴黎人：你和新桥一样新 </a:t>
            </a:r>
            <a:r>
              <a:rPr lang="en-US" altLang="zh-CN"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very old</a:t>
            </a:r>
            <a:endPar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4" name="矩形 23"/>
          <p:cNvSpPr/>
          <p:nvPr/>
        </p:nvSpPr>
        <p:spPr>
          <a:xfrm>
            <a:off x="5472291" y="1435501"/>
            <a:ext cx="1980029"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系统动力学</a:t>
            </a:r>
          </a:p>
        </p:txBody>
      </p:sp>
      <p:sp>
        <p:nvSpPr>
          <p:cNvPr id="25" name="TextBox 24"/>
          <p:cNvSpPr txBox="1"/>
          <p:nvPr/>
        </p:nvSpPr>
        <p:spPr>
          <a:xfrm>
            <a:off x="6408395" y="355381"/>
            <a:ext cx="1226618" cy="707886"/>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结构</a:t>
            </a:r>
          </a:p>
        </p:txBody>
      </p:sp>
      <p:sp>
        <p:nvSpPr>
          <p:cNvPr id="28" name="矩形 27"/>
          <p:cNvSpPr/>
          <p:nvPr/>
        </p:nvSpPr>
        <p:spPr>
          <a:xfrm>
            <a:off x="1727875" y="859437"/>
            <a:ext cx="3416321" cy="6463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a:t>
            </a:r>
            <a:r>
              <a:rPr lang="zh-CN" altLang="en-US" sz="36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结构</a:t>
            </a: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动力学</a:t>
            </a:r>
          </a:p>
        </p:txBody>
      </p:sp>
      <p:sp>
        <p:nvSpPr>
          <p:cNvPr id="31" name="弧形 30"/>
          <p:cNvSpPr/>
          <p:nvPr/>
        </p:nvSpPr>
        <p:spPr>
          <a:xfrm rot="566972">
            <a:off x="6000474" y="574054"/>
            <a:ext cx="311786" cy="2074060"/>
          </a:xfrm>
          <a:prstGeom prst="arc">
            <a:avLst>
              <a:gd name="adj1" fmla="val 16256323"/>
              <a:gd name="adj2" fmla="val 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幼圆" panose="02010509060101010101" pitchFamily="49" charset="-122"/>
            </a:endParaRPr>
          </a:p>
        </p:txBody>
      </p:sp>
      <p:sp>
        <p:nvSpPr>
          <p:cNvPr id="40" name="弧形 39"/>
          <p:cNvSpPr/>
          <p:nvPr/>
        </p:nvSpPr>
        <p:spPr>
          <a:xfrm rot="2097829" flipH="1">
            <a:off x="6228242" y="944503"/>
            <a:ext cx="2016487" cy="2268162"/>
          </a:xfrm>
          <a:prstGeom prst="arc">
            <a:avLst>
              <a:gd name="adj1" fmla="val 17457499"/>
              <a:gd name="adj2" fmla="val 130118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幼圆" panose="02010509060101010101" pitchFamily="49" charset="-122"/>
            </a:endParaRPr>
          </a:p>
        </p:txBody>
      </p:sp>
      <p:sp>
        <p:nvSpPr>
          <p:cNvPr id="41" name="TextBox 40"/>
          <p:cNvSpPr txBox="1"/>
          <p:nvPr/>
        </p:nvSpPr>
        <p:spPr>
          <a:xfrm>
            <a:off x="3906649" y="1545481"/>
            <a:ext cx="1210588" cy="40011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福瑞斯特</a:t>
            </a:r>
          </a:p>
        </p:txBody>
      </p:sp>
      <p:sp>
        <p:nvSpPr>
          <p:cNvPr id="2" name="矩形 1"/>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transition advClick="0"/>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24715" y="320338"/>
            <a:ext cx="1723549" cy="461665"/>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系统动力学</a:t>
            </a:r>
          </a:p>
        </p:txBody>
      </p:sp>
      <p:grpSp>
        <p:nvGrpSpPr>
          <p:cNvPr id="2" name="组合 3"/>
          <p:cNvGrpSpPr/>
          <p:nvPr/>
        </p:nvGrpSpPr>
        <p:grpSpPr>
          <a:xfrm>
            <a:off x="644621" y="987574"/>
            <a:ext cx="3236784" cy="3456384"/>
            <a:chOff x="428596" y="1857364"/>
            <a:chExt cx="4163662" cy="4800633"/>
          </a:xfrm>
        </p:grpSpPr>
        <p:grpSp>
          <p:nvGrpSpPr>
            <p:cNvPr id="4" name="组合 9"/>
            <p:cNvGrpSpPr/>
            <p:nvPr/>
          </p:nvGrpSpPr>
          <p:grpSpPr>
            <a:xfrm>
              <a:off x="500034" y="1857364"/>
              <a:ext cx="4054297" cy="4800633"/>
              <a:chOff x="4714876" y="1785926"/>
              <a:chExt cx="4054297" cy="4800633"/>
            </a:xfrm>
          </p:grpSpPr>
          <p:pic>
            <p:nvPicPr>
              <p:cNvPr id="7" name="Picture 2" descr="c:\documents and settings\administrator\application data\360se6\User Data\temp\4b628f9244258d0710f05.jpg"/>
              <p:cNvPicPr>
                <a:picLocks noChangeArrowheads="1"/>
              </p:cNvPicPr>
              <p:nvPr/>
            </p:nvPicPr>
            <p:blipFill>
              <a:blip r:embed="rId2" cstate="screen"/>
              <a:stretch>
                <a:fillRect/>
              </a:stretch>
            </p:blipFill>
            <p:spPr bwMode="auto">
              <a:xfrm>
                <a:off x="4714876"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4" descr="c:\documents and settings\administrator\application data\360se6\User Data\temp\4b628f92441deaf0575d9.jpg"/>
              <p:cNvPicPr>
                <a:picLocks noChangeArrowheads="1"/>
              </p:cNvPicPr>
              <p:nvPr/>
            </p:nvPicPr>
            <p:blipFill>
              <a:blip r:embed="rId3" cstate="screen"/>
              <a:srcRect/>
              <a:stretch>
                <a:fillRect/>
              </a:stretch>
            </p:blipFill>
            <p:spPr bwMode="auto">
              <a:xfrm>
                <a:off x="7689173"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5"/>
              <p:cNvPicPr>
                <a:picLocks noChangeAspect="1" noChangeArrowheads="1"/>
              </p:cNvPicPr>
              <p:nvPr/>
            </p:nvPicPr>
            <p:blipFill>
              <a:blip r:embed="rId4" cstate="screen"/>
              <a:srcRect/>
              <a:stretch>
                <a:fillRect/>
              </a:stretch>
            </p:blipFill>
            <p:spPr bwMode="auto">
              <a:xfrm>
                <a:off x="4714876" y="3657601"/>
                <a:ext cx="4054297" cy="2928958"/>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4" descr="c:\documents and settings\arthur wang\application data\360se6\User Data\temp\738b4710b912c8fcbb0d9212fc039245d7882176.jpg"/>
              <p:cNvPicPr>
                <a:picLocks noChangeArrowheads="1"/>
              </p:cNvPicPr>
              <p:nvPr/>
            </p:nvPicPr>
            <p:blipFill>
              <a:blip r:embed="rId5" cstate="screen"/>
              <a:stretch>
                <a:fillRect/>
              </a:stretch>
            </p:blipFill>
            <p:spPr bwMode="auto">
              <a:xfrm>
                <a:off x="6202025"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sp>
          <p:nvSpPr>
            <p:cNvPr id="6" name="TextBox 5"/>
            <p:cNvSpPr txBox="1"/>
            <p:nvPr/>
          </p:nvSpPr>
          <p:spPr>
            <a:xfrm>
              <a:off x="428596" y="3214685"/>
              <a:ext cx="4163662" cy="427477"/>
            </a:xfrm>
            <a:prstGeom prst="rect">
              <a:avLst/>
            </a:prstGeom>
            <a:noFill/>
          </p:spPr>
          <p:txBody>
            <a:bodyPr wrap="none" rtlCol="0">
              <a:spAutoFit/>
            </a:bodyPr>
            <a:lstStyle/>
            <a:p>
              <a:r>
                <a:rPr lang="zh-CN" altLang="en-US" sz="1400" dirty="0">
                  <a:solidFill>
                    <a:prstClr val="black"/>
                  </a:solidFill>
                  <a:latin typeface="幼圆" panose="02010509060101010101" pitchFamily="49" charset="-122"/>
                  <a:ea typeface="幼圆" panose="02010509060101010101" pitchFamily="49" charset="-122"/>
                </a:rPr>
                <a:t>福瑞斯特      梅多斯         圣吉</a:t>
              </a:r>
            </a:p>
          </p:txBody>
        </p:sp>
      </p:grpSp>
      <p:pic>
        <p:nvPicPr>
          <p:cNvPr id="11" name="Picture 2" descr="c:\documents and settings\arthur wang\application data\360se6\User Data\temp\s11180396.jpg"/>
          <p:cNvPicPr>
            <a:picLocks noChangeAspect="1" noChangeArrowheads="1"/>
          </p:cNvPicPr>
          <p:nvPr/>
        </p:nvPicPr>
        <p:blipFill>
          <a:blip r:embed="rId6" cstate="screen"/>
          <a:srcRect/>
          <a:stretch>
            <a:fillRect/>
          </a:stretch>
        </p:blipFill>
        <p:spPr bwMode="auto">
          <a:xfrm>
            <a:off x="1691680" y="3003798"/>
            <a:ext cx="1214446" cy="1906715"/>
          </a:xfrm>
          <a:prstGeom prst="rect">
            <a:avLst/>
          </a:prstGeom>
          <a:noFill/>
          <a:scene3d>
            <a:camera prst="perspectiveHeroicExtremeRightFacing"/>
            <a:lightRig rig="threePt" dir="t"/>
          </a:scene3d>
          <a:sp3d extrusionH="254000" contourW="6350">
            <a:bevelT w="0" h="0"/>
            <a:bevelB w="0" h="25400"/>
            <a:contourClr>
              <a:schemeClr val="bg1">
                <a:lumMod val="85000"/>
              </a:schemeClr>
            </a:contourClr>
          </a:sp3d>
        </p:spPr>
      </p:pic>
      <p:sp>
        <p:nvSpPr>
          <p:cNvPr id="12" name="矩形 11"/>
          <p:cNvSpPr/>
          <p:nvPr/>
        </p:nvSpPr>
        <p:spPr>
          <a:xfrm>
            <a:off x="4442780" y="2361808"/>
            <a:ext cx="2736304" cy="2492990"/>
          </a:xfrm>
          <a:prstGeom prst="rect">
            <a:avLst/>
          </a:prstGeom>
        </p:spPr>
        <p:txBody>
          <a:bodyPr wrap="square">
            <a:spAutoFit/>
          </a:bodyPr>
          <a:lstStyle/>
          <a:p>
            <a:pPr>
              <a:defRPr/>
            </a:pPr>
            <a:r>
              <a:rPr lang="zh-CN" altLang="en-US"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德内拉</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r>
              <a:rPr lang="zh-CN" altLang="en-US"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梅多斯 ：</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r>
              <a:rPr lang="zh-CN" altLang="en-US" sz="2000" dirty="0">
                <a:solidFill>
                  <a:prstClr val="black"/>
                </a:solidFill>
                <a:effectLst>
                  <a:outerShdw blurRad="38100" dist="38100" dir="2700000" algn="tl">
                    <a:srgbClr val="C0C0C0"/>
                  </a:outerShdw>
                </a:effectLst>
                <a:latin typeface="幼圆" panose="02010509060101010101" pitchFamily="49" charset="-122"/>
                <a:ea typeface="幼圆" panose="02010509060101010101" pitchFamily="49" charset="-122"/>
              </a:rPr>
              <a:t>系统之美</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p>
          <a:p>
            <a:pPr>
              <a:defRPr/>
            </a:pPr>
            <a:r>
              <a:rPr lang="zh-CN" altLang="en-US" sz="1400" dirty="0">
                <a:solidFill>
                  <a:prstClr val="black"/>
                </a:solidFill>
                <a:latin typeface="幼圆" panose="02010509060101010101" pitchFamily="49" charset="-122"/>
                <a:ea typeface="幼圆" panose="02010509060101010101" pitchFamily="49" charset="-122"/>
              </a:rPr>
              <a:t>世界上最伟大的系统思考大师之一，世界模型</a:t>
            </a:r>
            <a:r>
              <a:rPr lang="en-US" altLang="zh-CN" sz="1400" dirty="0">
                <a:solidFill>
                  <a:prstClr val="black"/>
                </a:solidFill>
                <a:latin typeface="幼圆" panose="02010509060101010101" pitchFamily="49" charset="-122"/>
                <a:ea typeface="幼圆" panose="02010509060101010101" pitchFamily="49" charset="-122"/>
              </a:rPr>
              <a:t>Ⅲ </a:t>
            </a:r>
            <a:r>
              <a:rPr lang="zh-CN" altLang="en-US" sz="1400" dirty="0">
                <a:solidFill>
                  <a:prstClr val="black"/>
                </a:solidFill>
                <a:latin typeface="幼圆" panose="02010509060101010101" pitchFamily="49" charset="-122"/>
                <a:ea typeface="幼圆" panose="02010509060101010101" pitchFamily="49" charset="-122"/>
              </a:rPr>
              <a:t>主创人员</a:t>
            </a:r>
            <a:endParaRPr lang="en-US" altLang="zh-CN" sz="1400" dirty="0">
              <a:solidFill>
                <a:prstClr val="black"/>
              </a:solidFill>
              <a:latin typeface="幼圆" panose="02010509060101010101" pitchFamily="49" charset="-122"/>
              <a:ea typeface="幼圆" panose="02010509060101010101" pitchFamily="49" charset="-122"/>
            </a:endParaRPr>
          </a:p>
          <a:p>
            <a:pPr>
              <a:defRPr/>
            </a:pPr>
            <a:endParaRPr lang="zh-CN" altLang="en-US" sz="1400" dirty="0">
              <a:solidFill>
                <a:prstClr val="black"/>
              </a:solidFill>
              <a:latin typeface="幼圆" panose="02010509060101010101" pitchFamily="49" charset="-122"/>
              <a:ea typeface="幼圆" panose="02010509060101010101" pitchFamily="49" charset="-122"/>
            </a:endParaRPr>
          </a:p>
          <a:p>
            <a:pPr>
              <a:defRPr/>
            </a:pPr>
            <a:r>
              <a:rPr lang="zh-CN" altLang="en-US" sz="1600" dirty="0">
                <a:solidFill>
                  <a:prstClr val="black"/>
                </a:solidFill>
                <a:latin typeface="幼圆" panose="02010509060101010101" pitchFamily="49" charset="-122"/>
                <a:ea typeface="幼圆" panose="02010509060101010101" pitchFamily="49" charset="-122"/>
              </a:rPr>
              <a:t>师从：</a:t>
            </a:r>
            <a:r>
              <a:rPr lang="zh-CN" altLang="en-US" sz="1400" dirty="0">
                <a:solidFill>
                  <a:prstClr val="black"/>
                </a:solidFill>
                <a:latin typeface="方正粗宋简体" panose="03000509000000000000" pitchFamily="65" charset="-122"/>
                <a:ea typeface="方正粗宋简体" panose="03000509000000000000" pitchFamily="65" charset="-122"/>
              </a:rPr>
              <a:t>杰伊</a:t>
            </a:r>
            <a:r>
              <a:rPr lang="en-US" altLang="zh-CN" sz="1400" dirty="0">
                <a:solidFill>
                  <a:prstClr val="black"/>
                </a:solidFill>
                <a:latin typeface="方正粗宋简体" panose="03000509000000000000" pitchFamily="65" charset="-122"/>
                <a:ea typeface="方正粗宋简体" panose="03000509000000000000" pitchFamily="65" charset="-122"/>
              </a:rPr>
              <a:t>·</a:t>
            </a:r>
            <a:r>
              <a:rPr lang="zh-CN" altLang="en-US" sz="1400" dirty="0">
                <a:solidFill>
                  <a:prstClr val="black"/>
                </a:solidFill>
                <a:latin typeface="方正粗宋简体" panose="03000509000000000000" pitchFamily="65" charset="-122"/>
                <a:ea typeface="方正粗宋简体" panose="03000509000000000000" pitchFamily="65" charset="-122"/>
              </a:rPr>
              <a:t>福瑞斯特</a:t>
            </a:r>
            <a:r>
              <a:rPr lang="zh-CN" altLang="en-US" sz="1400" dirty="0">
                <a:solidFill>
                  <a:prstClr val="black"/>
                </a:solidFill>
                <a:latin typeface="幼圆" panose="02010509060101010101" pitchFamily="49" charset="-122"/>
                <a:ea typeface="幼圆" panose="02010509060101010101" pitchFamily="49" charset="-122"/>
              </a:rPr>
              <a:t>，系统动力学创始人</a:t>
            </a:r>
            <a:endParaRPr lang="en-US" altLang="zh-CN" sz="1600" dirty="0">
              <a:solidFill>
                <a:prstClr val="black"/>
              </a:solidFill>
              <a:latin typeface="幼圆" panose="02010509060101010101" pitchFamily="49" charset="-122"/>
              <a:ea typeface="幼圆" panose="02010509060101010101" pitchFamily="49" charset="-122"/>
            </a:endParaRPr>
          </a:p>
          <a:p>
            <a:pPr>
              <a:defRPr/>
            </a:pPr>
            <a:r>
              <a:rPr lang="zh-CN" altLang="en-US" sz="1600" dirty="0">
                <a:solidFill>
                  <a:prstClr val="black"/>
                </a:solidFill>
                <a:latin typeface="幼圆" panose="02010509060101010101" pitchFamily="49" charset="-122"/>
                <a:ea typeface="幼圆" panose="02010509060101010101" pitchFamily="49" charset="-122"/>
              </a:rPr>
              <a:t>弟子：</a:t>
            </a:r>
            <a:r>
              <a:rPr lang="zh-CN" altLang="en-US" sz="1400" dirty="0">
                <a:solidFill>
                  <a:prstClr val="black"/>
                </a:solidFill>
                <a:latin typeface="方正粗宋简体" panose="03000509000000000000" pitchFamily="65" charset="-122"/>
                <a:ea typeface="方正粗宋简体" panose="03000509000000000000" pitchFamily="65" charset="-122"/>
              </a:rPr>
              <a:t>彼得</a:t>
            </a:r>
            <a:r>
              <a:rPr lang="en-US" altLang="zh-CN" sz="1400" dirty="0">
                <a:solidFill>
                  <a:prstClr val="black"/>
                </a:solidFill>
                <a:latin typeface="方正粗宋简体" panose="03000509000000000000" pitchFamily="65" charset="-122"/>
                <a:ea typeface="方正粗宋简体" panose="03000509000000000000" pitchFamily="65" charset="-122"/>
              </a:rPr>
              <a:t>·</a:t>
            </a:r>
            <a:r>
              <a:rPr lang="zh-CN" altLang="en-US" sz="1400" dirty="0">
                <a:solidFill>
                  <a:prstClr val="black"/>
                </a:solidFill>
                <a:latin typeface="方正粗宋简体" panose="03000509000000000000" pitchFamily="65" charset="-122"/>
                <a:ea typeface="方正粗宋简体" panose="03000509000000000000" pitchFamily="65" charset="-122"/>
              </a:rPr>
              <a:t>圣吉</a:t>
            </a:r>
            <a:r>
              <a:rPr lang="zh-CN" altLang="en-US" sz="1400" dirty="0">
                <a:solidFill>
                  <a:prstClr val="black"/>
                </a:solidFill>
                <a:latin typeface="幼圆" panose="02010509060101010101" pitchFamily="49" charset="-122"/>
                <a:ea typeface="幼圆" panose="02010509060101010101" pitchFamily="49" charset="-122"/>
              </a:rPr>
              <a:t>，学习型组织之父，将系统动力学原理应用到管理领域，著有</a:t>
            </a:r>
            <a:r>
              <a:rPr lang="en-US" altLang="zh-CN" sz="1400" dirty="0">
                <a:solidFill>
                  <a:prstClr val="black"/>
                </a:solidFill>
                <a:latin typeface="幼圆" panose="02010509060101010101" pitchFamily="49" charset="-122"/>
                <a:ea typeface="幼圆" panose="02010509060101010101" pitchFamily="49" charset="-122"/>
              </a:rPr>
              <a:t>《</a:t>
            </a:r>
            <a:r>
              <a:rPr lang="zh-CN" altLang="en-US" sz="1400" dirty="0">
                <a:solidFill>
                  <a:prstClr val="black"/>
                </a:solidFill>
                <a:latin typeface="幼圆" panose="02010509060101010101" pitchFamily="49" charset="-122"/>
                <a:ea typeface="幼圆" panose="02010509060101010101" pitchFamily="49" charset="-122"/>
              </a:rPr>
              <a:t>第五项修炼</a:t>
            </a:r>
            <a:r>
              <a:rPr lang="en-US" altLang="zh-CN" sz="1400" dirty="0">
                <a:solidFill>
                  <a:prstClr val="black"/>
                </a:solidFill>
                <a:latin typeface="幼圆" panose="02010509060101010101" pitchFamily="49" charset="-122"/>
                <a:ea typeface="幼圆" panose="02010509060101010101" pitchFamily="49" charset="-122"/>
              </a:rPr>
              <a:t>》</a:t>
            </a:r>
          </a:p>
        </p:txBody>
      </p:sp>
      <p:sp>
        <p:nvSpPr>
          <p:cNvPr id="13" name="TextBox 12"/>
          <p:cNvSpPr txBox="1"/>
          <p:nvPr/>
        </p:nvSpPr>
        <p:spPr>
          <a:xfrm>
            <a:off x="4301386" y="1563638"/>
            <a:ext cx="2646878" cy="830997"/>
          </a:xfrm>
          <a:prstGeom prst="rect">
            <a:avLst/>
          </a:prstGeom>
          <a:noFill/>
        </p:spPr>
        <p:txBody>
          <a:bodyPr wrap="none">
            <a:spAutoFit/>
          </a:bodyPr>
          <a:lstStyle/>
          <a:p>
            <a:pPr>
              <a:defRPr/>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系统的使命是生存</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r">
              <a:defRPr/>
            </a:pPr>
            <a:r>
              <a:rPr lang="zh-CN" altLang="en-US" sz="24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和发展</a:t>
            </a:r>
          </a:p>
        </p:txBody>
      </p:sp>
      <p:sp>
        <p:nvSpPr>
          <p:cNvPr id="14" name="TextBox 13"/>
          <p:cNvSpPr txBox="1"/>
          <p:nvPr/>
        </p:nvSpPr>
        <p:spPr>
          <a:xfrm>
            <a:off x="4355976" y="771550"/>
            <a:ext cx="2736304" cy="369332"/>
          </a:xfrm>
          <a:prstGeom prst="rect">
            <a:avLst/>
          </a:prstGeom>
          <a:noFill/>
        </p:spPr>
        <p:txBody>
          <a:bodyPr wrap="square" rtlCol="0">
            <a:spAutoFit/>
          </a:bodyPr>
          <a:lstStyle/>
          <a:p>
            <a:pPr algn="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（工业动力学）</a:t>
            </a:r>
          </a:p>
        </p:txBody>
      </p:sp>
      <p:pic>
        <p:nvPicPr>
          <p:cNvPr id="62466" name="Picture 2" descr="http://shopimg.kongfz.com.cn/20130111/3122734/3122734NKgnA0_b.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27784" y="3075806"/>
            <a:ext cx="1512168" cy="1800200"/>
          </a:xfrm>
          <a:prstGeom prst="rect">
            <a:avLst/>
          </a:prstGeom>
          <a:noFill/>
        </p:spPr>
      </p:pic>
      <p:sp>
        <p:nvSpPr>
          <p:cNvPr id="18" name="矩形 17"/>
          <p:cNvSpPr/>
          <p:nvPr/>
        </p:nvSpPr>
        <p:spPr>
          <a:xfrm>
            <a:off x="4283968" y="1173981"/>
            <a:ext cx="2952328" cy="461665"/>
          </a:xfrm>
          <a:prstGeom prst="rect">
            <a:avLst/>
          </a:prstGeom>
        </p:spPr>
        <p:txBody>
          <a:bodyPr wrap="square">
            <a:spAutoFit/>
          </a:bodyPr>
          <a:lstStyle/>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系统的结构决定功能</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2" name="TextBox 21"/>
          <p:cNvSpPr txBox="1"/>
          <p:nvPr/>
        </p:nvSpPr>
        <p:spPr>
          <a:xfrm>
            <a:off x="611560" y="267494"/>
            <a:ext cx="2698175" cy="52322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系统动力学大师</a:t>
            </a:r>
          </a:p>
        </p:txBody>
      </p:sp>
      <p:sp>
        <p:nvSpPr>
          <p:cNvPr id="17" name="矩形 1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系统动力学例子-旅游.jpg"/>
          <p:cNvPicPr/>
          <p:nvPr/>
        </p:nvPicPr>
        <p:blipFill>
          <a:blip r:embed="rId2" cstate="print"/>
          <a:stretch>
            <a:fillRect/>
          </a:stretch>
        </p:blipFill>
        <p:spPr>
          <a:xfrm>
            <a:off x="992138" y="1995686"/>
            <a:ext cx="3456384" cy="2088232"/>
          </a:xfrm>
          <a:prstGeom prst="rect">
            <a:avLst/>
          </a:prstGeom>
          <a:ln>
            <a:noFill/>
          </a:ln>
        </p:spPr>
      </p:pic>
      <p:pic>
        <p:nvPicPr>
          <p:cNvPr id="2" name="Picture 2" descr="c:\documents and settings\administrator\application data\360se6\User Data\temp\4b628f9244258d0710f05.jpg"/>
          <p:cNvPicPr>
            <a:picLocks noChangeArrowheads="1"/>
          </p:cNvPicPr>
          <p:nvPr/>
        </p:nvPicPr>
        <p:blipFill>
          <a:blip r:embed="rId3" cstate="screen"/>
          <a:stretch>
            <a:fillRect/>
          </a:stretch>
        </p:blipFill>
        <p:spPr bwMode="auto">
          <a:xfrm>
            <a:off x="704106" y="267494"/>
            <a:ext cx="839580" cy="97725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矩形 2"/>
          <p:cNvSpPr/>
          <p:nvPr/>
        </p:nvSpPr>
        <p:spPr>
          <a:xfrm>
            <a:off x="1763678" y="424284"/>
            <a:ext cx="5061108" cy="923330"/>
          </a:xfrm>
          <a:prstGeom prst="rect">
            <a:avLst/>
          </a:prstGeom>
        </p:spPr>
        <p:txBody>
          <a:bodyPr wrap="square">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福瑞斯特，</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1961</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工业动力学</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b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latin typeface="方正超粗黑简体" panose="03000509000000000000" pitchFamily="65" charset="-122"/>
                <a:ea typeface="方正超粗黑简体" panose="03000509000000000000" pitchFamily="65" charset="-122"/>
              </a:rPr>
              <a:t>工业动态学</a:t>
            </a:r>
            <a:r>
              <a:rPr lang="en-US" altLang="zh-CN" dirty="0">
                <a:latin typeface="方正超粗黑简体" panose="03000509000000000000" pitchFamily="65" charset="-122"/>
                <a:ea typeface="方正超粗黑简体" panose="03000509000000000000" pitchFamily="65" charset="-122"/>
              </a:rPr>
              <a:t> industrial dynamics</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系统动力学开山之作</a:t>
            </a:r>
          </a:p>
        </p:txBody>
      </p:sp>
      <p:sp>
        <p:nvSpPr>
          <p:cNvPr id="5" name="矩形 4"/>
          <p:cNvSpPr/>
          <p:nvPr/>
        </p:nvSpPr>
        <p:spPr>
          <a:xfrm>
            <a:off x="920130" y="1565379"/>
            <a:ext cx="3263200" cy="646331"/>
          </a:xfrm>
          <a:prstGeom prst="rect">
            <a:avLst/>
          </a:prstGeom>
        </p:spPr>
        <p:txBody>
          <a:bodyPr wrap="square">
            <a:spAutoFit/>
          </a:bodyPr>
          <a:lstStyle/>
          <a:p>
            <a:r>
              <a:rPr lang="zh-CN" altLang="en-US" dirty="0">
                <a:latin typeface="方正超粗黑简体" panose="03000509000000000000" pitchFamily="65" charset="-122"/>
                <a:ea typeface="方正超粗黑简体" panose="03000509000000000000" pitchFamily="65" charset="-122"/>
              </a:rPr>
              <a:t>分析生产管理及库存管理</a:t>
            </a:r>
          </a:p>
          <a:p>
            <a:r>
              <a:rPr lang="zh-CN" altLang="en-US" dirty="0">
                <a:latin typeface="方正超粗黑简体" panose="03000509000000000000" pitchFamily="65" charset="-122"/>
                <a:ea typeface="方正超粗黑简体" panose="03000509000000000000" pitchFamily="65" charset="-122"/>
              </a:rPr>
              <a:t>计算机系统仿真</a:t>
            </a:r>
          </a:p>
        </p:txBody>
      </p:sp>
      <p:grpSp>
        <p:nvGrpSpPr>
          <p:cNvPr id="10" name="组合 9"/>
          <p:cNvGrpSpPr/>
          <p:nvPr/>
        </p:nvGrpSpPr>
        <p:grpSpPr>
          <a:xfrm>
            <a:off x="5065479" y="1347614"/>
            <a:ext cx="1800493" cy="1477328"/>
            <a:chOff x="4644008" y="1532816"/>
            <a:chExt cx="1800493" cy="1477328"/>
          </a:xfrm>
        </p:grpSpPr>
        <p:sp>
          <p:nvSpPr>
            <p:cNvPr id="7" name="TextBox 6"/>
            <p:cNvSpPr txBox="1"/>
            <p:nvPr/>
          </p:nvSpPr>
          <p:spPr>
            <a:xfrm>
              <a:off x="4644008" y="1532816"/>
              <a:ext cx="1800493" cy="1477328"/>
            </a:xfrm>
            <a:prstGeom prst="rect">
              <a:avLst/>
            </a:prstGeom>
            <a:noFill/>
          </p:spPr>
          <p:txBody>
            <a:bodyPr wrap="none" rtlCol="0">
              <a:spAutoFit/>
            </a:bodyPr>
            <a:lstStyle/>
            <a:p>
              <a:pPr algn="ct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系统原理</a:t>
              </a:r>
              <a:r>
                <a:rPr lang="en-US" altLang="zh-CN" dirty="0">
                  <a:latin typeface="幼圆" panose="02010509060101010101" pitchFamily="49" charset="-122"/>
                  <a:ea typeface="幼圆" panose="02010509060101010101" pitchFamily="49" charset="-122"/>
                </a:rPr>
                <a:t>》</a:t>
              </a:r>
            </a:p>
            <a:p>
              <a:pPr algn="ctr"/>
              <a:endParaRPr lang="en-US" altLang="zh-CN" dirty="0">
                <a:latin typeface="幼圆" panose="02010509060101010101" pitchFamily="49" charset="-122"/>
                <a:ea typeface="幼圆" panose="02010509060101010101" pitchFamily="49" charset="-122"/>
              </a:endParaRPr>
            </a:p>
            <a:p>
              <a:pPr algn="ct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世界动力学</a:t>
              </a:r>
              <a:r>
                <a:rPr lang="en-US" altLang="zh-CN" dirty="0">
                  <a:latin typeface="幼圆" panose="02010509060101010101" pitchFamily="49" charset="-122"/>
                  <a:ea typeface="幼圆" panose="02010509060101010101" pitchFamily="49" charset="-122"/>
                </a:rPr>
                <a:t>》</a:t>
              </a:r>
            </a:p>
            <a:p>
              <a:pPr algn="ct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世界模型</a:t>
              </a:r>
            </a:p>
          </p:txBody>
        </p:sp>
        <p:sp>
          <p:nvSpPr>
            <p:cNvPr id="8" name="下箭头 7"/>
            <p:cNvSpPr/>
            <p:nvPr/>
          </p:nvSpPr>
          <p:spPr>
            <a:xfrm>
              <a:off x="5292226" y="1903040"/>
              <a:ext cx="504056" cy="21602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9" name="下箭头 8"/>
            <p:cNvSpPr/>
            <p:nvPr/>
          </p:nvSpPr>
          <p:spPr>
            <a:xfrm>
              <a:off x="5292226" y="2458556"/>
              <a:ext cx="504056" cy="21602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grpSp>
      <p:sp>
        <p:nvSpPr>
          <p:cNvPr id="11" name="圆角右箭头 10"/>
          <p:cNvSpPr/>
          <p:nvPr/>
        </p:nvSpPr>
        <p:spPr>
          <a:xfrm rot="5400000">
            <a:off x="5564646" y="735546"/>
            <a:ext cx="648072" cy="432048"/>
          </a:xfrm>
          <a:prstGeom prst="bentArrow">
            <a:avLst>
              <a:gd name="adj1" fmla="val 48780"/>
              <a:gd name="adj2" fmla="val 35701"/>
              <a:gd name="adj3" fmla="val 25000"/>
              <a:gd name="adj4" fmla="val 46128"/>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solidFill>
                <a:schemeClr val="tx1"/>
              </a:solidFill>
              <a:ea typeface="幼圆" panose="02010509060101010101" pitchFamily="49" charset="-122"/>
            </a:endParaRPr>
          </a:p>
        </p:txBody>
      </p:sp>
      <p:pic>
        <p:nvPicPr>
          <p:cNvPr id="13" name="图片 12" descr="罗马俱乐部.jpg"/>
          <p:cNvPicPr/>
          <p:nvPr/>
        </p:nvPicPr>
        <p:blipFill>
          <a:blip r:embed="rId4" cstate="screen"/>
          <a:stretch>
            <a:fillRect/>
          </a:stretch>
        </p:blipFill>
        <p:spPr>
          <a:xfrm>
            <a:off x="5322982" y="2870236"/>
            <a:ext cx="1292161" cy="10751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13" descr="头像wq副本.jpg"/>
          <p:cNvPicPr>
            <a:picLocks noChangeAspect="1"/>
          </p:cNvPicPr>
          <p:nvPr/>
        </p:nvPicPr>
        <p:blipFill>
          <a:blip r:embed="rId5" cstate="screen"/>
          <a:stretch>
            <a:fillRect/>
          </a:stretch>
        </p:blipFill>
        <p:spPr>
          <a:xfrm>
            <a:off x="380578" y="4099702"/>
            <a:ext cx="1043609" cy="1043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descr="女阿色.png"/>
          <p:cNvPicPr>
            <a:picLocks noChangeAspect="1"/>
          </p:cNvPicPr>
          <p:nvPr/>
        </p:nvPicPr>
        <p:blipFill>
          <a:blip r:embed="rId6" cstate="screen"/>
          <a:stretch>
            <a:fillRect/>
          </a:stretch>
        </p:blipFill>
        <p:spPr>
          <a:xfrm>
            <a:off x="5960690" y="4083918"/>
            <a:ext cx="1059582" cy="1059582"/>
          </a:xfrm>
          <a:prstGeom prst="rect">
            <a:avLst/>
          </a:prstGeom>
        </p:spPr>
      </p:pic>
      <p:sp>
        <p:nvSpPr>
          <p:cNvPr id="16" name="TextBox 15"/>
          <p:cNvSpPr txBox="1"/>
          <p:nvPr/>
        </p:nvSpPr>
        <p:spPr>
          <a:xfrm>
            <a:off x="4448522" y="4083918"/>
            <a:ext cx="1422804" cy="822305"/>
          </a:xfrm>
          <a:prstGeom prst="wedgeEllipseCallout">
            <a:avLst>
              <a:gd name="adj1" fmla="val 62567"/>
              <a:gd name="adj2" fmla="val 26930"/>
            </a:avLst>
          </a:prstGeom>
          <a:solidFill>
            <a:srgbClr val="FF99CC"/>
          </a:solidFill>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装！</a:t>
            </a:r>
            <a:endParaRPr lang="en-US" altLang="zh-CN"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接着装！</a:t>
            </a:r>
          </a:p>
        </p:txBody>
      </p:sp>
      <p:sp>
        <p:nvSpPr>
          <p:cNvPr id="17" name="圆角矩形标注 16"/>
          <p:cNvSpPr/>
          <p:nvPr/>
        </p:nvSpPr>
        <p:spPr>
          <a:xfrm>
            <a:off x="1496194" y="4227934"/>
            <a:ext cx="2736304" cy="720080"/>
          </a:xfrm>
          <a:prstGeom prst="wedgeRoundRectCallout">
            <a:avLst>
              <a:gd name="adj1" fmla="val -54250"/>
              <a:gd name="adj2" fmla="val 5428"/>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r>
              <a:rPr lang="zh-CN" altLang="en-US" sz="1600" b="1" dirty="0">
                <a:latin typeface="幼圆" panose="02010509060101010101" pitchFamily="49" charset="-122"/>
                <a:ea typeface="幼圆" panose="02010509060101010101" pitchFamily="49" charset="-122"/>
              </a:rPr>
              <a:t>阿色表示不服：</a:t>
            </a:r>
            <a:br>
              <a:rPr lang="en-US" altLang="zh-CN" sz="1600" b="1" dirty="0">
                <a:latin typeface="幼圆" panose="02010509060101010101" pitchFamily="49" charset="-122"/>
                <a:ea typeface="幼圆" panose="02010509060101010101" pitchFamily="49" charset="-122"/>
              </a:rPr>
            </a:br>
            <a:r>
              <a:rPr lang="zh-CN" altLang="en-US" sz="1600" b="1" dirty="0">
                <a:latin typeface="幼圆" panose="02010509060101010101" pitchFamily="49" charset="-122"/>
                <a:ea typeface="幼圆" panose="02010509060101010101" pitchFamily="49" charset="-122"/>
              </a:rPr>
              <a:t>“系统动力学”名不副实</a:t>
            </a:r>
          </a:p>
        </p:txBody>
      </p:sp>
      <p:sp>
        <p:nvSpPr>
          <p:cNvPr id="18" name="矩形 1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411510"/>
            <a:ext cx="305724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系统动力学的不足</a:t>
            </a:r>
          </a:p>
        </p:txBody>
      </p:sp>
      <p:sp>
        <p:nvSpPr>
          <p:cNvPr id="4" name="矩形 3"/>
          <p:cNvSpPr/>
          <p:nvPr/>
        </p:nvSpPr>
        <p:spPr>
          <a:xfrm>
            <a:off x="683658" y="4515966"/>
            <a:ext cx="5688632" cy="400110"/>
          </a:xfrm>
          <a:prstGeom prst="rect">
            <a:avLst/>
          </a:prstGeom>
        </p:spPr>
        <p:txBody>
          <a:bodyPr wrap="square">
            <a:spAutoFit/>
          </a:bodyPr>
          <a:lstStyle/>
          <a:p>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没有很好地贯彻“系统的结构决定功能”</a:t>
            </a:r>
            <a:endParaRPr lang="en-US" altLang="zh-CN"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5" name="矩形 4"/>
          <p:cNvSpPr/>
          <p:nvPr/>
        </p:nvSpPr>
        <p:spPr>
          <a:xfrm>
            <a:off x="611560" y="905108"/>
            <a:ext cx="6480720" cy="3539430"/>
          </a:xfrm>
          <a:prstGeom prst="rect">
            <a:avLst/>
          </a:prstGeom>
        </p:spPr>
        <p:txBody>
          <a:bodyPr wrap="square">
            <a:spAutoFit/>
          </a:bodyPr>
          <a:lstStyle/>
          <a:p>
            <a:pPr indent="266700"/>
            <a:r>
              <a:rPr lang="zh-CN" altLang="en-US" sz="1400" dirty="0">
                <a:latin typeface="幼圆" panose="02010509060101010101" pitchFamily="49" charset="-122"/>
                <a:ea typeface="幼圆" panose="02010509060101010101" pitchFamily="49" charset="-122"/>
              </a:rPr>
              <a:t>（</a:t>
            </a:r>
            <a:r>
              <a:rPr lang="en-US" altLang="zh-CN" sz="1400" dirty="0">
                <a:latin typeface="幼圆" panose="02010509060101010101" pitchFamily="49" charset="-122"/>
                <a:ea typeface="幼圆" panose="02010509060101010101" pitchFamily="49" charset="-122"/>
              </a:rPr>
              <a:t>1</a:t>
            </a:r>
            <a:r>
              <a:rPr lang="zh-CN" altLang="en-US" sz="1400" dirty="0">
                <a:latin typeface="幼圆" panose="02010509060101010101" pitchFamily="49" charset="-122"/>
                <a:ea typeface="幼圆" panose="02010509060101010101" pitchFamily="49" charset="-122"/>
              </a:rPr>
              <a:t>）</a:t>
            </a:r>
            <a:r>
              <a:rPr lang="zh-CN" altLang="en-US" sz="1400" b="1" dirty="0">
                <a:latin typeface="幼圆" panose="02010509060101010101" pitchFamily="49" charset="-122"/>
                <a:ea typeface="幼圆" panose="02010509060101010101" pitchFamily="49" charset="-122"/>
              </a:rPr>
              <a:t>用复杂的整体性摧毁了简单的整体性</a:t>
            </a:r>
            <a:r>
              <a:rPr lang="zh-CN" altLang="en-US" sz="1400" dirty="0">
                <a:latin typeface="幼圆" panose="02010509060101010101" pitchFamily="49" charset="-122"/>
                <a:ea typeface="幼圆" panose="02010509060101010101" pitchFamily="49" charset="-122"/>
              </a:rPr>
              <a:t>。</a:t>
            </a:r>
          </a:p>
          <a:p>
            <a:pPr indent="266700"/>
            <a:r>
              <a:rPr lang="zh-CN" altLang="en-US" sz="1400" dirty="0">
                <a:latin typeface="幼圆" panose="02010509060101010101" pitchFamily="49" charset="-122"/>
                <a:ea typeface="幼圆" panose="02010509060101010101" pitchFamily="49" charset="-122"/>
              </a:rPr>
              <a:t>玄妙的变量、流、模型，漂亮图表，但从误差累加可能产生致命性错误。</a:t>
            </a:r>
          </a:p>
          <a:p>
            <a:pPr indent="266700"/>
            <a:r>
              <a:rPr lang="zh-CN" altLang="en-US" sz="1400" dirty="0">
                <a:latin typeface="幼圆" panose="02010509060101010101" pitchFamily="49" charset="-122"/>
                <a:ea typeface="幼圆" panose="02010509060101010101" pitchFamily="49" charset="-122"/>
              </a:rPr>
              <a:t>从整体到细节的机械模拟，看似科学细致，却将整体上的简单有序带向了复杂无序，破坏了整体观，不利于高层次的思考。</a:t>
            </a:r>
          </a:p>
          <a:p>
            <a:pPr indent="266700"/>
            <a:r>
              <a:rPr lang="zh-CN" altLang="en-US" sz="1400" dirty="0">
                <a:latin typeface="幼圆" panose="02010509060101010101" pitchFamily="49" charset="-122"/>
                <a:ea typeface="幼圆" panose="02010509060101010101" pitchFamily="49" charset="-122"/>
              </a:rPr>
              <a:t>如果把握不好尺度，过度地模拟仿真，有被滥用的危险。</a:t>
            </a:r>
            <a:endParaRPr lang="en-US" altLang="zh-CN" sz="1400" dirty="0">
              <a:latin typeface="幼圆" panose="02010509060101010101" pitchFamily="49" charset="-122"/>
              <a:ea typeface="幼圆" panose="02010509060101010101" pitchFamily="49" charset="-122"/>
            </a:endParaRPr>
          </a:p>
          <a:p>
            <a:pPr indent="266700"/>
            <a:r>
              <a:rPr lang="zh-CN" altLang="en-US" sz="1400" dirty="0">
                <a:latin typeface="幼圆" panose="02010509060101010101" pitchFamily="49" charset="-122"/>
                <a:ea typeface="幼圆" panose="02010509060101010101" pitchFamily="49" charset="-122"/>
              </a:rPr>
              <a:t>金融领域的骗术就是这么回事！</a:t>
            </a:r>
          </a:p>
          <a:p>
            <a:pPr indent="266700"/>
            <a:endParaRPr lang="zh-CN" altLang="en-US" sz="1400" dirty="0">
              <a:latin typeface="幼圆" panose="02010509060101010101" pitchFamily="49" charset="-122"/>
              <a:ea typeface="幼圆" panose="02010509060101010101" pitchFamily="49" charset="-122"/>
            </a:endParaRPr>
          </a:p>
          <a:p>
            <a:pPr indent="266700"/>
            <a:r>
              <a:rPr lang="zh-CN" altLang="en-US" sz="1400" b="1" dirty="0">
                <a:latin typeface="幼圆" panose="02010509060101010101" pitchFamily="49" charset="-122"/>
                <a:ea typeface="幼圆" panose="02010509060101010101" pitchFamily="49" charset="-122"/>
              </a:rPr>
              <a:t>（</a:t>
            </a:r>
            <a:r>
              <a:rPr lang="en-US" altLang="zh-CN" sz="1400" b="1" dirty="0">
                <a:latin typeface="幼圆" panose="02010509060101010101" pitchFamily="49" charset="-122"/>
                <a:ea typeface="幼圆" panose="02010509060101010101" pitchFamily="49" charset="-122"/>
              </a:rPr>
              <a:t>2</a:t>
            </a:r>
            <a:r>
              <a:rPr lang="zh-CN" altLang="en-US" sz="1400" b="1" dirty="0">
                <a:latin typeface="幼圆" panose="02010509060101010101" pitchFamily="49" charset="-122"/>
                <a:ea typeface="幼圆" panose="02010509060101010101" pitchFamily="49" charset="-122"/>
              </a:rPr>
              <a:t>）过多关注系统的动态，忽略了很多系统的静态特性。</a:t>
            </a:r>
          </a:p>
          <a:p>
            <a:pPr indent="266700"/>
            <a:r>
              <a:rPr lang="zh-CN" altLang="en-US" sz="1400" dirty="0">
                <a:latin typeface="幼圆" panose="02010509060101010101" pitchFamily="49" charset="-122"/>
                <a:ea typeface="幼圆" panose="02010509060101010101" pitchFamily="49" charset="-122"/>
              </a:rPr>
              <a:t>系统动力学本应该基于静态研究动态，但它却完全抛开了静态，直接以“</a:t>
            </a:r>
            <a:r>
              <a:rPr lang="zh-CN" altLang="en-US" sz="1400" b="1" dirty="0">
                <a:latin typeface="幼圆" panose="02010509060101010101" pitchFamily="49" charset="-122"/>
                <a:ea typeface="幼圆" panose="02010509060101010101" pitchFamily="49" charset="-122"/>
              </a:rPr>
              <a:t>变量控制的流</a:t>
            </a:r>
            <a:r>
              <a:rPr lang="zh-CN" altLang="en-US" sz="1400" dirty="0">
                <a:latin typeface="幼圆" panose="02010509060101010101" pitchFamily="49" charset="-122"/>
                <a:ea typeface="幼圆" panose="02010509060101010101" pitchFamily="49" charset="-122"/>
              </a:rPr>
              <a:t>”为建模和研究手段，致使系统动力学成了“</a:t>
            </a:r>
            <a:r>
              <a:rPr lang="zh-CN" altLang="en-US" sz="1400" b="1" dirty="0">
                <a:latin typeface="幼圆" panose="02010509060101010101" pitchFamily="49" charset="-122"/>
                <a:ea typeface="幼圆" panose="02010509060101010101" pitchFamily="49" charset="-122"/>
              </a:rPr>
              <a:t>流体力学</a:t>
            </a:r>
            <a:r>
              <a:rPr lang="zh-CN" altLang="en-US" sz="1400" dirty="0">
                <a:latin typeface="幼圆" panose="02010509060101010101" pitchFamily="49" charset="-122"/>
                <a:ea typeface="幼圆" panose="02010509060101010101" pitchFamily="49" charset="-122"/>
              </a:rPr>
              <a:t>”。其实，传统直观的方式可能更可靠。</a:t>
            </a:r>
          </a:p>
          <a:p>
            <a:pPr indent="266700"/>
            <a:endParaRPr lang="zh-CN" altLang="en-US" sz="1400" dirty="0">
              <a:latin typeface="幼圆" panose="02010509060101010101" pitchFamily="49" charset="-122"/>
              <a:ea typeface="幼圆" panose="02010509060101010101" pitchFamily="49" charset="-122"/>
            </a:endParaRPr>
          </a:p>
          <a:p>
            <a:pPr indent="266700"/>
            <a:r>
              <a:rPr lang="zh-CN" altLang="en-US" sz="1400" b="1" dirty="0">
                <a:latin typeface="幼圆" panose="02010509060101010101" pitchFamily="49" charset="-122"/>
                <a:ea typeface="幼圆" panose="02010509060101010101" pitchFamily="49" charset="-122"/>
              </a:rPr>
              <a:t>（</a:t>
            </a:r>
            <a:r>
              <a:rPr lang="en-US" altLang="zh-CN" sz="1400" b="1" dirty="0">
                <a:latin typeface="幼圆" panose="02010509060101010101" pitchFamily="49" charset="-122"/>
                <a:ea typeface="幼圆" panose="02010509060101010101" pitchFamily="49" charset="-122"/>
              </a:rPr>
              <a:t>3</a:t>
            </a:r>
            <a:r>
              <a:rPr lang="zh-CN" altLang="en-US" sz="1400" b="1" dirty="0">
                <a:latin typeface="幼圆" panose="02010509060101010101" pitchFamily="49" charset="-122"/>
                <a:ea typeface="幼圆" panose="02010509060101010101" pitchFamily="49" charset="-122"/>
              </a:rPr>
              <a:t>）只关心软系统，不关心硬系统；只关心大系统，不关心小系统。</a:t>
            </a:r>
          </a:p>
          <a:p>
            <a:pPr indent="266700"/>
            <a:r>
              <a:rPr lang="zh-CN" altLang="en-US" sz="1400" dirty="0">
                <a:latin typeface="幼圆" panose="02010509060101010101" pitchFamily="49" charset="-122"/>
                <a:ea typeface="幼圆" panose="02010509060101010101" pitchFamily="49" charset="-122"/>
              </a:rPr>
              <a:t>系统动力学动辄城市模型、国家模型，甚至世界模型，却从不研究简单的房屋、汽车等较简单的系统。其实一部发动机是最需要系统动力学的！其实，一开始也研究这个。</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标注 4"/>
          <p:cNvSpPr/>
          <p:nvPr/>
        </p:nvSpPr>
        <p:spPr>
          <a:xfrm>
            <a:off x="1602929" y="536362"/>
            <a:ext cx="4968552" cy="3528392"/>
          </a:xfrm>
          <a:prstGeom prst="downArrowCallout">
            <a:avLst>
              <a:gd name="adj1" fmla="val 33153"/>
              <a:gd name="adj2" fmla="val 25000"/>
              <a:gd name="adj3" fmla="val 11314"/>
              <a:gd name="adj4" fmla="val 75168"/>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2" name="矩形 1"/>
          <p:cNvSpPr/>
          <p:nvPr/>
        </p:nvSpPr>
        <p:spPr>
          <a:xfrm>
            <a:off x="1808589" y="752386"/>
            <a:ext cx="4572000" cy="2308324"/>
          </a:xfrm>
          <a:prstGeom prst="rect">
            <a:avLst/>
          </a:prstGeom>
        </p:spPr>
        <p:txBody>
          <a:bodyPr>
            <a:spAutoFit/>
          </a:bodyPr>
          <a:lstStyle/>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计算机模拟精细、直观，但原始的、简单的、传统的思想和方法更直接、更有效</a:t>
            </a:r>
          </a:p>
          <a:p>
            <a:endPar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绚丽的技巧蒙住智慧之眼，甚至故意引你进入歧途</a:t>
            </a:r>
            <a:r>
              <a:rPr lang="en-US" altLang="zh-CN"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华尔街玩弄计量经济学的骗子们</a:t>
            </a:r>
          </a:p>
          <a:p>
            <a:endPar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系统动力学，回归本来面目</a:t>
            </a:r>
          </a:p>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名正言顺，返璞归真</a:t>
            </a:r>
          </a:p>
        </p:txBody>
      </p:sp>
      <p:pic>
        <p:nvPicPr>
          <p:cNvPr id="3" name="图片 2" descr="头像wq副本.jpg"/>
          <p:cNvPicPr>
            <a:picLocks noChangeAspect="1"/>
          </p:cNvPicPr>
          <p:nvPr/>
        </p:nvPicPr>
        <p:blipFill>
          <a:blip r:embed="rId2" cstate="screen"/>
          <a:stretch>
            <a:fillRect/>
          </a:stretch>
        </p:blipFill>
        <p:spPr>
          <a:xfrm>
            <a:off x="179512" y="555526"/>
            <a:ext cx="1043609" cy="1043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p:cNvSpPr/>
          <p:nvPr/>
        </p:nvSpPr>
        <p:spPr>
          <a:xfrm>
            <a:off x="1520557" y="4208770"/>
            <a:ext cx="5211683" cy="523220"/>
          </a:xfrm>
          <a:prstGeom prst="rect">
            <a:avLst/>
          </a:prstGeom>
        </p:spPr>
        <p:txBody>
          <a:bodyPr wrap="none">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重视结构的</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a:t>
            </a:r>
            <a:r>
              <a:rPr lang="zh-CN" altLang="en-US" sz="28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结构</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动力学</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83568" y="483518"/>
            <a:ext cx="2698175"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p>
        </p:txBody>
      </p:sp>
      <p:sp>
        <p:nvSpPr>
          <p:cNvPr id="17" name="任意多边形 16"/>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prstClr val="black"/>
              </a:solidFill>
              <a:ea typeface="幼圆" panose="02010509060101010101" pitchFamily="49" charset="-122"/>
            </a:endParaRPr>
          </a:p>
        </p:txBody>
      </p:sp>
      <p:cxnSp>
        <p:nvCxnSpPr>
          <p:cNvPr id="19" name="直接连接符 18"/>
          <p:cNvCxnSpPr>
            <a:stCxn id="17" idx="2"/>
            <a:endCxn id="17"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7" idx="5"/>
            <a:endCxn id="17"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7" idx="9"/>
            <a:endCxn id="17"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31640" y="2571750"/>
            <a:ext cx="551754" cy="584775"/>
          </a:xfrm>
          <a:prstGeom prst="rect">
            <a:avLst/>
          </a:prstGeom>
          <a:noFill/>
        </p:spPr>
        <p:txBody>
          <a:bodyPr wrap="none" rtlCol="0">
            <a:spAutoFit/>
          </a:bodyPr>
          <a:lstStyle/>
          <a:p>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2" name="组合 31"/>
          <p:cNvGrpSpPr/>
          <p:nvPr/>
        </p:nvGrpSpPr>
        <p:grpSpPr>
          <a:xfrm rot="2238548">
            <a:off x="2085665" y="1644492"/>
            <a:ext cx="514613" cy="353272"/>
            <a:chOff x="2267744" y="1761995"/>
            <a:chExt cx="249329" cy="305699"/>
          </a:xfrm>
          <a:solidFill>
            <a:srgbClr val="FF0000"/>
          </a:solidFill>
        </p:grpSpPr>
        <p:sp>
          <p:nvSpPr>
            <p:cNvPr id="30" name="下箭头 29"/>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solidFill>
                  <a:prstClr val="white"/>
                </a:solidFill>
                <a:ea typeface="幼圆" panose="02010509060101010101" pitchFamily="49" charset="-122"/>
              </a:endParaRPr>
            </a:p>
          </p:txBody>
        </p:sp>
        <p:sp>
          <p:nvSpPr>
            <p:cNvPr id="31" name="下箭头 30"/>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solidFill>
                  <a:prstClr val="white"/>
                </a:solidFill>
                <a:ea typeface="幼圆" panose="02010509060101010101" pitchFamily="49" charset="-122"/>
              </a:endParaRPr>
            </a:p>
          </p:txBody>
        </p:sp>
      </p:grpSp>
      <p:sp>
        <p:nvSpPr>
          <p:cNvPr id="18" name="矩形 17"/>
          <p:cNvSpPr/>
          <p:nvPr/>
        </p:nvSpPr>
        <p:spPr>
          <a:xfrm>
            <a:off x="2987824" y="1279089"/>
            <a:ext cx="3384376" cy="2862322"/>
          </a:xfrm>
          <a:prstGeom prst="rect">
            <a:avLst/>
          </a:prstGeom>
        </p:spPr>
        <p:txBody>
          <a:bodyPr wrap="square">
            <a:spAutoFit/>
          </a:bodyPr>
          <a:lstStyle/>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rPr>
              <a:t>重新审视系统结构，重视因结构而产生的力；</a:t>
            </a: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rPr>
              <a:t>明确定义吸引子的作用；</a:t>
            </a: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rPr>
              <a:t>重视系统边界，因为边界是系统状态的直接表现；</a:t>
            </a: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rPr>
              <a:t>研究子系统和要素、兄弟系统、父系统、环境，以及相互之间的作用力；</a:t>
            </a: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rPr>
              <a:t>研究内部结构和外部环境变化会带来什么影响。</a:t>
            </a:r>
          </a:p>
        </p:txBody>
      </p:sp>
      <p:sp>
        <p:nvSpPr>
          <p:cNvPr id="12" name="矩形 11"/>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2698175"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p>
        </p:txBody>
      </p:sp>
      <p:sp>
        <p:nvSpPr>
          <p:cNvPr id="3" name="矩形 2"/>
          <p:cNvSpPr/>
          <p:nvPr/>
        </p:nvSpPr>
        <p:spPr>
          <a:xfrm>
            <a:off x="827584" y="1059582"/>
            <a:ext cx="4572000" cy="646331"/>
          </a:xfrm>
          <a:prstGeom prst="rect">
            <a:avLst/>
          </a:prstGeom>
        </p:spPr>
        <p:txBody>
          <a:bodyPr>
            <a:spAutoFit/>
          </a:bodyPr>
          <a:lstStyle/>
          <a:p>
            <a:r>
              <a:rPr lang="zh-CN" altLang="en-US" dirty="0">
                <a:latin typeface="幼圆" panose="02010509060101010101" pitchFamily="49" charset="-122"/>
                <a:ea typeface="幼圆" panose="02010509060101010101" pitchFamily="49" charset="-122"/>
              </a:rPr>
              <a:t>既是对原来系统动力学的反向补充</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也是对它的继承和发展</a:t>
            </a:r>
          </a:p>
        </p:txBody>
      </p:sp>
      <p:pic>
        <p:nvPicPr>
          <p:cNvPr id="4" name="图片 3" descr="量身高-B超"/>
          <p:cNvPicPr/>
          <p:nvPr/>
        </p:nvPicPr>
        <p:blipFill>
          <a:blip r:embed="rId2" cstate="screen"/>
          <a:srcRect/>
          <a:stretch>
            <a:fillRect/>
          </a:stretch>
        </p:blipFill>
        <p:spPr bwMode="auto">
          <a:xfrm>
            <a:off x="971600" y="1851670"/>
            <a:ext cx="5112568" cy="2664296"/>
          </a:xfrm>
          <a:prstGeom prst="rect">
            <a:avLst/>
          </a:prstGeom>
          <a:noFill/>
          <a:ln w="9525">
            <a:noFill/>
            <a:miter lim="800000"/>
            <a:headEnd/>
            <a:tailEnd/>
          </a:ln>
        </p:spPr>
      </p:pic>
      <p:sp>
        <p:nvSpPr>
          <p:cNvPr id="5" name="矩形 4"/>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2" name="组合 1"/>
          <p:cNvGrpSpPr/>
          <p:nvPr/>
        </p:nvGrpSpPr>
        <p:grpSpPr>
          <a:xfrm>
            <a:off x="124333" y="2884662"/>
            <a:ext cx="2087431" cy="2260716"/>
            <a:chOff x="124333" y="2884662"/>
            <a:chExt cx="2087431" cy="2260716"/>
          </a:xfrm>
        </p:grpSpPr>
        <p:pic>
          <p:nvPicPr>
            <p:cNvPr id="3" name="图片 2"/>
            <p:cNvPicPr>
              <a:picLocks noChangeAspect="1"/>
            </p:cNvPicPr>
            <p:nvPr/>
          </p:nvPicPr>
          <p:blipFill rotWithShape="1">
            <a:blip r:embed="rId2" cstate="screen"/>
            <a:srcRect b="13495"/>
            <a:stretch>
              <a:fillRect/>
            </a:stretch>
          </p:blipFill>
          <p:spPr>
            <a:xfrm>
              <a:off x="224734" y="2899768"/>
              <a:ext cx="1886627" cy="1888097"/>
            </a:xfrm>
            <a:prstGeom prst="rect">
              <a:avLst/>
            </a:prstGeom>
            <a:ln w="3175">
              <a:noFill/>
            </a:ln>
          </p:spPr>
        </p:pic>
        <p:sp>
          <p:nvSpPr>
            <p:cNvPr id="10" name="矩形 9"/>
            <p:cNvSpPr/>
            <p:nvPr/>
          </p:nvSpPr>
          <p:spPr>
            <a:xfrm>
              <a:off x="188554" y="2884662"/>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pic>
        <p:nvPicPr>
          <p:cNvPr id="4" name="图片 3"/>
          <p:cNvPicPr>
            <a:picLocks noChangeAspect="1"/>
          </p:cNvPicPr>
          <p:nvPr/>
        </p:nvPicPr>
        <p:blipFill>
          <a:blip r:embed="rId3" cstate="screen"/>
          <a:stretch>
            <a:fillRect/>
          </a:stretch>
        </p:blipFill>
        <p:spPr>
          <a:xfrm>
            <a:off x="2032285" y="1347614"/>
            <a:ext cx="431185" cy="432048"/>
          </a:xfrm>
          <a:prstGeom prst="rect">
            <a:avLst/>
          </a:prstGeom>
        </p:spPr>
      </p:pic>
      <p:pic>
        <p:nvPicPr>
          <p:cNvPr id="5" name="图片 4"/>
          <p:cNvPicPr>
            <a:picLocks noChangeAspect="1"/>
          </p:cNvPicPr>
          <p:nvPr/>
        </p:nvPicPr>
        <p:blipFill>
          <a:blip r:embed="rId4" cstate="screen"/>
          <a:stretch>
            <a:fillRect/>
          </a:stretch>
        </p:blipFill>
        <p:spPr>
          <a:xfrm>
            <a:off x="6660232" y="351530"/>
            <a:ext cx="2059861" cy="2327643"/>
          </a:xfrm>
          <a:prstGeom prst="rect">
            <a:avLst/>
          </a:prstGeom>
          <a:ln w="3175">
            <a:solidFill>
              <a:schemeClr val="tx1"/>
            </a:solidFill>
          </a:ln>
        </p:spPr>
      </p:pic>
      <p:sp>
        <p:nvSpPr>
          <p:cNvPr id="12" name="文本框 11"/>
          <p:cNvSpPr txBox="1"/>
          <p:nvPr/>
        </p:nvSpPr>
        <p:spPr>
          <a:xfrm>
            <a:off x="1451451" y="411510"/>
            <a:ext cx="6340197" cy="4339650"/>
          </a:xfrm>
          <a:prstGeom prst="rect">
            <a:avLst/>
          </a:prstGeom>
          <a:noFill/>
        </p:spPr>
        <p:txBody>
          <a:bodyPr wrap="non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8"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8"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大信息观：信息、大数据、区块链、</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                 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，以及复杂系统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4" name="图片 3"/>
          <p:cNvPicPr>
            <a:picLocks noChangeAspect="1"/>
          </p:cNvPicPr>
          <p:nvPr/>
        </p:nvPicPr>
        <p:blipFill>
          <a:blip r:embed="rId2"/>
          <a:stretch>
            <a:fillRect/>
          </a:stretch>
        </p:blipFill>
        <p:spPr>
          <a:xfrm>
            <a:off x="467544" y="480641"/>
            <a:ext cx="7376799" cy="4182218"/>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381546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 </a:t>
            </a:r>
            <a:r>
              <a:rPr lang="zh-CN" altLang="en-US" dirty="0">
                <a:solidFill>
                  <a:schemeClr val="bg1">
                    <a:lumMod val="50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与 </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动力学分析</a:t>
            </a:r>
          </a:p>
        </p:txBody>
      </p:sp>
      <p:pic>
        <p:nvPicPr>
          <p:cNvPr id="3" name="图片 2" descr="系统结构与动力学分析.jpg"/>
          <p:cNvPicPr/>
          <p:nvPr/>
        </p:nvPicPr>
        <p:blipFill>
          <a:blip r:embed="rId2" cstate="screen"/>
          <a:stretch>
            <a:fillRect/>
          </a:stretch>
        </p:blipFill>
        <p:spPr>
          <a:xfrm>
            <a:off x="611560" y="1059582"/>
            <a:ext cx="6264696" cy="3816424"/>
          </a:xfrm>
          <a:prstGeom prst="rect">
            <a:avLst/>
          </a:prstGeom>
        </p:spPr>
      </p:pic>
      <p:sp>
        <p:nvSpPr>
          <p:cNvPr id="4" name="矩形 3"/>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381546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 </a:t>
            </a:r>
            <a:r>
              <a:rPr lang="zh-CN" altLang="en-US" dirty="0">
                <a:solidFill>
                  <a:schemeClr val="bg1">
                    <a:lumMod val="50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与 </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动力学分析</a:t>
            </a:r>
          </a:p>
        </p:txBody>
      </p:sp>
      <p:sp>
        <p:nvSpPr>
          <p:cNvPr id="4" name="矩形 3"/>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5" name="图片 4"/>
          <p:cNvPicPr>
            <a:picLocks noChangeAspect="1"/>
          </p:cNvPicPr>
          <p:nvPr/>
        </p:nvPicPr>
        <p:blipFill>
          <a:blip r:embed="rId2"/>
          <a:stretch>
            <a:fillRect/>
          </a:stretch>
        </p:blipFill>
        <p:spPr>
          <a:xfrm>
            <a:off x="4184468" y="1049697"/>
            <a:ext cx="3600000" cy="188908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图片 5"/>
          <p:cNvPicPr>
            <a:picLocks noChangeAspect="1"/>
          </p:cNvPicPr>
          <p:nvPr/>
        </p:nvPicPr>
        <p:blipFill>
          <a:blip r:embed="rId3" cstate="screen"/>
          <a:stretch>
            <a:fillRect/>
          </a:stretch>
        </p:blipFill>
        <p:spPr>
          <a:xfrm>
            <a:off x="4306426" y="3076667"/>
            <a:ext cx="3600000" cy="19017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pSp>
        <p:nvGrpSpPr>
          <p:cNvPr id="9" name="组合 8"/>
          <p:cNvGrpSpPr/>
          <p:nvPr/>
        </p:nvGrpSpPr>
        <p:grpSpPr>
          <a:xfrm>
            <a:off x="299602" y="1923678"/>
            <a:ext cx="3672408" cy="2232248"/>
            <a:chOff x="299602" y="1923678"/>
            <a:chExt cx="3672408" cy="2232248"/>
          </a:xfrm>
        </p:grpSpPr>
        <p:pic>
          <p:nvPicPr>
            <p:cNvPr id="3" name="图片 2" descr="系统结构与动力学分析.jpg"/>
            <p:cNvPicPr/>
            <p:nvPr/>
          </p:nvPicPr>
          <p:blipFill rotWithShape="1">
            <a:blip r:embed="rId4" cstate="screen"/>
            <a:srcRect/>
            <a:stretch>
              <a:fillRect/>
            </a:stretch>
          </p:blipFill>
          <p:spPr>
            <a:xfrm>
              <a:off x="299602" y="1923678"/>
              <a:ext cx="3672408" cy="2232248"/>
            </a:xfrm>
            <a:prstGeom prst="rect">
              <a:avLst/>
            </a:prstGeom>
          </p:spPr>
        </p:pic>
        <p:pic>
          <p:nvPicPr>
            <p:cNvPr id="7170" name="Picture 2" descr="https://timgsa.baidu.com/timg?image&amp;quality=80&amp;size=b9999_10000&amp;sec=1525866427609&amp;di=5061ddbd7fe48d46a06ffd0fd2dd28f8&amp;imgtype=0&amp;src=http%3A%2F%2Fpic.58pic.com%2F58pic%2F15%2F90%2F80%2F52q58PICsMx_1024.jpg"/>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1370750" y="2749950"/>
              <a:ext cx="758140" cy="917341"/>
            </a:xfrm>
            <a:prstGeom prst="rect">
              <a:avLst/>
            </a:prstGeom>
            <a:noFill/>
            <a:effectLst>
              <a:glow rad="12700">
                <a:schemeClr val="accent1">
                  <a:alpha val="40000"/>
                </a:schemeClr>
              </a:glow>
            </a:effectLst>
            <a:extLst>
              <a:ext uri="{909E8E84-426E-40DD-AFC4-6F175D3DCCD1}">
                <a14:hiddenFill xmlns:a14="http://schemas.microsoft.com/office/drawing/2010/main">
                  <a:solidFill>
                    <a:srgbClr val="FFFFFF"/>
                  </a:solidFill>
                </a14:hiddenFill>
              </a:ext>
            </a:extLst>
          </p:spPr>
        </p:pic>
      </p:grpSp>
      <p:cxnSp>
        <p:nvCxnSpPr>
          <p:cNvPr id="11" name="直接箭头连接符 10"/>
          <p:cNvCxnSpPr/>
          <p:nvPr/>
        </p:nvCxnSpPr>
        <p:spPr>
          <a:xfrm flipH="1">
            <a:off x="1835696" y="1704763"/>
            <a:ext cx="2663340" cy="578955"/>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1835697" y="3723878"/>
            <a:ext cx="2348771" cy="607357"/>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2771802" y="2067694"/>
            <a:ext cx="1727234" cy="1437269"/>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49188" y="1219438"/>
            <a:ext cx="353494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外来组织力</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vs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自组织力</a:t>
            </a:r>
          </a:p>
        </p:txBody>
      </p:sp>
      <p:sp>
        <p:nvSpPr>
          <p:cNvPr id="23" name="文本框 22"/>
          <p:cNvSpPr txBox="1"/>
          <p:nvPr/>
        </p:nvSpPr>
        <p:spPr>
          <a:xfrm>
            <a:off x="504589" y="4338668"/>
            <a:ext cx="3262432"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主动？被动？生存？死亡？</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448392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系统的核心部件：</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5" name="图片 4" descr="系统结构与动力学分析.jpg"/>
          <p:cNvPicPr/>
          <p:nvPr/>
        </p:nvPicPr>
        <p:blipFill>
          <a:blip r:embed="rId2" cstate="screen"/>
          <a:srcRect/>
          <a:stretch>
            <a:fillRect/>
          </a:stretch>
        </p:blipFill>
        <p:spPr>
          <a:xfrm>
            <a:off x="899592" y="1707654"/>
            <a:ext cx="2016224" cy="2016224"/>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矩形 5"/>
          <p:cNvSpPr/>
          <p:nvPr/>
        </p:nvSpPr>
        <p:spPr>
          <a:xfrm>
            <a:off x="3059832" y="1779662"/>
            <a:ext cx="4824536" cy="1846659"/>
          </a:xfrm>
          <a:prstGeom prst="rect">
            <a:avLst/>
          </a:prstGeom>
        </p:spPr>
        <p:txBody>
          <a:bodyPr wrap="square">
            <a:spAutoFit/>
          </a:bodyPr>
          <a:lstStyle/>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吸引子（</a:t>
            </a:r>
            <a:r>
              <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attractor</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系统的核心与灵魂</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承载着系统的</a:t>
            </a:r>
            <a:r>
              <a:rPr lang="zh-CN" altLang="en-US" dirty="0">
                <a:solidFill>
                  <a:srgbClr val="0070C0"/>
                </a:solidFill>
                <a:latin typeface="方正超粗黑简体" panose="03000509000000000000" pitchFamily="65" charset="-122"/>
                <a:ea typeface="方正超粗黑简体" panose="03000509000000000000" pitchFamily="65" charset="-122"/>
              </a:rPr>
              <a:t>使命</a:t>
            </a:r>
            <a:r>
              <a:rPr lang="zh-CN" altLang="en-US" dirty="0">
                <a:latin typeface="幼圆" panose="02010509060101010101" pitchFamily="49" charset="-122"/>
                <a:ea typeface="幼圆" panose="02010509060101010101" pitchFamily="49" charset="-122"/>
              </a:rPr>
              <a:t>、</a:t>
            </a:r>
            <a:r>
              <a:rPr lang="zh-CN" altLang="en-US" dirty="0">
                <a:solidFill>
                  <a:srgbClr val="0070C0"/>
                </a:solidFill>
                <a:latin typeface="方正超粗黑简体" panose="03000509000000000000" pitchFamily="65" charset="-122"/>
                <a:ea typeface="方正超粗黑简体" panose="03000509000000000000" pitchFamily="65" charset="-122"/>
              </a:rPr>
              <a:t>意志</a:t>
            </a:r>
            <a:r>
              <a:rPr lang="zh-CN" altLang="en-US" dirty="0">
                <a:latin typeface="幼圆" panose="02010509060101010101" pitchFamily="49" charset="-122"/>
                <a:ea typeface="幼圆" panose="02010509060101010101" pitchFamily="49" charset="-122"/>
              </a:rPr>
              <a:t>和</a:t>
            </a:r>
            <a:r>
              <a:rPr lang="zh-CN" altLang="en-US" dirty="0">
                <a:solidFill>
                  <a:srgbClr val="0070C0"/>
                </a:solidFill>
                <a:latin typeface="方正超粗黑简体" panose="03000509000000000000" pitchFamily="65" charset="-122"/>
                <a:ea typeface="方正超粗黑简体" panose="03000509000000000000" pitchFamily="65" charset="-122"/>
              </a:rPr>
              <a:t>基因</a:t>
            </a:r>
            <a:r>
              <a:rPr lang="zh-CN" altLang="en-US" dirty="0">
                <a:latin typeface="幼圆" panose="02010509060101010101" pitchFamily="49" charset="-122"/>
                <a:ea typeface="幼圆" panose="02010509060101010101" pitchFamily="49" charset="-122"/>
              </a:rPr>
              <a:t>（</a:t>
            </a:r>
            <a:r>
              <a:rPr lang="zh-CN" altLang="en-US" dirty="0">
                <a:solidFill>
                  <a:srgbClr val="0070C0"/>
                </a:solidFill>
                <a:latin typeface="方正超粗黑简体" panose="03000509000000000000" pitchFamily="65" charset="-122"/>
                <a:ea typeface="方正超粗黑简体" panose="03000509000000000000" pitchFamily="65" charset="-122"/>
              </a:rPr>
              <a:t>结构信息</a:t>
            </a:r>
            <a:r>
              <a:rPr lang="zh-CN" altLang="en-US" dirty="0">
                <a:latin typeface="幼圆" panose="02010509060101010101" pitchFamily="49" charset="-122"/>
                <a:ea typeface="幼圆" panose="02010509060101010101" pitchFamily="49" charset="-122"/>
              </a:rPr>
              <a:t>）</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引发着系统的组织力和自组织力</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没有吸引子，系统就没有存在的可能，也没有存在的意义</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3" name="TextBox 2"/>
          <p:cNvSpPr txBox="1"/>
          <p:nvPr/>
        </p:nvSpPr>
        <p:spPr>
          <a:xfrm>
            <a:off x="2002934" y="3824629"/>
            <a:ext cx="4801314" cy="1200329"/>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系统质</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：组成系统的物质</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系统体</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：系统边界内的全部系统质</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吸引子从系统体中区分出来</a:t>
            </a:r>
          </a:p>
        </p:txBody>
      </p:sp>
      <p:sp>
        <p:nvSpPr>
          <p:cNvPr id="8" name="文本框 7"/>
          <p:cNvSpPr txBox="1"/>
          <p:nvPr/>
        </p:nvSpPr>
        <p:spPr>
          <a:xfrm>
            <a:off x="5266354" y="123478"/>
            <a:ext cx="3052387" cy="147083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a:t>
            </a:r>
            <a:endPar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能动性原理</a:t>
            </a:r>
          </a:p>
        </p:txBody>
      </p:sp>
      <p:sp>
        <p:nvSpPr>
          <p:cNvPr id="9" name="文本框 8">
            <a:hlinkClick r:id="rId3" action="ppaction://hlinksldjump"/>
          </p:cNvPr>
          <p:cNvSpPr txBox="1"/>
          <p:nvPr/>
        </p:nvSpPr>
        <p:spPr>
          <a:xfrm>
            <a:off x="7776693" y="345018"/>
            <a:ext cx="108409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BSV2XYZNDX</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ttp://img0.imgtn.bdimg.com/it/u=3229687912,4158787092&amp;fm=21&amp;gp=0.jpg"/>
          <p:cNvPicPr>
            <a:picLocks noChangeAspect="1" noChangeArrowheads="1"/>
          </p:cNvPicPr>
          <p:nvPr/>
        </p:nvPicPr>
        <p:blipFill>
          <a:blip r:embed="rId2" cstate="screen"/>
          <a:srcRect/>
          <a:stretch>
            <a:fillRect/>
          </a:stretch>
        </p:blipFill>
        <p:spPr bwMode="auto">
          <a:xfrm>
            <a:off x="683568" y="4155926"/>
            <a:ext cx="1128365" cy="987574"/>
          </a:xfrm>
          <a:prstGeom prst="rect">
            <a:avLst/>
          </a:prstGeom>
          <a:noFill/>
        </p:spPr>
      </p:pic>
      <p:sp>
        <p:nvSpPr>
          <p:cNvPr id="2" name="矩形 1"/>
          <p:cNvSpPr/>
          <p:nvPr/>
        </p:nvSpPr>
        <p:spPr>
          <a:xfrm>
            <a:off x="1259632" y="1203598"/>
            <a:ext cx="5616624" cy="2492990"/>
          </a:xfrm>
          <a:prstGeom prst="rect">
            <a:avLst/>
          </a:prstGeom>
          <a:ln>
            <a:solidFill>
              <a:schemeClr val="bg1">
                <a:lumMod val="85000"/>
              </a:schemeClr>
            </a:solidFill>
          </a:ln>
        </p:spPr>
        <p:txBody>
          <a:bodyPr wrap="square">
            <a:spAutoFit/>
          </a:bodyPr>
          <a:lstStyle/>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吸引子“</a:t>
            </a:r>
            <a:r>
              <a:rPr lang="zh-CN" altLang="en-US" b="1" dirty="0">
                <a:latin typeface="幼圆" panose="02010509060101010101" pitchFamily="49" charset="-122"/>
                <a:ea typeface="幼圆" panose="02010509060101010101" pitchFamily="49" charset="-122"/>
              </a:rPr>
              <a:t>物化</a:t>
            </a:r>
            <a:r>
              <a:rPr lang="zh-CN" altLang="en-US" dirty="0">
                <a:latin typeface="幼圆" panose="02010509060101010101" pitchFamily="49" charset="-122"/>
                <a:ea typeface="幼圆" panose="02010509060101010101" pitchFamily="49" charset="-122"/>
              </a:rPr>
              <a:t>”，就像信息需要载体</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系统要素和子系统吸引子而聚集</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吸引子掌控着系统的</a:t>
            </a:r>
            <a:r>
              <a:rPr lang="zh-CN" altLang="en-US" b="1" dirty="0">
                <a:latin typeface="幼圆" panose="02010509060101010101" pitchFamily="49" charset="-122"/>
                <a:ea typeface="幼圆" panose="02010509060101010101" pitchFamily="49" charset="-122"/>
              </a:rPr>
              <a:t>序参量的涨落</a:t>
            </a:r>
            <a:r>
              <a:rPr lang="zh-CN" altLang="en-US" dirty="0">
                <a:latin typeface="幼圆" panose="02010509060101010101" pitchFamily="49" charset="-122"/>
                <a:ea typeface="幼圆" panose="02010509060101010101" pitchFamily="49" charset="-122"/>
              </a:rPr>
              <a:t>发展，并藉此产生驱动力、吸引力，也产生内向和外向的自组织力</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一般来讲，</a:t>
            </a:r>
            <a:r>
              <a:rPr lang="zh-CN" altLang="en-US" dirty="0">
                <a:solidFill>
                  <a:srgbClr val="0070C0"/>
                </a:solidFill>
                <a:latin typeface="方正超粗黑简体" panose="03000509000000000000" pitchFamily="65" charset="-122"/>
                <a:ea typeface="方正超粗黑简体" panose="03000509000000000000" pitchFamily="65" charset="-122"/>
              </a:rPr>
              <a:t>一个系统具有一个吸引子</a:t>
            </a:r>
            <a:br>
              <a:rPr lang="en-US" altLang="zh-CN" b="1" dirty="0">
                <a:latin typeface="幼圆" panose="02010509060101010101" pitchFamily="49" charset="-122"/>
                <a:ea typeface="幼圆" panose="02010509060101010101" pitchFamily="49" charset="-122"/>
              </a:rPr>
            </a:br>
            <a:r>
              <a:rPr lang="en-US" altLang="zh-CN" sz="1600" b="1" dirty="0">
                <a:latin typeface="幼圆" panose="02010509060101010101" pitchFamily="49" charset="-122"/>
                <a:ea typeface="幼圆" panose="02010509060101010101" pitchFamily="49" charset="-122"/>
              </a:rPr>
              <a:t>    </a:t>
            </a:r>
            <a:r>
              <a:rPr lang="zh-CN" altLang="en-US" sz="1600" dirty="0">
                <a:latin typeface="幼圆" panose="02010509060101010101" pitchFamily="49" charset="-122"/>
                <a:ea typeface="幼圆" panose="02010509060101010101" pitchFamily="49" charset="-122"/>
              </a:rPr>
              <a:t>子系统也有它自己的吸引子</a:t>
            </a:r>
            <a:br>
              <a:rPr lang="en-US" altLang="zh-CN" sz="1600" dirty="0">
                <a:latin typeface="幼圆" panose="02010509060101010101" pitchFamily="49" charset="-122"/>
                <a:ea typeface="幼圆" panose="02010509060101010101" pitchFamily="49" charset="-122"/>
              </a:rPr>
            </a:br>
            <a:r>
              <a:rPr lang="en-US" altLang="zh-CN" sz="1600" dirty="0">
                <a:latin typeface="幼圆" panose="02010509060101010101" pitchFamily="49" charset="-122"/>
                <a:ea typeface="幼圆" panose="02010509060101010101" pitchFamily="49" charset="-122"/>
              </a:rPr>
              <a:t>    </a:t>
            </a:r>
            <a:r>
              <a:rPr lang="zh-CN" altLang="en-US" sz="1600" dirty="0">
                <a:latin typeface="幼圆" panose="02010509060101010101" pitchFamily="49" charset="-122"/>
                <a:ea typeface="幼圆" panose="02010509060101010101" pitchFamily="49" charset="-122"/>
              </a:rPr>
              <a:t>元素没有吸引子</a:t>
            </a:r>
            <a:br>
              <a:rPr lang="en-US" altLang="zh-CN" sz="1600" dirty="0">
                <a:latin typeface="幼圆" panose="02010509060101010101" pitchFamily="49" charset="-122"/>
                <a:ea typeface="幼圆" panose="02010509060101010101" pitchFamily="49" charset="-122"/>
              </a:rPr>
            </a:br>
            <a:r>
              <a:rPr lang="en-US" altLang="zh-CN" sz="1600" dirty="0">
                <a:latin typeface="幼圆" panose="02010509060101010101" pitchFamily="49" charset="-122"/>
                <a:ea typeface="幼圆" panose="02010509060101010101" pitchFamily="49" charset="-122"/>
              </a:rPr>
              <a:t>    </a:t>
            </a:r>
            <a:r>
              <a:rPr lang="zh-CN" altLang="en-US" sz="1600" dirty="0">
                <a:latin typeface="幼圆" panose="02010509060101010101" pitchFamily="49" charset="-122"/>
                <a:ea typeface="幼圆" panose="02010509060101010101" pitchFamily="49" charset="-122"/>
              </a:rPr>
              <a:t>这也是</a:t>
            </a:r>
            <a:r>
              <a:rPr lang="zh-CN" altLang="en-US" sz="1600" b="1" dirty="0">
                <a:latin typeface="幼圆" panose="02010509060101010101" pitchFamily="49" charset="-122"/>
                <a:ea typeface="幼圆" panose="02010509060101010101" pitchFamily="49" charset="-122"/>
              </a:rPr>
              <a:t>元素与子系统的一个重要差别</a:t>
            </a:r>
            <a:endParaRPr lang="zh-CN" altLang="en-US" b="1"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吸引子带来了能动性：</a:t>
            </a:r>
            <a:r>
              <a:rPr lang="zh-CN" altLang="en-US" dirty="0">
                <a:solidFill>
                  <a:srgbClr val="0070C0"/>
                </a:solidFill>
                <a:latin typeface="方正超粗黑简体" panose="03000509000000000000" pitchFamily="65" charset="-122"/>
                <a:ea typeface="方正超粗黑简体" panose="03000509000000000000" pitchFamily="65" charset="-122"/>
              </a:rPr>
              <a:t>要求生存、发展和重建</a:t>
            </a:r>
          </a:p>
        </p:txBody>
      </p:sp>
      <p:sp>
        <p:nvSpPr>
          <p:cNvPr id="3" name="TextBox 2"/>
          <p:cNvSpPr txBox="1"/>
          <p:nvPr/>
        </p:nvSpPr>
        <p:spPr>
          <a:xfrm>
            <a:off x="683568" y="483518"/>
            <a:ext cx="448392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系统的核心部件：</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矩形 3"/>
          <p:cNvSpPr/>
          <p:nvPr/>
        </p:nvSpPr>
        <p:spPr>
          <a:xfrm>
            <a:off x="1691680" y="4248482"/>
            <a:ext cx="4896544" cy="738664"/>
          </a:xfrm>
          <a:prstGeom prst="rect">
            <a:avLst/>
          </a:prstGeom>
        </p:spPr>
        <p:txBody>
          <a:bodyPr wrap="square">
            <a:spAutoFit/>
          </a:bodyPr>
          <a:lstStyle/>
          <a:p>
            <a:r>
              <a:rPr lang="zh-CN" altLang="en-US" sz="1400" dirty="0">
                <a:latin typeface="幼圆" panose="02010509060101010101" pitchFamily="49" charset="-122"/>
                <a:ea typeface="幼圆" panose="02010509060101010101" pitchFamily="49" charset="-122"/>
              </a:rPr>
              <a:t>请注意，将原来的吸引子的含义进行了扩大</a:t>
            </a:r>
          </a:p>
          <a:p>
            <a:r>
              <a:rPr lang="zh-CN" altLang="en-US" sz="1400" dirty="0">
                <a:latin typeface="幼圆" panose="02010509060101010101" pitchFamily="49" charset="-122"/>
                <a:ea typeface="幼圆" panose="02010509060101010101" pitchFamily="49" charset="-122"/>
              </a:rPr>
              <a:t>原来：把系统引导到一种平衡态的东西，而且学界并不确定它是什么</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95682" y="3579861"/>
            <a:ext cx="2932275" cy="1512000"/>
          </a:xfrm>
          <a:prstGeom prst="rect">
            <a:avLst/>
          </a:prstGeom>
          <a:noFill/>
          <a:ln>
            <a:solidFill>
              <a:schemeClr val="bg1">
                <a:lumMod val="85000"/>
              </a:schemeClr>
            </a:solidFill>
          </a:ln>
        </p:spPr>
        <p:txBody>
          <a:bodyPr wrap="square" rtlCol="0">
            <a:spAutoFit/>
          </a:bodyPr>
          <a:lstStyle/>
          <a:p>
            <a:r>
              <a:rPr lang="zh-CN" altLang="en-US" dirty="0">
                <a:solidFill>
                  <a:srgbClr val="FF0000"/>
                </a:solidFill>
                <a:latin typeface="幼圆" panose="02010509060101010101" pitchFamily="49" charset="-122"/>
                <a:ea typeface="幼圆" panose="02010509060101010101" pitchFamily="49" charset="-122"/>
              </a:rPr>
              <a:t>质能，被系统体耗散</a:t>
            </a:r>
            <a:endParaRPr lang="en-US" altLang="zh-CN" dirty="0">
              <a:solidFill>
                <a:srgbClr val="FF0000"/>
              </a:solidFill>
              <a:latin typeface="幼圆" panose="02010509060101010101" pitchFamily="49" charset="-122"/>
              <a:ea typeface="幼圆" panose="02010509060101010101" pitchFamily="49" charset="-122"/>
            </a:endParaRPr>
          </a:p>
          <a:p>
            <a:r>
              <a:rPr lang="zh-CN" altLang="en-US" dirty="0">
                <a:solidFill>
                  <a:prstClr val="black"/>
                </a:solidFill>
                <a:latin typeface="幼圆" panose="02010509060101010101" pitchFamily="49" charset="-122"/>
                <a:ea typeface="幼圆" panose="02010509060101010101" pitchFamily="49" charset="-122"/>
              </a:rPr>
              <a:t>为系统提供实体材料和动力，但不直接影响系统的结构性，</a:t>
            </a:r>
            <a:r>
              <a:rPr lang="zh-CN" altLang="en-US" dirty="0">
                <a:solidFill>
                  <a:srgbClr val="FF0000"/>
                </a:solidFill>
                <a:latin typeface="幼圆" panose="02010509060101010101" pitchFamily="49" charset="-122"/>
                <a:ea typeface="幼圆" panose="02010509060101010101" pitchFamily="49" charset="-122"/>
              </a:rPr>
              <a:t>遵守质能守恒原理</a:t>
            </a:r>
            <a:r>
              <a:rPr lang="zh-CN" altLang="en-US" dirty="0">
                <a:solidFill>
                  <a:prstClr val="black"/>
                </a:solidFill>
                <a:latin typeface="幼圆" panose="02010509060101010101" pitchFamily="49" charset="-122"/>
                <a:ea typeface="幼圆" panose="02010509060101010101" pitchFamily="49" charset="-122"/>
              </a:rPr>
              <a:t>，不创生不湮灭只转化</a:t>
            </a:r>
          </a:p>
        </p:txBody>
      </p:sp>
      <p:sp>
        <p:nvSpPr>
          <p:cNvPr id="35" name="TextBox 34"/>
          <p:cNvSpPr txBox="1"/>
          <p:nvPr/>
        </p:nvSpPr>
        <p:spPr>
          <a:xfrm>
            <a:off x="3871973" y="3579861"/>
            <a:ext cx="2932275" cy="1512000"/>
          </a:xfrm>
          <a:prstGeom prst="rect">
            <a:avLst/>
          </a:prstGeom>
          <a:noFill/>
          <a:ln>
            <a:solidFill>
              <a:schemeClr val="bg1">
                <a:lumMod val="85000"/>
              </a:schemeClr>
            </a:solidFill>
          </a:ln>
        </p:spPr>
        <p:txBody>
          <a:bodyPr wrap="square" rtlCol="0">
            <a:spAutoFit/>
          </a:bodyPr>
          <a:lstStyle/>
          <a:p>
            <a:r>
              <a:rPr lang="zh-CN" altLang="en-US" dirty="0">
                <a:solidFill>
                  <a:srgbClr val="FF0000"/>
                </a:solidFill>
                <a:latin typeface="幼圆" panose="02010509060101010101" pitchFamily="49" charset="-122"/>
                <a:ea typeface="幼圆" panose="02010509060101010101" pitchFamily="49" charset="-122"/>
              </a:rPr>
              <a:t>信息，被吸引子</a:t>
            </a:r>
            <a:r>
              <a:rPr lang="en-US" altLang="zh-CN" dirty="0">
                <a:solidFill>
                  <a:srgbClr val="FF0000"/>
                </a:solidFill>
                <a:latin typeface="Arial" panose="020B0604020202020204" pitchFamily="34" charset="0"/>
                <a:ea typeface="幼圆" panose="02010509060101010101" pitchFamily="49" charset="-122"/>
              </a:rPr>
              <a:t>@</a:t>
            </a:r>
            <a:r>
              <a:rPr lang="zh-CN" altLang="en-US" dirty="0">
                <a:solidFill>
                  <a:srgbClr val="FF0000"/>
                </a:solidFill>
                <a:latin typeface="幼圆" panose="02010509060101010101" pitchFamily="49" charset="-122"/>
                <a:ea typeface="幼圆" panose="02010509060101010101" pitchFamily="49" charset="-122"/>
              </a:rPr>
              <a:t>耗散</a:t>
            </a:r>
            <a:endParaRPr lang="en-US" altLang="zh-CN" dirty="0">
              <a:solidFill>
                <a:srgbClr val="FF0000"/>
              </a:solidFill>
              <a:latin typeface="幼圆" panose="02010509060101010101" pitchFamily="49" charset="-122"/>
              <a:ea typeface="幼圆" panose="02010509060101010101" pitchFamily="49" charset="-122"/>
            </a:endParaRPr>
          </a:p>
          <a:p>
            <a:r>
              <a:rPr lang="zh-CN" altLang="en-US" dirty="0">
                <a:solidFill>
                  <a:prstClr val="black"/>
                </a:solidFill>
                <a:latin typeface="幼圆" panose="02010509060101010101" pitchFamily="49" charset="-122"/>
                <a:ea typeface="幼圆" panose="02010509060101010101" pitchFamily="49" charset="-122"/>
              </a:rPr>
              <a:t>主要影响系统的结构创生和发展，是一种特殊的材料，</a:t>
            </a:r>
            <a:r>
              <a:rPr lang="zh-CN" altLang="en-US" dirty="0">
                <a:solidFill>
                  <a:srgbClr val="FF0000"/>
                </a:solidFill>
                <a:latin typeface="幼圆" panose="02010509060101010101" pitchFamily="49" charset="-122"/>
                <a:ea typeface="幼圆" panose="02010509060101010101" pitchFamily="49" charset="-122"/>
              </a:rPr>
              <a:t>打破质能守恒原理</a:t>
            </a:r>
            <a:r>
              <a:rPr lang="zh-CN" altLang="en-US" dirty="0">
                <a:solidFill>
                  <a:prstClr val="black"/>
                </a:solidFill>
                <a:latin typeface="幼圆" panose="02010509060101010101" pitchFamily="49" charset="-122"/>
                <a:ea typeface="幼圆" panose="02010509060101010101" pitchFamily="49" charset="-122"/>
              </a:rPr>
              <a:t>，边际成本趋于</a:t>
            </a:r>
            <a:r>
              <a:rPr lang="en-US" altLang="zh-CN" dirty="0">
                <a:solidFill>
                  <a:prstClr val="black"/>
                </a:solidFill>
                <a:latin typeface="幼圆" panose="02010509060101010101" pitchFamily="49" charset="-122"/>
                <a:ea typeface="幼圆" panose="02010509060101010101" pitchFamily="49" charset="-122"/>
              </a:rPr>
              <a:t>0</a:t>
            </a:r>
            <a:endParaRPr lang="zh-CN" altLang="en-US" dirty="0">
              <a:solidFill>
                <a:prstClr val="black"/>
              </a:solidFill>
              <a:latin typeface="幼圆" panose="02010509060101010101" pitchFamily="49" charset="-122"/>
              <a:ea typeface="幼圆" panose="02010509060101010101" pitchFamily="49" charset="-122"/>
            </a:endParaRPr>
          </a:p>
        </p:txBody>
      </p:sp>
      <p:grpSp>
        <p:nvGrpSpPr>
          <p:cNvPr id="22" name="组合 21"/>
          <p:cNvGrpSpPr/>
          <p:nvPr/>
        </p:nvGrpSpPr>
        <p:grpSpPr>
          <a:xfrm>
            <a:off x="683568" y="915566"/>
            <a:ext cx="2476440" cy="2414926"/>
            <a:chOff x="452368" y="1644492"/>
            <a:chExt cx="2476440" cy="2414926"/>
          </a:xfrm>
        </p:grpSpPr>
        <p:sp>
          <p:nvSpPr>
            <p:cNvPr id="23" name="任意多边形 22"/>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grpSp>
          <p:nvGrpSpPr>
            <p:cNvPr id="24" name="组合 17"/>
            <p:cNvGrpSpPr/>
            <p:nvPr/>
          </p:nvGrpSpPr>
          <p:grpSpPr>
            <a:xfrm>
              <a:off x="940957" y="1644492"/>
              <a:ext cx="1659321" cy="2036058"/>
              <a:chOff x="940957" y="1644492"/>
              <a:chExt cx="1659321" cy="2036058"/>
            </a:xfrm>
          </p:grpSpPr>
          <p:cxnSp>
            <p:nvCxnSpPr>
              <p:cNvPr id="25" name="直接连接符 24"/>
              <p:cNvCxnSpPr>
                <a:stCxn id="23" idx="2"/>
                <a:endCxn id="23"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3" idx="5"/>
                <a:endCxn id="23"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3" idx="9"/>
                <a:endCxn id="23"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331640" y="2571750"/>
                <a:ext cx="551754" cy="584775"/>
              </a:xfrm>
              <a:prstGeom prst="rect">
                <a:avLst/>
              </a:prstGeom>
              <a:noFill/>
            </p:spPr>
            <p:txBody>
              <a:bodyPr wrap="none" rtlCol="0">
                <a:spAutoFit/>
              </a:bodyPr>
              <a:lstStyle/>
              <a:p>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29" name="组合 31"/>
              <p:cNvGrpSpPr/>
              <p:nvPr/>
            </p:nvGrpSpPr>
            <p:grpSpPr>
              <a:xfrm rot="2238548">
                <a:off x="2085665" y="1644492"/>
                <a:ext cx="514613" cy="353272"/>
                <a:chOff x="2267744" y="1761995"/>
                <a:chExt cx="249329" cy="305699"/>
              </a:xfrm>
              <a:solidFill>
                <a:srgbClr val="FF0000"/>
              </a:solidFill>
            </p:grpSpPr>
            <p:sp>
              <p:nvSpPr>
                <p:cNvPr id="30" name="下箭头 29"/>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31" name="下箭头 30"/>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ea typeface="幼圆" panose="02010509060101010101" pitchFamily="49" charset="-122"/>
                  </a:endParaRPr>
                </a:p>
              </p:txBody>
            </p:sp>
          </p:grpSp>
        </p:grpSp>
      </p:grpSp>
      <p:sp>
        <p:nvSpPr>
          <p:cNvPr id="32" name="线形标注 1(带强调线) 31"/>
          <p:cNvSpPr/>
          <p:nvPr/>
        </p:nvSpPr>
        <p:spPr>
          <a:xfrm>
            <a:off x="3131840" y="699542"/>
            <a:ext cx="864096" cy="1152128"/>
          </a:xfrm>
          <a:prstGeom prst="accentCallout1">
            <a:avLst>
              <a:gd name="adj1" fmla="val 18750"/>
              <a:gd name="adj2" fmla="val -8333"/>
              <a:gd name="adj3" fmla="val 23099"/>
              <a:gd name="adj4" fmla="val -47716"/>
            </a:avLst>
          </a:prstGeom>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p>
        </p:txBody>
      </p:sp>
      <p:sp>
        <p:nvSpPr>
          <p:cNvPr id="33" name="右大括号 32"/>
          <p:cNvSpPr/>
          <p:nvPr/>
        </p:nvSpPr>
        <p:spPr>
          <a:xfrm>
            <a:off x="3974916" y="731072"/>
            <a:ext cx="144016" cy="720080"/>
          </a:xfrm>
          <a:prstGeom prst="rightBrace">
            <a:avLst>
              <a:gd name="adj1" fmla="val 44273"/>
              <a:gd name="adj2" fmla="val 50374"/>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sp>
        <p:nvSpPr>
          <p:cNvPr id="34" name="TextBox 33"/>
          <p:cNvSpPr txBox="1"/>
          <p:nvPr/>
        </p:nvSpPr>
        <p:spPr>
          <a:xfrm>
            <a:off x="4150810" y="918218"/>
            <a:ext cx="646331" cy="369332"/>
          </a:xfrm>
          <a:prstGeom prst="rect">
            <a:avLst/>
          </a:prstGeom>
          <a:noFill/>
        </p:spPr>
        <p:txBody>
          <a:bodyPr wrap="none" rtlCol="0">
            <a:spAutoFit/>
          </a:bodyPr>
          <a:lstStyle/>
          <a:p>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质能</a:t>
            </a:r>
          </a:p>
        </p:txBody>
      </p:sp>
      <p:sp>
        <p:nvSpPr>
          <p:cNvPr id="36" name="TextBox 35"/>
          <p:cNvSpPr txBox="1"/>
          <p:nvPr/>
        </p:nvSpPr>
        <p:spPr>
          <a:xfrm>
            <a:off x="323528" y="339502"/>
            <a:ext cx="1944763"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 </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I/O</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21" name="组合 20"/>
          <p:cNvGrpSpPr/>
          <p:nvPr/>
        </p:nvGrpSpPr>
        <p:grpSpPr>
          <a:xfrm>
            <a:off x="5088394" y="1091112"/>
            <a:ext cx="2507942" cy="2304256"/>
            <a:chOff x="4152290" y="1347614"/>
            <a:chExt cx="2507942" cy="2304256"/>
          </a:xfrm>
        </p:grpSpPr>
        <p:pic>
          <p:nvPicPr>
            <p:cNvPr id="15362" name="Picture 2" descr="http://img.sucai.redocn.com/attachments/images/201002/20100202/20100202_5cc93de7b4cf7ea17131HOOHJQG7EUjP.jpg"/>
            <p:cNvPicPr>
              <a:picLocks noChangeAspect="1" noChangeArrowheads="1"/>
            </p:cNvPicPr>
            <p:nvPr/>
          </p:nvPicPr>
          <p:blipFill>
            <a:blip r:embed="rId2" cstate="screen"/>
            <a:srcRect/>
            <a:stretch>
              <a:fillRect/>
            </a:stretch>
          </p:blipFill>
          <p:spPr bwMode="auto">
            <a:xfrm>
              <a:off x="4152290" y="1347614"/>
              <a:ext cx="2507942" cy="23042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0" name="TextBox 19"/>
            <p:cNvSpPr txBox="1"/>
            <p:nvPr/>
          </p:nvSpPr>
          <p:spPr>
            <a:xfrm>
              <a:off x="6029264" y="1646156"/>
              <a:ext cx="420307" cy="400110"/>
            </a:xfrm>
            <a:prstGeom prst="rect">
              <a:avLst/>
            </a:prstGeom>
            <a:noFill/>
          </p:spPr>
          <p:txBody>
            <a:bodyPr wrap="none" rtlCol="0">
              <a:spAutoFit/>
            </a:bodyPr>
            <a:lstStyle/>
            <a:p>
              <a:pPr algn="ctr"/>
              <a:r>
                <a:rPr lang="en-US" altLang="zh-CN" sz="2000" spc="50" dirty="0">
                  <a:ln w="12700" cmpd="sng">
                    <a:solidFill>
                      <a:srgbClr val="FF0000"/>
                    </a:solidFill>
                    <a:prstDash val="solid"/>
                  </a:ln>
                  <a:solidFill>
                    <a:srgbClr val="FF0000"/>
                  </a:solidFill>
                  <a:effectLst>
                    <a:glow rad="228600">
                      <a:schemeClr val="bg1">
                        <a:alpha val="40000"/>
                      </a:schemeClr>
                    </a:glow>
                  </a:effectLst>
                  <a:ea typeface="幼圆" panose="02010509060101010101" pitchFamily="49" charset="-122"/>
                </a:rPr>
                <a:t>@</a:t>
              </a:r>
              <a:endParaRPr lang="zh-CN" altLang="en-US" sz="2000" spc="50" dirty="0">
                <a:ln w="12700" cmpd="sng">
                  <a:solidFill>
                    <a:srgbClr val="FF0000"/>
                  </a:solidFill>
                  <a:prstDash val="solid"/>
                </a:ln>
                <a:solidFill>
                  <a:srgbClr val="FF0000"/>
                </a:solidFill>
                <a:effectLst>
                  <a:glow rad="228600">
                    <a:schemeClr val="bg1">
                      <a:alpha val="40000"/>
                    </a:schemeClr>
                  </a:glow>
                </a:effectLst>
                <a:ea typeface="幼圆" panose="02010509060101010101" pitchFamily="49" charset="-122"/>
              </a:endParaRPr>
            </a:p>
          </p:txBody>
        </p:sp>
      </p:grpSp>
      <p:sp>
        <p:nvSpPr>
          <p:cNvPr id="16" name="TextBox 15"/>
          <p:cNvSpPr txBox="1"/>
          <p:nvPr/>
        </p:nvSpPr>
        <p:spPr>
          <a:xfrm>
            <a:off x="2339752" y="2355726"/>
            <a:ext cx="2611612" cy="1077218"/>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质能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What</a:t>
            </a: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How</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7" name="矩形 3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83568" y="915566"/>
            <a:ext cx="2476440" cy="2414926"/>
            <a:chOff x="452368" y="1644492"/>
            <a:chExt cx="2476440" cy="2414926"/>
          </a:xfrm>
        </p:grpSpPr>
        <p:sp>
          <p:nvSpPr>
            <p:cNvPr id="23" name="任意多边形 22"/>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grpSp>
          <p:nvGrpSpPr>
            <p:cNvPr id="24" name="组合 17"/>
            <p:cNvGrpSpPr/>
            <p:nvPr/>
          </p:nvGrpSpPr>
          <p:grpSpPr>
            <a:xfrm>
              <a:off x="940957" y="1644492"/>
              <a:ext cx="1659321" cy="2036058"/>
              <a:chOff x="940957" y="1644492"/>
              <a:chExt cx="1659321" cy="2036058"/>
            </a:xfrm>
          </p:grpSpPr>
          <p:cxnSp>
            <p:nvCxnSpPr>
              <p:cNvPr id="25" name="直接连接符 24"/>
              <p:cNvCxnSpPr>
                <a:stCxn id="23" idx="2"/>
                <a:endCxn id="23"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3" idx="5"/>
                <a:endCxn id="23"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3" idx="9"/>
                <a:endCxn id="23"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331640" y="2571750"/>
                <a:ext cx="551754" cy="584775"/>
              </a:xfrm>
              <a:prstGeom prst="rect">
                <a:avLst/>
              </a:prstGeom>
              <a:noFill/>
            </p:spPr>
            <p:txBody>
              <a:bodyPr wrap="none" rtlCol="0">
                <a:spAutoFit/>
              </a:bodyPr>
              <a:lstStyle/>
              <a:p>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29" name="组合 31"/>
              <p:cNvGrpSpPr/>
              <p:nvPr/>
            </p:nvGrpSpPr>
            <p:grpSpPr>
              <a:xfrm rot="2238548">
                <a:off x="2085665" y="1644492"/>
                <a:ext cx="514613" cy="353272"/>
                <a:chOff x="2267744" y="1761995"/>
                <a:chExt cx="249329" cy="305699"/>
              </a:xfrm>
              <a:solidFill>
                <a:srgbClr val="FF0000"/>
              </a:solidFill>
            </p:grpSpPr>
            <p:sp>
              <p:nvSpPr>
                <p:cNvPr id="30" name="下箭头 29"/>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31" name="下箭头 30"/>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ea typeface="幼圆" panose="02010509060101010101" pitchFamily="49" charset="-122"/>
                  </a:endParaRPr>
                </a:p>
              </p:txBody>
            </p:sp>
          </p:grpSp>
        </p:grpSp>
      </p:grpSp>
      <p:sp>
        <p:nvSpPr>
          <p:cNvPr id="32" name="线形标注 1(带强调线) 31"/>
          <p:cNvSpPr/>
          <p:nvPr/>
        </p:nvSpPr>
        <p:spPr>
          <a:xfrm>
            <a:off x="3131840" y="699542"/>
            <a:ext cx="864096" cy="1152128"/>
          </a:xfrm>
          <a:prstGeom prst="accentCallout1">
            <a:avLst>
              <a:gd name="adj1" fmla="val 18750"/>
              <a:gd name="adj2" fmla="val -8333"/>
              <a:gd name="adj3" fmla="val 23099"/>
              <a:gd name="adj4" fmla="val -47716"/>
            </a:avLst>
          </a:prstGeom>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p>
        </p:txBody>
      </p:sp>
      <p:sp>
        <p:nvSpPr>
          <p:cNvPr id="33" name="右大括号 32"/>
          <p:cNvSpPr/>
          <p:nvPr/>
        </p:nvSpPr>
        <p:spPr>
          <a:xfrm>
            <a:off x="3974916" y="731072"/>
            <a:ext cx="144016" cy="720080"/>
          </a:xfrm>
          <a:prstGeom prst="rightBrace">
            <a:avLst>
              <a:gd name="adj1" fmla="val 44273"/>
              <a:gd name="adj2" fmla="val 50374"/>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sp>
        <p:nvSpPr>
          <p:cNvPr id="34" name="TextBox 33"/>
          <p:cNvSpPr txBox="1"/>
          <p:nvPr/>
        </p:nvSpPr>
        <p:spPr>
          <a:xfrm>
            <a:off x="4150810" y="918218"/>
            <a:ext cx="646331" cy="369332"/>
          </a:xfrm>
          <a:prstGeom prst="rect">
            <a:avLst/>
          </a:prstGeom>
          <a:noFill/>
        </p:spPr>
        <p:txBody>
          <a:bodyPr wrap="none" rtlCol="0">
            <a:spAutoFit/>
          </a:bodyPr>
          <a:lstStyle/>
          <a:p>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质能</a:t>
            </a:r>
          </a:p>
        </p:txBody>
      </p:sp>
      <p:sp>
        <p:nvSpPr>
          <p:cNvPr id="36" name="TextBox 35"/>
          <p:cNvSpPr txBox="1"/>
          <p:nvPr/>
        </p:nvSpPr>
        <p:spPr>
          <a:xfrm>
            <a:off x="323528" y="339502"/>
            <a:ext cx="1944763"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 </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I/O</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21" name="组合 20"/>
          <p:cNvGrpSpPr/>
          <p:nvPr/>
        </p:nvGrpSpPr>
        <p:grpSpPr>
          <a:xfrm>
            <a:off x="5088394" y="1091112"/>
            <a:ext cx="2507942" cy="2304256"/>
            <a:chOff x="4152290" y="1347614"/>
            <a:chExt cx="2507942" cy="2304256"/>
          </a:xfrm>
        </p:grpSpPr>
        <p:pic>
          <p:nvPicPr>
            <p:cNvPr id="15362" name="Picture 2" descr="http://img.sucai.redocn.com/attachments/images/201002/20100202/20100202_5cc93de7b4cf7ea17131HOOHJQG7EUjP.jpg"/>
            <p:cNvPicPr>
              <a:picLocks noChangeAspect="1" noChangeArrowheads="1"/>
            </p:cNvPicPr>
            <p:nvPr/>
          </p:nvPicPr>
          <p:blipFill>
            <a:blip r:embed="rId2" cstate="screen"/>
            <a:srcRect/>
            <a:stretch>
              <a:fillRect/>
            </a:stretch>
          </p:blipFill>
          <p:spPr bwMode="auto">
            <a:xfrm>
              <a:off x="4152290" y="1347614"/>
              <a:ext cx="2507942" cy="23042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0" name="TextBox 19"/>
            <p:cNvSpPr txBox="1"/>
            <p:nvPr/>
          </p:nvSpPr>
          <p:spPr>
            <a:xfrm>
              <a:off x="6029264" y="1646156"/>
              <a:ext cx="420307" cy="400110"/>
            </a:xfrm>
            <a:prstGeom prst="rect">
              <a:avLst/>
            </a:prstGeom>
            <a:noFill/>
          </p:spPr>
          <p:txBody>
            <a:bodyPr wrap="none" rtlCol="0">
              <a:spAutoFit/>
            </a:bodyPr>
            <a:lstStyle/>
            <a:p>
              <a:pPr algn="ctr"/>
              <a:r>
                <a:rPr lang="en-US" altLang="zh-CN" sz="2000" spc="50" dirty="0">
                  <a:ln w="12700" cmpd="sng">
                    <a:solidFill>
                      <a:srgbClr val="FF0000"/>
                    </a:solidFill>
                    <a:prstDash val="solid"/>
                  </a:ln>
                  <a:solidFill>
                    <a:srgbClr val="FF0000"/>
                  </a:solidFill>
                  <a:effectLst>
                    <a:glow rad="228600">
                      <a:schemeClr val="bg1">
                        <a:alpha val="40000"/>
                      </a:schemeClr>
                    </a:glow>
                  </a:effectLst>
                  <a:ea typeface="幼圆" panose="02010509060101010101" pitchFamily="49" charset="-122"/>
                </a:rPr>
                <a:t>@</a:t>
              </a:r>
              <a:endParaRPr lang="zh-CN" altLang="en-US" sz="2000" spc="50" dirty="0">
                <a:ln w="12700" cmpd="sng">
                  <a:solidFill>
                    <a:srgbClr val="FF0000"/>
                  </a:solidFill>
                  <a:prstDash val="solid"/>
                </a:ln>
                <a:solidFill>
                  <a:srgbClr val="FF0000"/>
                </a:solidFill>
                <a:effectLst>
                  <a:glow rad="228600">
                    <a:schemeClr val="bg1">
                      <a:alpha val="40000"/>
                    </a:schemeClr>
                  </a:glow>
                </a:effectLst>
                <a:ea typeface="幼圆" panose="02010509060101010101" pitchFamily="49" charset="-122"/>
              </a:endParaRPr>
            </a:p>
          </p:txBody>
        </p:sp>
      </p:grpSp>
      <p:sp>
        <p:nvSpPr>
          <p:cNvPr id="16" name="TextBox 15"/>
          <p:cNvSpPr txBox="1"/>
          <p:nvPr/>
        </p:nvSpPr>
        <p:spPr>
          <a:xfrm>
            <a:off x="2339752" y="2355726"/>
            <a:ext cx="2611612" cy="1077218"/>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质能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What</a:t>
            </a: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How</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7" name="矩形 3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2" name="TextBox 1"/>
          <p:cNvSpPr txBox="1"/>
          <p:nvPr/>
        </p:nvSpPr>
        <p:spPr>
          <a:xfrm>
            <a:off x="571332" y="3795886"/>
            <a:ext cx="3877985" cy="1200329"/>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短期胜败主要取决于系统体</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长期胜败主要取决于吸引子</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归根到底，取决于吸引子</a:t>
            </a:r>
          </a:p>
        </p:txBody>
      </p:sp>
      <p:pic>
        <p:nvPicPr>
          <p:cNvPr id="13314" name="Picture 2"/>
          <p:cNvPicPr>
            <a:picLocks noChangeAspect="1" noChangeArrowheads="1"/>
          </p:cNvPicPr>
          <p:nvPr/>
        </p:nvPicPr>
        <p:blipFill>
          <a:blip r:embed="rId3" cstate="screen"/>
          <a:srcRect/>
          <a:stretch>
            <a:fillRect/>
          </a:stretch>
        </p:blipFill>
        <p:spPr bwMode="auto">
          <a:xfrm>
            <a:off x="4644008" y="3723878"/>
            <a:ext cx="1841575" cy="108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903463" y="3465705"/>
            <a:ext cx="739899" cy="1479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004048" y="4784253"/>
            <a:ext cx="1082348" cy="307777"/>
          </a:xfrm>
          <a:prstGeom prst="rect">
            <a:avLst/>
          </a:prstGeom>
          <a:noFill/>
        </p:spPr>
        <p:txBody>
          <a:bodyPr wrap="none" rtlCol="0">
            <a:spAutoFit/>
          </a:bodyPr>
          <a:lstStyle/>
          <a:p>
            <a:pPr algn="ctr"/>
            <a:r>
              <a:rPr lang="zh-CN" altLang="en-US" sz="1400" dirty="0">
                <a:latin typeface="幼圆" panose="02010509060101010101" pitchFamily="49" charset="-122"/>
                <a:ea typeface="幼圆" panose="02010509060101010101" pitchFamily="49" charset="-122"/>
              </a:rPr>
              <a:t>尼安德特人</a:t>
            </a:r>
          </a:p>
        </p:txBody>
      </p:sp>
      <p:sp>
        <p:nvSpPr>
          <p:cNvPr id="38" name="TextBox 37"/>
          <p:cNvSpPr txBox="1"/>
          <p:nvPr/>
        </p:nvSpPr>
        <p:spPr>
          <a:xfrm>
            <a:off x="7001542" y="4784253"/>
            <a:ext cx="543740" cy="307777"/>
          </a:xfrm>
          <a:prstGeom prst="rect">
            <a:avLst/>
          </a:prstGeom>
          <a:noFill/>
        </p:spPr>
        <p:txBody>
          <a:bodyPr wrap="none" rtlCol="0">
            <a:spAutoFit/>
          </a:bodyPr>
          <a:lstStyle/>
          <a:p>
            <a:pPr algn="ctr"/>
            <a:r>
              <a:rPr lang="zh-CN" altLang="en-US" sz="1400" dirty="0">
                <a:latin typeface="幼圆" panose="02010509060101010101" pitchFamily="49" charset="-122"/>
                <a:ea typeface="幼圆" panose="02010509060101010101" pitchFamily="49" charset="-122"/>
              </a:rPr>
              <a:t>智人</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643" y="210477"/>
            <a:ext cx="3570208"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吸引子最重要的属性是：</a:t>
            </a:r>
          </a:p>
        </p:txBody>
      </p:sp>
      <p:sp>
        <p:nvSpPr>
          <p:cNvPr id="3" name="TextBox 2"/>
          <p:cNvSpPr txBox="1"/>
          <p:nvPr/>
        </p:nvSpPr>
        <p:spPr>
          <a:xfrm>
            <a:off x="2617848" y="539792"/>
            <a:ext cx="4179349" cy="76944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4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使命感、方向感</a:t>
            </a:r>
          </a:p>
        </p:txBody>
      </p:sp>
      <p:pic>
        <p:nvPicPr>
          <p:cNvPr id="4098" name="Picture 2"/>
          <p:cNvPicPr>
            <a:picLocks noChangeAspect="1" noChangeArrowheads="1"/>
          </p:cNvPicPr>
          <p:nvPr/>
        </p:nvPicPr>
        <p:blipFill>
          <a:blip r:embed="rId2" cstate="screen"/>
          <a:srcRect/>
          <a:stretch>
            <a:fillRect/>
          </a:stretch>
        </p:blipFill>
        <p:spPr bwMode="auto">
          <a:xfrm>
            <a:off x="5274790" y="1676424"/>
            <a:ext cx="2471936" cy="1707181"/>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Box 3"/>
          <p:cNvSpPr txBox="1"/>
          <p:nvPr/>
        </p:nvSpPr>
        <p:spPr>
          <a:xfrm>
            <a:off x="7056129" y="103325"/>
            <a:ext cx="1800493" cy="1817215"/>
          </a:xfrm>
          <a:prstGeom prst="wedgeRectCallout">
            <a:avLst>
              <a:gd name="adj1" fmla="val -96915"/>
              <a:gd name="adj2" fmla="val 43589"/>
            </a:avLst>
          </a:prstGeom>
          <a:noFill/>
          <a:ln w="3175">
            <a:solidFill>
              <a:srgbClr val="C00000"/>
            </a:solidFill>
          </a:ln>
        </p:spPr>
        <p:txBody>
          <a:bodyPr wrap="none" tIns="72000" bIns="72000"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我就要去取经！</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就要去取经！！</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要去取经！！！</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去取经！！！！</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取经！！！！！</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经！！！！！！</a:t>
            </a:r>
          </a:p>
        </p:txBody>
      </p:sp>
      <p:sp>
        <p:nvSpPr>
          <p:cNvPr id="5" name="TextBox 4"/>
          <p:cNvSpPr txBox="1"/>
          <p:nvPr/>
        </p:nvSpPr>
        <p:spPr>
          <a:xfrm>
            <a:off x="6510758" y="3090434"/>
            <a:ext cx="2262158" cy="369332"/>
          </a:xfrm>
          <a:prstGeom prst="rect">
            <a:avLst/>
          </a:prstGeom>
          <a:noFill/>
        </p:spPr>
        <p:txBody>
          <a:bodyPr wrap="none" rtlCol="0">
            <a:spAutoFit/>
          </a:bodyPr>
          <a:lstStyle/>
          <a:p>
            <a:r>
              <a:rPr lang="zh-CN" altLang="en-US" sz="1800" dirty="0">
                <a:effectLst>
                  <a:glow rad="101600">
                    <a:schemeClr val="bg1">
                      <a:alpha val="6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唐僧是个好的吸引子</a:t>
            </a:r>
          </a:p>
        </p:txBody>
      </p:sp>
      <p:sp>
        <p:nvSpPr>
          <p:cNvPr id="7" name="TextBox 6"/>
          <p:cNvSpPr txBox="1"/>
          <p:nvPr/>
        </p:nvSpPr>
        <p:spPr>
          <a:xfrm>
            <a:off x="850596" y="1241844"/>
            <a:ext cx="2582758"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什么样的吸引子是好的？</a:t>
            </a:r>
          </a:p>
        </p:txBody>
      </p:sp>
      <p:sp>
        <p:nvSpPr>
          <p:cNvPr id="8" name="TextBox 7"/>
          <p:cNvSpPr txBox="1"/>
          <p:nvPr/>
        </p:nvSpPr>
        <p:spPr>
          <a:xfrm>
            <a:off x="909344" y="1676424"/>
            <a:ext cx="3950688" cy="830997"/>
          </a:xfrm>
          <a:prstGeom prst="rect">
            <a:avLst/>
          </a:prstGeom>
          <a:solidFill>
            <a:schemeClr val="tx2">
              <a:lumMod val="20000"/>
              <a:lumOff val="80000"/>
              <a:alpha val="63000"/>
            </a:schemeClr>
          </a:solidFill>
        </p:spPr>
        <p:txBody>
          <a:bodyPr wrap="square" rtlCol="0">
            <a:spAutoFit/>
          </a:bodyPr>
          <a:lstStyle/>
          <a:p>
            <a:r>
              <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最好的</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：使命感强，信念坚定，生命力顽强，吸引力大，方向明确，调整迅速，带领队伍大步向前。</a:t>
            </a:r>
          </a:p>
        </p:txBody>
      </p:sp>
      <p:sp>
        <p:nvSpPr>
          <p:cNvPr id="9" name="TextBox 8"/>
          <p:cNvSpPr txBox="1"/>
          <p:nvPr/>
        </p:nvSpPr>
        <p:spPr>
          <a:xfrm>
            <a:off x="5872677" y="1696158"/>
            <a:ext cx="335348" cy="353943"/>
          </a:xfrm>
          <a:prstGeom prst="rect">
            <a:avLst/>
          </a:prstGeom>
          <a:noFill/>
        </p:spPr>
        <p:txBody>
          <a:bodyPr wrap="none" rtlCol="0">
            <a:spAutoFit/>
          </a:bodyPr>
          <a:lstStyle/>
          <a:p>
            <a:r>
              <a:rPr lang="en-US" altLang="zh-CN" dirty="0">
                <a:solidFill>
                  <a:srgbClr val="FF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a:t>
            </a:r>
            <a:endParaRPr lang="zh-CN" altLang="en-US" dirty="0">
              <a:solidFill>
                <a:srgbClr val="FF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pic>
        <p:nvPicPr>
          <p:cNvPr id="12" name="图片 11"/>
          <p:cNvPicPr>
            <a:picLocks noChangeAspect="1"/>
          </p:cNvPicPr>
          <p:nvPr/>
        </p:nvPicPr>
        <p:blipFill>
          <a:blip r:embed="rId3"/>
          <a:stretch>
            <a:fillRect/>
          </a:stretch>
        </p:blipFill>
        <p:spPr>
          <a:xfrm>
            <a:off x="691837" y="2283718"/>
            <a:ext cx="4272004" cy="2859781"/>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3" name="文本框 12"/>
          <p:cNvSpPr txBox="1"/>
          <p:nvPr/>
        </p:nvSpPr>
        <p:spPr>
          <a:xfrm>
            <a:off x="5203263" y="3983329"/>
            <a:ext cx="1456970" cy="646331"/>
          </a:xfrm>
          <a:prstGeom prst="rect">
            <a:avLst/>
          </a:prstGeom>
          <a:noFill/>
        </p:spPr>
        <p:txBody>
          <a:bodyPr wrap="square" rtlCol="0">
            <a:spAutoFit/>
          </a:bodyPr>
          <a:lstStyle>
            <a:defPPr>
              <a:defRPr lang="zh-CN"/>
            </a:defPPr>
            <a:lvl1pPr>
              <a:defRPr>
                <a:effectLst>
                  <a:glow rad="101600">
                    <a:schemeClr val="bg1">
                      <a:alpha val="6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马云，</a:t>
            </a:r>
            <a:br>
              <a:rPr lang="en-US" altLang="zh-CN" dirty="0"/>
            </a:br>
            <a:r>
              <a:rPr lang="zh-CN" altLang="en-US" dirty="0"/>
              <a:t>当代的唐僧</a:t>
            </a:r>
          </a:p>
        </p:txBody>
      </p:sp>
      <p:sp>
        <p:nvSpPr>
          <p:cNvPr id="16" name="TextBox 8"/>
          <p:cNvSpPr txBox="1"/>
          <p:nvPr/>
        </p:nvSpPr>
        <p:spPr>
          <a:xfrm>
            <a:off x="3933305" y="2588058"/>
            <a:ext cx="335348" cy="353943"/>
          </a:xfrm>
          <a:prstGeom prst="rect">
            <a:avLst/>
          </a:prstGeom>
          <a:noFill/>
        </p:spPr>
        <p:txBody>
          <a:bodyPr wrap="none" rtlCol="0">
            <a:spAutoFit/>
          </a:bodyPr>
          <a:lstStyle/>
          <a:p>
            <a:r>
              <a:rPr lang="en-US" altLang="zh-CN" dirty="0">
                <a:solidFill>
                  <a:srgbClr val="FF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a:t>
            </a:r>
            <a:endParaRPr lang="zh-CN" altLang="en-US" dirty="0">
              <a:solidFill>
                <a:srgbClr val="FF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pic>
        <p:nvPicPr>
          <p:cNvPr id="4101" name="Picture 5"/>
          <p:cNvPicPr>
            <a:picLocks noChangeAspect="1" noChangeArrowheads="1"/>
          </p:cNvPicPr>
          <p:nvPr/>
        </p:nvPicPr>
        <p:blipFill rotWithShape="1">
          <a:blip r:embed="rId4" cstate="screen">
            <a:clrChange>
              <a:clrFrom>
                <a:srgbClr val="FFFFFF"/>
              </a:clrFrom>
              <a:clrTo>
                <a:srgbClr val="FFFFFF">
                  <a:alpha val="0"/>
                </a:srgbClr>
              </a:clrTo>
            </a:clrChange>
          </a:blip>
          <a:srcRect t="-1"/>
          <a:stretch>
            <a:fillRect/>
          </a:stretch>
        </p:blipFill>
        <p:spPr bwMode="auto">
          <a:xfrm>
            <a:off x="519879" y="2429137"/>
            <a:ext cx="399678" cy="46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screen"/>
          <a:srcRect/>
          <a:stretch>
            <a:fillRect/>
          </a:stretch>
        </p:blipFill>
        <p:spPr bwMode="auto">
          <a:xfrm>
            <a:off x="5716563" y="3212932"/>
            <a:ext cx="3679973" cy="223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39551" y="3358029"/>
            <a:ext cx="5688633" cy="1477328"/>
          </a:xfrm>
          <a:prstGeom prst="rect">
            <a:avLst/>
          </a:prstGeom>
          <a:noFill/>
          <a:ln w="3175"/>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我们的国家有个优秀的吸引子：</a:t>
            </a:r>
            <a:r>
              <a:rPr lang="zh-CN" altLang="en-US"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中国共产党</a:t>
            </a:r>
            <a:endParaRPr lang="en-US" altLang="zh-CN"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我们的党有个优秀的吸引子：</a:t>
            </a:r>
            <a:r>
              <a:rPr lang="zh-CN" altLang="en-US"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党中央</a:t>
            </a:r>
            <a:endParaRPr lang="en-US" altLang="zh-CN"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我们的党中央有个优秀的吸引子：</a:t>
            </a:r>
            <a:r>
              <a:rPr lang="zh-CN" altLang="en-US"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习近平</a:t>
            </a:r>
            <a:endParaRPr lang="en-US" altLang="zh-CN"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我们的各级组织的吸引子：</a:t>
            </a:r>
            <a:r>
              <a:rPr lang="zh-CN" altLang="en-US"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领导班子</a:t>
            </a: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我们的领导班子的吸引子：</a:t>
            </a:r>
            <a:r>
              <a:rPr lang="zh-CN" altLang="en-US"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主要领导</a:t>
            </a:r>
            <a:endParaRPr lang="en-US" altLang="zh-CN"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8194" name="Picture 2"/>
          <p:cNvPicPr>
            <a:picLocks noChangeAspect="1" noChangeArrowheads="1"/>
          </p:cNvPicPr>
          <p:nvPr/>
        </p:nvPicPr>
        <p:blipFill rotWithShape="1">
          <a:blip r:embed="rId3" cstate="screen"/>
          <a:srcRect/>
          <a:stretch>
            <a:fillRect/>
          </a:stretch>
        </p:blipFill>
        <p:spPr bwMode="auto">
          <a:xfrm>
            <a:off x="570099" y="1315094"/>
            <a:ext cx="5112000" cy="189783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8388424" y="3401748"/>
            <a:ext cx="288032" cy="282086"/>
          </a:xfrm>
          <a:prstGeom prst="rect">
            <a:avLst/>
          </a:prstGeom>
          <a:noFill/>
          <a:ln>
            <a:noFill/>
          </a:ln>
          <a:effectLst>
            <a:glow rad="101600">
              <a:schemeClr val="bg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4254863" y="1615174"/>
            <a:ext cx="4493601" cy="1938992"/>
          </a:xfrm>
          <a:prstGeom prst="rect">
            <a:avLst/>
          </a:prstGeom>
          <a:solidFill>
            <a:schemeClr val="bg1">
              <a:alpha val="83000"/>
            </a:schemeClr>
          </a:solidFill>
          <a:effectLst>
            <a:softEdge rad="317500"/>
          </a:effectLst>
        </p:spPr>
        <p:txBody>
          <a:bodyPr wrap="none" rtlCol="0">
            <a:spAutoFit/>
          </a:bodyPr>
          <a:lstStyle/>
          <a:p>
            <a:pPr algn="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共产党员是用特殊材料制成的！</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zh-CN" altLang="en-US"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主要说的是吸引子，不是系统体。</a:t>
            </a:r>
            <a:endParaRPr lang="en-US" altLang="zh-CN"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zh-CN" altLang="en-US"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是思想，是共产主义伟大理想。</a:t>
            </a:r>
            <a:endParaRPr lang="en-US" altLang="zh-CN"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zh-CN" altLang="en-US"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是信念，是实现中国梦的光荣使命。</a:t>
            </a:r>
            <a:endParaRPr lang="en-US" altLang="zh-CN"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endParaRPr lang="zh-CN" altLang="en-US"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7" name="TextBox 6"/>
          <p:cNvSpPr txBox="1"/>
          <p:nvPr/>
        </p:nvSpPr>
        <p:spPr>
          <a:xfrm>
            <a:off x="5796137" y="1277263"/>
            <a:ext cx="2736304" cy="646331"/>
          </a:xfrm>
          <a:prstGeom prst="rect">
            <a:avLst/>
          </a:prstGeom>
          <a:noFill/>
          <a:ln w="3175">
            <a:solidFill>
              <a:srgbClr val="C00000"/>
            </a:solidFill>
          </a:ln>
        </p:spPr>
        <p:txBody>
          <a:bodyPr wrap="square" rtlCol="0">
            <a:spAutoFit/>
          </a:bodyPr>
          <a:lstStyle/>
          <a:p>
            <a:pPr algn="dist"/>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每一个党员都要团结在</a:t>
            </a:r>
            <a:endPar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dist"/>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党</a:t>
            </a:r>
            <a:r>
              <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优秀吸引子</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的周围</a:t>
            </a:r>
          </a:p>
        </p:txBody>
      </p:sp>
      <p:sp>
        <p:nvSpPr>
          <p:cNvPr id="10" name="TextBox 1"/>
          <p:cNvSpPr txBox="1"/>
          <p:nvPr/>
        </p:nvSpPr>
        <p:spPr>
          <a:xfrm>
            <a:off x="341643" y="210477"/>
            <a:ext cx="3570208"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吸引子最重要的属性是：</a:t>
            </a:r>
          </a:p>
        </p:txBody>
      </p:sp>
      <p:sp>
        <p:nvSpPr>
          <p:cNvPr id="11" name="TextBox 2"/>
          <p:cNvSpPr txBox="1"/>
          <p:nvPr/>
        </p:nvSpPr>
        <p:spPr>
          <a:xfrm>
            <a:off x="2617848" y="539792"/>
            <a:ext cx="4179349" cy="76944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4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使命感、方向感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endCondLst>
                                    <p:cond evt="onNext" delay="0">
                                      <p:tgtEl>
                                        <p:sldTgt/>
                                      </p:tgtEl>
                                    </p:cond>
                                  </p:endCondLst>
                                  <p:childTnLst>
                                    <p:animEffect transition="out" filter="fade">
                                      <p:cBhvr>
                                        <p:cTn id="6" dur="2000" tmFilter="0, 0; .2, .5; .8, .5; 1, 0"/>
                                        <p:tgtEl>
                                          <p:spTgt spid="13"/>
                                        </p:tgtEl>
                                      </p:cBhvr>
                                    </p:animEffect>
                                    <p:animScale>
                                      <p:cBhvr>
                                        <p:cTn id="7" dur="10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9552" y="483518"/>
            <a:ext cx="6070893"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耗散结构系统需要强大的、优秀的吸引子，否则可能会解体。</a:t>
            </a:r>
          </a:p>
        </p:txBody>
      </p:sp>
      <p:pic>
        <p:nvPicPr>
          <p:cNvPr id="8" name="图片 7"/>
          <p:cNvPicPr>
            <a:picLocks noChangeAspect="1"/>
          </p:cNvPicPr>
          <p:nvPr/>
        </p:nvPicPr>
        <p:blipFill>
          <a:blip r:embed="rId2" cstate="screen"/>
          <a:stretch>
            <a:fillRect/>
          </a:stretch>
        </p:blipFill>
        <p:spPr>
          <a:xfrm>
            <a:off x="827585" y="2247121"/>
            <a:ext cx="3168352" cy="248486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图片 8"/>
          <p:cNvPicPr>
            <a:picLocks noChangeAspect="1"/>
          </p:cNvPicPr>
          <p:nvPr/>
        </p:nvPicPr>
        <p:blipFill>
          <a:blip r:embed="rId3"/>
          <a:stretch>
            <a:fillRect/>
          </a:stretch>
        </p:blipFill>
        <p:spPr>
          <a:xfrm rot="245057">
            <a:off x="4872381" y="2381081"/>
            <a:ext cx="3851037" cy="2506098"/>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文本框 9"/>
          <p:cNvSpPr txBox="1"/>
          <p:nvPr/>
        </p:nvSpPr>
        <p:spPr>
          <a:xfrm>
            <a:off x="749230" y="915566"/>
            <a:ext cx="4326826" cy="61555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为什么前苏联变成耗散结构系统后解体了？</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为什么中国的改革虽有波折却蒸蒸日上？</a:t>
            </a:r>
          </a:p>
        </p:txBody>
      </p:sp>
      <p:sp>
        <p:nvSpPr>
          <p:cNvPr id="11" name="文本框 10"/>
          <p:cNvSpPr txBox="1"/>
          <p:nvPr/>
        </p:nvSpPr>
        <p:spPr>
          <a:xfrm>
            <a:off x="971600" y="1635646"/>
            <a:ext cx="7263527" cy="461665"/>
          </a:xfrm>
          <a:prstGeom prst="rect">
            <a:avLst/>
          </a:prstGeom>
          <a:noFill/>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因为我们的吸引子，中国共产党，更优秀！更强大！</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rotWithShape="1">
          <a:blip r:embed="rId2" cstate="screen"/>
          <a:srcRect/>
          <a:stretch>
            <a:fillRect/>
          </a:stretch>
        </p:blipFill>
        <p:spPr>
          <a:xfrm>
            <a:off x="35496" y="1492180"/>
            <a:ext cx="1678956" cy="1617674"/>
          </a:xfrm>
          <a:prstGeom prst="rect">
            <a:avLst/>
          </a:prstGeom>
        </p:spPr>
      </p:pic>
      <p:sp>
        <p:nvSpPr>
          <p:cNvPr id="10" name="TextBox 3"/>
          <p:cNvSpPr txBox="1"/>
          <p:nvPr/>
        </p:nvSpPr>
        <p:spPr>
          <a:xfrm>
            <a:off x="347973" y="228005"/>
            <a:ext cx="162095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课程目标</a:t>
            </a:r>
            <a:endPar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20" name="文本框 19"/>
          <p:cNvSpPr txBox="1"/>
          <p:nvPr/>
        </p:nvSpPr>
        <p:spPr>
          <a:xfrm>
            <a:off x="2141968" y="304949"/>
            <a:ext cx="203132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提升思维层次</a:t>
            </a:r>
          </a:p>
        </p:txBody>
      </p:sp>
      <p:pic>
        <p:nvPicPr>
          <p:cNvPr id="31" name="图片 30"/>
          <p:cNvPicPr>
            <a:picLocks noChangeAspect="1"/>
          </p:cNvPicPr>
          <p:nvPr/>
        </p:nvPicPr>
        <p:blipFill>
          <a:blip r:embed="rId3"/>
          <a:stretch>
            <a:fillRect/>
          </a:stretch>
        </p:blipFill>
        <p:spPr>
          <a:xfrm>
            <a:off x="256885" y="3167908"/>
            <a:ext cx="1079086" cy="1079086"/>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图片 28"/>
          <p:cNvPicPr>
            <a:picLocks noChangeAspect="1"/>
          </p:cNvPicPr>
          <p:nvPr/>
        </p:nvPicPr>
        <p:blipFill>
          <a:blip r:embed="rId4"/>
          <a:stretch>
            <a:fillRect/>
          </a:stretch>
        </p:blipFill>
        <p:spPr>
          <a:xfrm>
            <a:off x="1291415" y="2864487"/>
            <a:ext cx="1224354" cy="1382507"/>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图片 21"/>
          <p:cNvPicPr>
            <a:picLocks noChangeAspect="1"/>
          </p:cNvPicPr>
          <p:nvPr/>
        </p:nvPicPr>
        <p:blipFill rotWithShape="1">
          <a:blip r:embed="rId5" cstate="screen"/>
          <a:srcRect/>
          <a:stretch>
            <a:fillRect/>
          </a:stretch>
        </p:blipFill>
        <p:spPr>
          <a:xfrm>
            <a:off x="2471213" y="2553848"/>
            <a:ext cx="1322894" cy="1693146"/>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图片 22"/>
          <p:cNvPicPr>
            <a:picLocks noChangeAspect="1"/>
          </p:cNvPicPr>
          <p:nvPr/>
        </p:nvPicPr>
        <p:blipFill rotWithShape="1">
          <a:blip r:embed="rId6" cstate="screen"/>
          <a:srcRect/>
          <a:stretch>
            <a:fillRect/>
          </a:stretch>
        </p:blipFill>
        <p:spPr>
          <a:xfrm>
            <a:off x="3749551" y="2247324"/>
            <a:ext cx="1584176" cy="1999672"/>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图片 24"/>
          <p:cNvPicPr>
            <a:picLocks noChangeAspect="1"/>
          </p:cNvPicPr>
          <p:nvPr/>
        </p:nvPicPr>
        <p:blipFill>
          <a:blip r:embed="rId7" cstate="screen"/>
          <a:stretch>
            <a:fillRect/>
          </a:stretch>
        </p:blipFill>
        <p:spPr>
          <a:xfrm>
            <a:off x="5289171" y="1877992"/>
            <a:ext cx="1631642" cy="2369003"/>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25"/>
          <p:cNvPicPr>
            <a:picLocks noChangeAspect="1"/>
          </p:cNvPicPr>
          <p:nvPr/>
        </p:nvPicPr>
        <p:blipFill>
          <a:blip r:embed="rId8"/>
          <a:stretch>
            <a:fillRect/>
          </a:stretch>
        </p:blipFill>
        <p:spPr>
          <a:xfrm>
            <a:off x="6873347" y="1492179"/>
            <a:ext cx="2016224" cy="2754815"/>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文本框 31"/>
          <p:cNvSpPr txBox="1"/>
          <p:nvPr/>
        </p:nvSpPr>
        <p:spPr>
          <a:xfrm>
            <a:off x="154649" y="2728900"/>
            <a:ext cx="1107996" cy="646331"/>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点状思维</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孤立思维</a:t>
            </a:r>
          </a:p>
        </p:txBody>
      </p:sp>
      <p:sp>
        <p:nvSpPr>
          <p:cNvPr id="33" name="文本框 32"/>
          <p:cNvSpPr txBox="1"/>
          <p:nvPr/>
        </p:nvSpPr>
        <p:spPr>
          <a:xfrm>
            <a:off x="903931" y="2447478"/>
            <a:ext cx="1898334" cy="646331"/>
          </a:xfrm>
          <a:prstGeom prst="rect">
            <a:avLst/>
          </a:prstGeom>
          <a:noFill/>
        </p:spPr>
        <p:txBody>
          <a:bodyPr wrap="square" rtlCol="0">
            <a:spAutoFit/>
          </a:bodyPr>
          <a:lstStyle/>
          <a:p>
            <a:pPr algn="ctr"/>
            <a:r>
              <a:rPr lang="zh-CN" altLang="en-US" dirty="0">
                <a:latin typeface="幼圆" panose="02010509060101010101" pitchFamily="49" charset="-122"/>
                <a:ea typeface="幼圆" panose="02010509060101010101" pitchFamily="49" charset="-122"/>
              </a:rPr>
              <a:t>线状思维</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逻辑思维</a:t>
            </a:r>
          </a:p>
        </p:txBody>
      </p:sp>
      <p:sp>
        <p:nvSpPr>
          <p:cNvPr id="34" name="文本框 33"/>
          <p:cNvSpPr txBox="1"/>
          <p:nvPr/>
        </p:nvSpPr>
        <p:spPr>
          <a:xfrm>
            <a:off x="2550945" y="2087438"/>
            <a:ext cx="1107996" cy="646331"/>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树状思维</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理性思维</a:t>
            </a:r>
          </a:p>
        </p:txBody>
      </p:sp>
      <p:sp>
        <p:nvSpPr>
          <p:cNvPr id="35" name="文本框 34"/>
          <p:cNvSpPr txBox="1"/>
          <p:nvPr/>
        </p:nvSpPr>
        <p:spPr>
          <a:xfrm>
            <a:off x="3941708" y="1799406"/>
            <a:ext cx="1107996" cy="646331"/>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结构思维</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层次思维</a:t>
            </a:r>
          </a:p>
        </p:txBody>
      </p:sp>
      <p:sp>
        <p:nvSpPr>
          <p:cNvPr id="36" name="文本框 35"/>
          <p:cNvSpPr txBox="1"/>
          <p:nvPr/>
        </p:nvSpPr>
        <p:spPr>
          <a:xfrm>
            <a:off x="5527652" y="1430074"/>
            <a:ext cx="1107996" cy="646331"/>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有机思维</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全息思维</a:t>
            </a:r>
          </a:p>
        </p:txBody>
      </p:sp>
      <p:sp>
        <p:nvSpPr>
          <p:cNvPr id="37" name="文本框 36"/>
          <p:cNvSpPr txBox="1"/>
          <p:nvPr/>
        </p:nvSpPr>
        <p:spPr>
          <a:xfrm>
            <a:off x="7214954" y="1007318"/>
            <a:ext cx="1338828"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大系统思维</a:t>
            </a:r>
          </a:p>
        </p:txBody>
      </p:sp>
      <p:sp>
        <p:nvSpPr>
          <p:cNvPr id="39" name="文本框 38"/>
          <p:cNvSpPr txBox="1"/>
          <p:nvPr/>
        </p:nvSpPr>
        <p:spPr>
          <a:xfrm>
            <a:off x="796428" y="843558"/>
            <a:ext cx="4852610" cy="52322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嘿！小明！你在哪个层次上？</a:t>
            </a:r>
          </a:p>
        </p:txBody>
      </p:sp>
      <p:sp>
        <p:nvSpPr>
          <p:cNvPr id="2" name="右箭头 1"/>
          <p:cNvSpPr/>
          <p:nvPr/>
        </p:nvSpPr>
        <p:spPr>
          <a:xfrm>
            <a:off x="53752" y="4065152"/>
            <a:ext cx="9036496" cy="1107826"/>
          </a:xfrm>
          <a:prstGeom prst="rightArrow">
            <a:avLst>
              <a:gd name="adj1" fmla="val 72824"/>
              <a:gd name="adj2" fmla="val 500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文本框 3"/>
          <p:cNvSpPr txBox="1"/>
          <p:nvPr/>
        </p:nvSpPr>
        <p:spPr>
          <a:xfrm>
            <a:off x="1115616" y="4369337"/>
            <a:ext cx="7327647" cy="523220"/>
          </a:xfrm>
          <a:prstGeom prst="rect">
            <a:avLst/>
          </a:prstGeom>
          <a:noFill/>
        </p:spPr>
        <p:txBody>
          <a:bodyPr wrap="none" rtlCol="0">
            <a:spAutoFit/>
          </a:bodyPr>
          <a:lstStyle/>
          <a:p>
            <a:r>
              <a:rPr lang="zh-CN" altLang="en-US" sz="2800" dirty="0">
                <a:solidFill>
                  <a:schemeClr val="bg1"/>
                </a:solidFill>
                <a:effectLst>
                  <a:glow rad="101600">
                    <a:schemeClr val="accent2">
                      <a:satMod val="175000"/>
                      <a:alpha val="40000"/>
                    </a:schemeClr>
                  </a:glow>
                </a:effectLst>
                <a:latin typeface="方正粗宋简体" panose="03000509000000000000" pitchFamily="65" charset="-122"/>
                <a:ea typeface="方正粗宋简体" panose="03000509000000000000" pitchFamily="65" charset="-122"/>
              </a:rPr>
              <a:t>科学     技术      工程     经济   社会   政治  文化</a:t>
            </a:r>
          </a:p>
        </p:txBody>
      </p:sp>
      <p:sp>
        <p:nvSpPr>
          <p:cNvPr id="5" name="矩形 4"/>
          <p:cNvSpPr/>
          <p:nvPr/>
        </p:nvSpPr>
        <p:spPr>
          <a:xfrm>
            <a:off x="98788" y="4229283"/>
            <a:ext cx="1103186" cy="830997"/>
          </a:xfrm>
          <a:prstGeom prst="rect">
            <a:avLst/>
          </a:prstGeom>
        </p:spPr>
        <p:txBody>
          <a:bodyPr wrap="none">
            <a:spAutoFit/>
          </a:bodyPr>
          <a:lstStyle/>
          <a:p>
            <a:pPr algn="ctr"/>
            <a:r>
              <a:rPr lang="zh-CN" altLang="en-US" sz="2400" spc="-3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 统 性 </a:t>
            </a:r>
            <a:br>
              <a:rPr lang="en-US" altLang="zh-CN" sz="2400" spc="-3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400" spc="-3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增 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4482673" y="4439678"/>
            <a:ext cx="1569660" cy="646331"/>
          </a:xfrm>
          <a:prstGeom prst="rect">
            <a:avLst/>
          </a:prstGeom>
          <a:noFill/>
          <a:ln w="3175">
            <a:solidFill>
              <a:srgbClr val="FF0000"/>
            </a:solidFill>
          </a:ln>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现在吸引子不</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再物化为皇帝</a:t>
            </a:r>
          </a:p>
        </p:txBody>
      </p:sp>
      <p:pic>
        <p:nvPicPr>
          <p:cNvPr id="9" name="图片 8"/>
          <p:cNvPicPr>
            <a:picLocks noChangeAspect="1"/>
          </p:cNvPicPr>
          <p:nvPr/>
        </p:nvPicPr>
        <p:blipFill rotWithShape="1">
          <a:blip r:embed="rId2" cstate="screen">
            <a:clrChange>
              <a:clrFrom>
                <a:srgbClr val="FFFCFD"/>
              </a:clrFrom>
              <a:clrTo>
                <a:srgbClr val="FFFCFD">
                  <a:alpha val="0"/>
                </a:srgbClr>
              </a:clrTo>
            </a:clrChange>
          </a:blip>
          <a:srcRect/>
          <a:stretch>
            <a:fillRect/>
          </a:stretch>
        </p:blipFill>
        <p:spPr>
          <a:xfrm>
            <a:off x="4030219" y="1163279"/>
            <a:ext cx="567569" cy="567569"/>
          </a:xfrm>
          <a:prstGeom prst="rect">
            <a:avLst/>
          </a:prstGeom>
        </p:spPr>
      </p:pic>
      <p:pic>
        <p:nvPicPr>
          <p:cNvPr id="6" name="图片 5"/>
          <p:cNvPicPr>
            <a:picLocks noChangeAspect="1"/>
          </p:cNvPicPr>
          <p:nvPr/>
        </p:nvPicPr>
        <p:blipFill>
          <a:blip r:embed="rId3"/>
          <a:stretch>
            <a:fillRect/>
          </a:stretch>
        </p:blipFill>
        <p:spPr>
          <a:xfrm>
            <a:off x="848404" y="1419622"/>
            <a:ext cx="2295525" cy="32956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文本框 2"/>
          <p:cNvSpPr txBox="1"/>
          <p:nvPr/>
        </p:nvSpPr>
        <p:spPr>
          <a:xfrm>
            <a:off x="467544" y="411510"/>
            <a:ext cx="3057247"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儒教是不是宗教？</a:t>
            </a:r>
          </a:p>
        </p:txBody>
      </p:sp>
      <p:pic>
        <p:nvPicPr>
          <p:cNvPr id="4" name="图片 3"/>
          <p:cNvPicPr>
            <a:picLocks noChangeAspect="1"/>
          </p:cNvPicPr>
          <p:nvPr/>
        </p:nvPicPr>
        <p:blipFill>
          <a:blip r:embed="rId4" cstate="screen"/>
          <a:stretch>
            <a:fillRect/>
          </a:stretch>
        </p:blipFill>
        <p:spPr>
          <a:xfrm>
            <a:off x="539551" y="1275606"/>
            <a:ext cx="1225296" cy="113385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713618" y="2409462"/>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辜鸿铭</a:t>
            </a:r>
          </a:p>
        </p:txBody>
      </p:sp>
      <p:sp>
        <p:nvSpPr>
          <p:cNvPr id="2" name="矩形 1"/>
          <p:cNvSpPr/>
          <p:nvPr/>
        </p:nvSpPr>
        <p:spPr>
          <a:xfrm>
            <a:off x="3291101" y="1370987"/>
            <a:ext cx="934871" cy="1200329"/>
          </a:xfrm>
          <a:prstGeom prst="rect">
            <a:avLst/>
          </a:prstGeom>
        </p:spPr>
        <p:txBody>
          <a:bodyPr wrap="none">
            <a:spAutoFit/>
          </a:bodyPr>
          <a:lstStyle/>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教主</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教义</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教堂</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教民</a:t>
            </a:r>
          </a:p>
        </p:txBody>
      </p:sp>
      <p:sp>
        <p:nvSpPr>
          <p:cNvPr id="7" name="文本框 6"/>
          <p:cNvSpPr txBox="1"/>
          <p:nvPr/>
        </p:nvSpPr>
        <p:spPr>
          <a:xfrm>
            <a:off x="3143929" y="934730"/>
            <a:ext cx="902811"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宗教</a:t>
            </a:r>
          </a:p>
        </p:txBody>
      </p:sp>
      <p:pic>
        <p:nvPicPr>
          <p:cNvPr id="11" name="图片 10"/>
          <p:cNvPicPr>
            <a:picLocks noChangeAspect="1"/>
          </p:cNvPicPr>
          <p:nvPr/>
        </p:nvPicPr>
        <p:blipFill>
          <a:blip r:embed="rId5" cstate="screen">
            <a:clrChange>
              <a:clrFrom>
                <a:srgbClr val="FFFFFF"/>
              </a:clrFrom>
              <a:clrTo>
                <a:srgbClr val="FFFFFF">
                  <a:alpha val="0"/>
                </a:srgbClr>
              </a:clrTo>
            </a:clrChange>
          </a:blip>
          <a:stretch>
            <a:fillRect/>
          </a:stretch>
        </p:blipFill>
        <p:spPr>
          <a:xfrm>
            <a:off x="4046740" y="1597153"/>
            <a:ext cx="556640" cy="417480"/>
          </a:xfrm>
          <a:prstGeom prst="rect">
            <a:avLst/>
          </a:prstGeom>
        </p:spPr>
      </p:pic>
      <p:pic>
        <p:nvPicPr>
          <p:cNvPr id="10" name="图片 9"/>
          <p:cNvPicPr>
            <a:picLocks noChangeAspect="1"/>
          </p:cNvPicPr>
          <p:nvPr/>
        </p:nvPicPr>
        <p:blipFill>
          <a:blip r:embed="rId5" cstate="screen">
            <a:clrChange>
              <a:clrFrom>
                <a:srgbClr val="FFFFFF"/>
              </a:clrFrom>
              <a:clrTo>
                <a:srgbClr val="FFFFFF">
                  <a:alpha val="0"/>
                </a:srgbClr>
              </a:clrTo>
            </a:clrChange>
          </a:blip>
          <a:stretch>
            <a:fillRect/>
          </a:stretch>
        </p:blipFill>
        <p:spPr>
          <a:xfrm>
            <a:off x="4046740" y="1894207"/>
            <a:ext cx="556640" cy="417480"/>
          </a:xfrm>
          <a:prstGeom prst="rect">
            <a:avLst/>
          </a:prstGeom>
        </p:spPr>
      </p:pic>
      <p:pic>
        <p:nvPicPr>
          <p:cNvPr id="8" name="图片 7"/>
          <p:cNvPicPr>
            <a:picLocks noChangeAspect="1"/>
          </p:cNvPicPr>
          <p:nvPr/>
        </p:nvPicPr>
        <p:blipFill>
          <a:blip r:embed="rId5" cstate="screen">
            <a:clrChange>
              <a:clrFrom>
                <a:srgbClr val="FFFFFF"/>
              </a:clrFrom>
              <a:clrTo>
                <a:srgbClr val="FFFFFF">
                  <a:alpha val="0"/>
                </a:srgbClr>
              </a:clrTo>
            </a:clrChange>
          </a:blip>
          <a:stretch>
            <a:fillRect/>
          </a:stretch>
        </p:blipFill>
        <p:spPr>
          <a:xfrm>
            <a:off x="4046740" y="2164722"/>
            <a:ext cx="556640" cy="417480"/>
          </a:xfrm>
          <a:prstGeom prst="rect">
            <a:avLst/>
          </a:prstGeom>
        </p:spPr>
      </p:pic>
      <p:sp>
        <p:nvSpPr>
          <p:cNvPr id="12" name="右大括号 11"/>
          <p:cNvSpPr/>
          <p:nvPr/>
        </p:nvSpPr>
        <p:spPr>
          <a:xfrm>
            <a:off x="4837595" y="1203164"/>
            <a:ext cx="288032" cy="1368152"/>
          </a:xfrm>
          <a:prstGeom prst="rightBrace">
            <a:avLst>
              <a:gd name="adj1" fmla="val 43870"/>
              <a:gd name="adj2" fmla="val 50000"/>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楷体" panose="02010609060101010101" pitchFamily="49" charset="-122"/>
            </a:endParaRPr>
          </a:p>
        </p:txBody>
      </p:sp>
      <p:sp>
        <p:nvSpPr>
          <p:cNvPr id="13" name="文本框 12"/>
          <p:cNvSpPr txBox="1"/>
          <p:nvPr/>
        </p:nvSpPr>
        <p:spPr>
          <a:xfrm>
            <a:off x="5220072" y="1471649"/>
            <a:ext cx="2031325" cy="830997"/>
          </a:xfrm>
          <a:prstGeom prst="rect">
            <a:avLst/>
          </a:prstGeom>
          <a:noFill/>
          <a:ln w="3175">
            <a:solidFill>
              <a:schemeClr val="tx1"/>
            </a:solidFill>
          </a:ln>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儒教不是宗教</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是一种超宗教</a:t>
            </a:r>
          </a:p>
        </p:txBody>
      </p:sp>
      <p:sp>
        <p:nvSpPr>
          <p:cNvPr id="14" name="文本框 13"/>
          <p:cNvSpPr txBox="1"/>
          <p:nvPr/>
        </p:nvSpPr>
        <p:spPr>
          <a:xfrm>
            <a:off x="3318521" y="2732291"/>
            <a:ext cx="5493812"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a:t>
            </a:r>
            <a:r>
              <a:rPr lang="zh-CN" altLang="en-US" dirty="0">
                <a:latin typeface="幼圆" panose="02010509060101010101" pitchFamily="49" charset="-122"/>
                <a:ea typeface="幼圆" panose="02010509060101010101" pitchFamily="49" charset="-122"/>
              </a:rPr>
              <a:t>：如果宗教是个系统，那么教主就是</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a:t>
            </a:r>
          </a:p>
        </p:txBody>
      </p:sp>
      <p:pic>
        <p:nvPicPr>
          <p:cNvPr id="7172" name="Picture 4" descr="https://timgsa.baidu.com/timg?image&amp;quality=80&amp;size=b9999_10000&amp;sec=1526388586634&amp;di=09383cc7754cee77852b963804b4ab0c&amp;imgtype=0&amp;src=http%3A%2F%2Fwww.szhuodong.com%2Fuploadfile%2F2017%2F0922%2F20170922032058787.jpg"/>
          <p:cNvPicPr>
            <a:picLocks noChangeAspect="1" noChangeArrowheads="1"/>
          </p:cNvPicPr>
          <p:nvPr/>
        </p:nvPicPr>
        <p:blipFill>
          <a:blip r:embed="rId6" cstate="screen"/>
          <a:srcRect/>
          <a:stretch>
            <a:fillRect/>
          </a:stretch>
        </p:blipFill>
        <p:spPr bwMode="auto">
          <a:xfrm>
            <a:off x="5425822" y="85021"/>
            <a:ext cx="1702547" cy="128596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6" name="直接箭头连接符 15"/>
          <p:cNvCxnSpPr/>
          <p:nvPr/>
        </p:nvCxnSpPr>
        <p:spPr>
          <a:xfrm flipV="1">
            <a:off x="4499992" y="540873"/>
            <a:ext cx="1245340" cy="6622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348153" y="390055"/>
            <a:ext cx="1512167" cy="1200329"/>
          </a:xfrm>
          <a:prstGeom prst="rect">
            <a:avLst/>
          </a:prstGeom>
          <a:noFill/>
          <a:ln w="3175">
            <a:solidFill>
              <a:schemeClr val="tx1"/>
            </a:solidFill>
          </a:ln>
        </p:spPr>
        <p:txBody>
          <a:bodyPr wrap="square" rtlCol="0">
            <a:spAutoFit/>
          </a:bodyPr>
          <a:lstStyle/>
          <a:p>
            <a:pPr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孔子是先知、导师，但不是教主！不是</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吸引子</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cxnSp>
        <p:nvCxnSpPr>
          <p:cNvPr id="21" name="直接箭头连接符 20"/>
          <p:cNvCxnSpPr/>
          <p:nvPr/>
        </p:nvCxnSpPr>
        <p:spPr>
          <a:xfrm flipH="1" flipV="1">
            <a:off x="8172400" y="1471649"/>
            <a:ext cx="179512" cy="12545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7" cstate="screen">
            <a:clrChange>
              <a:clrFrom>
                <a:srgbClr val="FFFFFF"/>
              </a:clrFrom>
              <a:clrTo>
                <a:srgbClr val="FFFFFF">
                  <a:alpha val="0"/>
                </a:srgbClr>
              </a:clrTo>
            </a:clrChange>
          </a:blip>
          <a:stretch>
            <a:fillRect/>
          </a:stretch>
        </p:blipFill>
        <p:spPr>
          <a:xfrm>
            <a:off x="4989064" y="140749"/>
            <a:ext cx="873515" cy="485286"/>
          </a:xfrm>
          <a:prstGeom prst="rect">
            <a:avLst/>
          </a:prstGeom>
        </p:spPr>
      </p:pic>
      <p:sp>
        <p:nvSpPr>
          <p:cNvPr id="24" name="右大括号 23"/>
          <p:cNvSpPr/>
          <p:nvPr/>
        </p:nvSpPr>
        <p:spPr>
          <a:xfrm rot="5400000">
            <a:off x="5835557" y="484679"/>
            <a:ext cx="317375" cy="5385245"/>
          </a:xfrm>
          <a:prstGeom prst="rightBrace">
            <a:avLst>
              <a:gd name="adj1" fmla="val 85737"/>
              <a:gd name="adj2" fmla="val 831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楷体" panose="02010609060101010101" pitchFamily="49" charset="-122"/>
            </a:endParaRPr>
          </a:p>
        </p:txBody>
      </p:sp>
      <p:sp>
        <p:nvSpPr>
          <p:cNvPr id="25" name="文本框 24"/>
          <p:cNvSpPr txBox="1"/>
          <p:nvPr/>
        </p:nvSpPr>
        <p:spPr>
          <a:xfrm>
            <a:off x="7699010" y="3370930"/>
            <a:ext cx="1109463" cy="646331"/>
          </a:xfrm>
          <a:prstGeom prst="rect">
            <a:avLst/>
          </a:prstGeom>
          <a:noFill/>
          <a:ln>
            <a:solidFill>
              <a:schemeClr val="tx1"/>
            </a:solidFill>
          </a:ln>
        </p:spPr>
        <p:txBody>
          <a:bodyPr wrap="square" rtlCol="0">
            <a:spAutoFit/>
          </a:bodyPr>
          <a:lstStyle/>
          <a:p>
            <a:r>
              <a:rPr lang="zh-CN" altLang="en-US" dirty="0">
                <a:latin typeface="幼圆" panose="02010509060101010101" pitchFamily="49" charset="-122"/>
                <a:ea typeface="幼圆" panose="02010509060101010101" pitchFamily="49" charset="-122"/>
              </a:rPr>
              <a:t>儒教确实不是宗教</a:t>
            </a:r>
          </a:p>
        </p:txBody>
      </p:sp>
      <p:pic>
        <p:nvPicPr>
          <p:cNvPr id="28" name="图片 27"/>
          <p:cNvPicPr>
            <a:picLocks noChangeAspect="1"/>
          </p:cNvPicPr>
          <p:nvPr/>
        </p:nvPicPr>
        <p:blipFill>
          <a:blip r:embed="rId7" cstate="screen">
            <a:clrChange>
              <a:clrFrom>
                <a:srgbClr val="FFFFFF"/>
              </a:clrFrom>
              <a:clrTo>
                <a:srgbClr val="FFFFFF">
                  <a:alpha val="0"/>
                </a:srgbClr>
              </a:clrTo>
            </a:clrChange>
          </a:blip>
          <a:stretch>
            <a:fillRect/>
          </a:stretch>
        </p:blipFill>
        <p:spPr>
          <a:xfrm>
            <a:off x="8524184" y="3414795"/>
            <a:ext cx="873515" cy="485286"/>
          </a:xfrm>
          <a:prstGeom prst="rect">
            <a:avLst/>
          </a:prstGeom>
        </p:spPr>
      </p:pic>
      <p:pic>
        <p:nvPicPr>
          <p:cNvPr id="7174" name="Picture 6" descr="https://timgsa.baidu.com/timg?image&amp;quality=80&amp;size=b9999_10000&amp;sec=1526389108368&amp;di=b8a159bf5abd3af7520643457098b8ba&amp;imgtype=0&amp;src=http%3A%2F%2Fs10.sinaimg.cn%2Fbmiddle%2F9dd170c54d74a9d780639%26690"/>
          <p:cNvPicPr>
            <a:picLocks noChangeAspect="1" noChangeArrowheads="1"/>
          </p:cNvPicPr>
          <p:nvPr/>
        </p:nvPicPr>
        <p:blipFill>
          <a:blip r:embed="rId8" cstate="screen"/>
          <a:srcRect/>
          <a:stretch>
            <a:fillRect/>
          </a:stretch>
        </p:blipFill>
        <p:spPr bwMode="auto">
          <a:xfrm>
            <a:off x="3373812" y="3522227"/>
            <a:ext cx="1032049" cy="12598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文本框 25"/>
          <p:cNvSpPr txBox="1"/>
          <p:nvPr/>
        </p:nvSpPr>
        <p:spPr>
          <a:xfrm>
            <a:off x="3451255" y="4765386"/>
            <a:ext cx="877163"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董仲舒</a:t>
            </a:r>
          </a:p>
        </p:txBody>
      </p:sp>
      <p:sp>
        <p:nvSpPr>
          <p:cNvPr id="27" name="圆角矩形标注 26"/>
          <p:cNvSpPr/>
          <p:nvPr/>
        </p:nvSpPr>
        <p:spPr>
          <a:xfrm>
            <a:off x="4644779" y="3267696"/>
            <a:ext cx="2949754" cy="921599"/>
          </a:xfrm>
          <a:prstGeom prst="wedgeRoundRectCallout">
            <a:avLst>
              <a:gd name="adj1" fmla="val -62242"/>
              <a:gd name="adj2" fmla="val -6541"/>
              <a:gd name="adj3" fmla="val 16667"/>
            </a:avLst>
          </a:prstGeom>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天子是教主</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皇帝是系统吸引子</a:t>
            </a:r>
          </a:p>
        </p:txBody>
      </p:sp>
      <p:sp>
        <p:nvSpPr>
          <p:cNvPr id="29" name="文本框 28"/>
          <p:cNvSpPr txBox="1"/>
          <p:nvPr/>
        </p:nvSpPr>
        <p:spPr>
          <a:xfrm>
            <a:off x="6828443" y="4361329"/>
            <a:ext cx="1980030" cy="707886"/>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道：天人合一</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使儒教成为宗教</a:t>
            </a:r>
          </a:p>
        </p:txBody>
      </p:sp>
      <p:pic>
        <p:nvPicPr>
          <p:cNvPr id="30" name="图片 29"/>
          <p:cNvPicPr>
            <a:picLocks noChangeAspect="1"/>
          </p:cNvPicPr>
          <p:nvPr/>
        </p:nvPicPr>
        <p:blipFill rotWithShape="1">
          <a:blip r:embed="rId9" cstate="screen"/>
          <a:srcRect/>
          <a:stretch>
            <a:fillRect/>
          </a:stretch>
        </p:blipFill>
        <p:spPr>
          <a:xfrm>
            <a:off x="6078200" y="4266319"/>
            <a:ext cx="569434" cy="830965"/>
          </a:xfrm>
          <a:prstGeom prst="rect">
            <a:avLst/>
          </a:prstGeom>
        </p:spPr>
      </p:pic>
      <p:cxnSp>
        <p:nvCxnSpPr>
          <p:cNvPr id="7169" name="直接箭头连接符 7168"/>
          <p:cNvCxnSpPr>
            <a:stCxn id="31" idx="1"/>
          </p:cNvCxnSpPr>
          <p:nvPr/>
        </p:nvCxnSpPr>
        <p:spPr>
          <a:xfrm flipH="1" flipV="1">
            <a:off x="2699792" y="4266319"/>
            <a:ext cx="1782881" cy="496525"/>
          </a:xfrm>
          <a:prstGeom prst="straightConnector1">
            <a:avLst/>
          </a:prstGeom>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71" name="椭圆 7170"/>
          <p:cNvSpPr/>
          <p:nvPr/>
        </p:nvSpPr>
        <p:spPr>
          <a:xfrm>
            <a:off x="611560" y="3728495"/>
            <a:ext cx="2706961" cy="711183"/>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2" name="图片 1"/>
          <p:cNvPicPr>
            <a:picLocks noChangeAspect="1"/>
          </p:cNvPicPr>
          <p:nvPr/>
        </p:nvPicPr>
        <p:blipFill>
          <a:blip r:embed="rId2"/>
          <a:stretch>
            <a:fillRect/>
          </a:stretch>
        </p:blipFill>
        <p:spPr>
          <a:xfrm>
            <a:off x="553497" y="1472696"/>
            <a:ext cx="3954358" cy="255119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extBox 7"/>
          <p:cNvSpPr txBox="1"/>
          <p:nvPr/>
        </p:nvSpPr>
        <p:spPr>
          <a:xfrm>
            <a:off x="467544" y="627534"/>
            <a:ext cx="4493538"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系统结构动力学看英国脱欧</a:t>
            </a:r>
          </a:p>
        </p:txBody>
      </p:sp>
      <p:pic>
        <p:nvPicPr>
          <p:cNvPr id="4098" name="Picture 2" descr="http://image48.360doc.com/DownloadImg/2011/12/2319/20246826_2.bmp"/>
          <p:cNvPicPr>
            <a:picLocks noChangeAspect="1" noChangeArrowheads="1"/>
          </p:cNvPicPr>
          <p:nvPr/>
        </p:nvPicPr>
        <p:blipFill>
          <a:blip r:embed="rId3" cstate="screen"/>
          <a:srcRect/>
          <a:stretch>
            <a:fillRect/>
          </a:stretch>
        </p:blipFill>
        <p:spPr bwMode="auto">
          <a:xfrm>
            <a:off x="5004048" y="1107771"/>
            <a:ext cx="2117882" cy="12241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uploads.xuexila.com/allimg/1603/704-16031G25941122.png"/>
          <p:cNvPicPr>
            <a:picLocks noChangeAspect="1" noChangeArrowheads="1"/>
          </p:cNvPicPr>
          <p:nvPr/>
        </p:nvPicPr>
        <p:blipFill rotWithShape="1">
          <a:blip r:embed="rId4" cstate="screen">
            <a:clrChange>
              <a:clrFrom>
                <a:srgbClr val="FFFFFF"/>
              </a:clrFrom>
              <a:clrTo>
                <a:srgbClr val="FFFFFF">
                  <a:alpha val="0"/>
                </a:srgbClr>
              </a:clrTo>
            </a:clrChange>
          </a:blip>
          <a:srcRect/>
          <a:stretch>
            <a:fillRect/>
          </a:stretch>
        </p:blipFill>
        <p:spPr bwMode="auto">
          <a:xfrm>
            <a:off x="4811252" y="2381350"/>
            <a:ext cx="1776972" cy="11490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pic1.nipic.com/2008-11-21/200811210433926_2.jpg"/>
          <p:cNvPicPr>
            <a:picLocks noChangeAspect="1" noChangeArrowheads="1"/>
          </p:cNvPicPr>
          <p:nvPr/>
        </p:nvPicPr>
        <p:blipFill rotWithShape="1">
          <a:blip r:embed="rId5" cstate="screen">
            <a:clrChange>
              <a:clrFrom>
                <a:srgbClr val="FFFFFF"/>
              </a:clrFrom>
              <a:clrTo>
                <a:srgbClr val="FFFFFF">
                  <a:alpha val="0"/>
                </a:srgbClr>
              </a:clrTo>
            </a:clrChange>
          </a:blip>
          <a:srcRect/>
          <a:stretch>
            <a:fillRect/>
          </a:stretch>
        </p:blipFill>
        <p:spPr bwMode="auto">
          <a:xfrm>
            <a:off x="5176416" y="3494948"/>
            <a:ext cx="1190074" cy="105789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cztour.gov.cn/upload/Image/mrtp/1051867921.jpg"/>
          <p:cNvPicPr>
            <a:picLocks noChangeAspect="1" noChangeArrowheads="1"/>
          </p:cNvPicPr>
          <p:nvPr/>
        </p:nvPicPr>
        <p:blipFill rotWithShape="1">
          <a:blip r:embed="rId6" cstate="screen">
            <a:clrChange>
              <a:clrFrom>
                <a:srgbClr val="FFFFFF"/>
              </a:clrFrom>
              <a:clrTo>
                <a:srgbClr val="FFFFFF">
                  <a:alpha val="0"/>
                </a:srgbClr>
              </a:clrTo>
            </a:clrChange>
          </a:blip>
          <a:srcRect/>
          <a:stretch>
            <a:fillRect/>
          </a:stretch>
        </p:blipFill>
        <p:spPr bwMode="auto">
          <a:xfrm>
            <a:off x="6588224" y="2427734"/>
            <a:ext cx="1523494" cy="1260679"/>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p:cNvPicPr>
            <a:picLocks noChangeAspect="1" noChangeArrowheads="1"/>
          </p:cNvPicPr>
          <p:nvPr/>
        </p:nvPicPr>
        <p:blipFill>
          <a:blip r:embed="rId7">
            <a:clrChange>
              <a:clrFrom>
                <a:srgbClr val="FDFDFD"/>
              </a:clrFrom>
              <a:clrTo>
                <a:srgbClr val="FDFDFD">
                  <a:alpha val="0"/>
                </a:srgbClr>
              </a:clrTo>
            </a:clrChange>
          </a:blip>
          <a:srcRect/>
          <a:stretch>
            <a:fillRect/>
          </a:stretch>
        </p:blipFill>
        <p:spPr bwMode="auto">
          <a:xfrm>
            <a:off x="6283222" y="4011910"/>
            <a:ext cx="13477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429072" y="4443958"/>
            <a:ext cx="6032421"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中华民族具有最优秀、最强大的系统吸引子</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系统结构与动力学分析.jpg"/>
          <p:cNvPicPr/>
          <p:nvPr/>
        </p:nvPicPr>
        <p:blipFill>
          <a:blip r:embed="rId2" cstate="screen"/>
          <a:stretch>
            <a:fillRect/>
          </a:stretch>
        </p:blipFill>
        <p:spPr>
          <a:xfrm>
            <a:off x="467544" y="2859782"/>
            <a:ext cx="4176464" cy="216024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矩形 3"/>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5" name="文本框 4"/>
          <p:cNvSpPr txBox="1"/>
          <p:nvPr/>
        </p:nvSpPr>
        <p:spPr>
          <a:xfrm>
            <a:off x="1763688" y="1502675"/>
            <a:ext cx="4801315" cy="1200329"/>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系统结构动力学的一些</a:t>
            </a:r>
            <a:endPar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基本原理</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系统结构与动力学分析.jpg"/>
          <p:cNvPicPr/>
          <p:nvPr/>
        </p:nvPicPr>
        <p:blipFill>
          <a:blip r:embed="rId2" cstate="screen"/>
          <a:stretch>
            <a:fillRect/>
          </a:stretch>
        </p:blipFill>
        <p:spPr>
          <a:xfrm>
            <a:off x="755576" y="1203598"/>
            <a:ext cx="6264696" cy="3816424"/>
          </a:xfrm>
          <a:prstGeom prst="rect">
            <a:avLst/>
          </a:prstGeom>
        </p:spPr>
      </p:pic>
      <p:sp>
        <p:nvSpPr>
          <p:cNvPr id="4" name="矩形 3"/>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6" name="TextBox 6"/>
          <p:cNvSpPr txBox="1"/>
          <p:nvPr/>
        </p:nvSpPr>
        <p:spPr>
          <a:xfrm>
            <a:off x="1684191" y="1536343"/>
            <a:ext cx="4954235" cy="1323439"/>
          </a:xfrm>
          <a:prstGeom prst="rect">
            <a:avLst/>
          </a:prstGeom>
          <a:solidFill>
            <a:schemeClr val="accent2">
              <a:alpha val="59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系统的结构决定功能</a:t>
            </a:r>
            <a:endParaRPr lang="en-US" altLang="zh-CN"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功能也反作用于结构</a:t>
            </a:r>
            <a:endParaRPr lang="en-US" altLang="zh-CN"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7" name="TextBox 6"/>
          <p:cNvSpPr txBox="1"/>
          <p:nvPr/>
        </p:nvSpPr>
        <p:spPr>
          <a:xfrm>
            <a:off x="1419541" y="3192527"/>
            <a:ext cx="5483534" cy="707886"/>
          </a:xfrm>
          <a:prstGeom prst="rect">
            <a:avLst/>
          </a:prstGeom>
          <a:solidFill>
            <a:schemeClr val="accent1">
              <a:alpha val="59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系统与环境也相互作用</a:t>
            </a:r>
            <a:endParaRPr lang="en-US" altLang="zh-CN"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8"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系统结构功能原理</a:t>
            </a:r>
          </a:p>
        </p:txBody>
      </p:sp>
      <p:sp>
        <p:nvSpPr>
          <p:cNvPr id="9" name="文本框 8">
            <a:hlinkClick r:id="rId3" action="ppaction://hlinksldjump"/>
          </p:cNvPr>
          <p:cNvSpPr txBox="1"/>
          <p:nvPr/>
        </p:nvSpPr>
        <p:spPr>
          <a:xfrm>
            <a:off x="6613396" y="575881"/>
            <a:ext cx="92603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BSV1JGGN</a:t>
            </a:r>
            <a:endParaRPr lang="zh-CN" altLang="en-US" sz="1200" dirty="0">
              <a:solidFill>
                <a:schemeClr val="bg1"/>
              </a:solidFill>
              <a:latin typeface="Arial Narrow" panose="020B0606020202030204" pitchFamily="34" charset="0"/>
            </a:endParaRPr>
          </a:p>
        </p:txBody>
      </p:sp>
      <p:pic>
        <p:nvPicPr>
          <p:cNvPr id="5" name="图片 4"/>
          <p:cNvPicPr>
            <a:picLocks noChangeAspect="1"/>
          </p:cNvPicPr>
          <p:nvPr/>
        </p:nvPicPr>
        <p:blipFill>
          <a:blip r:embed="rId4">
            <a:extLst>
              <a:ext uri="{BEBA8EAE-BF5A-486C-A8C5-ECC9F3942E4B}">
                <a14:imgProps xmlns:a14="http://schemas.microsoft.com/office/drawing/2010/main">
                  <a14:imgLayer r:embed="rId5">
                    <a14:imgEffect>
                      <a14:artisticLineDrawing/>
                    </a14:imgEffect>
                  </a14:imgLayer>
                </a14:imgProps>
              </a:ext>
            </a:extLst>
          </a:blip>
          <a:stretch>
            <a:fillRect/>
          </a:stretch>
        </p:blipFill>
        <p:spPr>
          <a:xfrm>
            <a:off x="6381008" y="1808924"/>
            <a:ext cx="3294751" cy="2382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4752916" y="1208007"/>
            <a:ext cx="3075806" cy="3075806"/>
          </a:xfrm>
          <a:prstGeom prst="rect">
            <a:avLst/>
          </a:prstGeom>
        </p:spPr>
      </p:pic>
      <p:sp>
        <p:nvSpPr>
          <p:cNvPr id="4" name="矩形 3"/>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8" name="TextBox 1"/>
          <p:cNvSpPr txBox="1"/>
          <p:nvPr/>
        </p:nvSpPr>
        <p:spPr>
          <a:xfrm>
            <a:off x="683568" y="483518"/>
            <a:ext cx="6647974"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系统结构决定功能原理</a:t>
            </a:r>
          </a:p>
        </p:txBody>
      </p:sp>
      <p:pic>
        <p:nvPicPr>
          <p:cNvPr id="7170" name="Picture 2" descr="https://timgsa.baidu.com/timg?image&amp;quality=80&amp;size=b9999_10000&amp;sec=1525772663820&amp;di=3950580b57c4431ef4bdc6f12ecd6372&amp;imgtype=0&amp;src=http%3A%2F%2Fn1image.hjfile.cn%2Fmh%2F2016%2F07%2F28%2Ff642595743a072c0532c46495a6ec104.jpg"/>
          <p:cNvPicPr>
            <a:picLocks noChangeAspect="1" noChangeArrowheads="1"/>
          </p:cNvPicPr>
          <p:nvPr/>
        </p:nvPicPr>
        <p:blipFill rotWithShape="1">
          <a:blip r:embed="rId3" cstate="screen"/>
          <a:srcRect/>
          <a:stretch>
            <a:fillRect/>
          </a:stretch>
        </p:blipFill>
        <p:spPr bwMode="auto">
          <a:xfrm>
            <a:off x="2365198" y="1208007"/>
            <a:ext cx="2304256" cy="302153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cstate="screen"/>
          <a:stretch>
            <a:fillRect/>
          </a:stretch>
        </p:blipFill>
        <p:spPr>
          <a:xfrm>
            <a:off x="951467" y="1257872"/>
            <a:ext cx="1090880" cy="1313878"/>
          </a:xfrm>
          <a:prstGeom prst="rect">
            <a:avLst/>
          </a:prstGeom>
          <a:solidFill>
            <a:srgbClr val="FFFFFF">
              <a:shade val="85000"/>
            </a:srgbClr>
          </a:solidFill>
          <a:ln w="28575"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p:cNvSpPr txBox="1"/>
          <p:nvPr/>
        </p:nvSpPr>
        <p:spPr>
          <a:xfrm>
            <a:off x="783410" y="2638218"/>
            <a:ext cx="142699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巴巴拉</a:t>
            </a:r>
            <a:r>
              <a:rPr lang="en-US" altLang="zh-CN" dirty="0">
                <a:latin typeface="方正超粗黑简体" panose="03000509000000000000" pitchFamily="65" charset="-122"/>
                <a:ea typeface="方正超粗黑简体" panose="03000509000000000000" pitchFamily="65" charset="-122"/>
              </a:rPr>
              <a:t>·</a:t>
            </a:r>
            <a:r>
              <a:rPr lang="zh-CN" altLang="en-US" dirty="0">
                <a:latin typeface="幼圆" panose="02010509060101010101" pitchFamily="49" charset="-122"/>
                <a:ea typeface="幼圆" panose="02010509060101010101" pitchFamily="49" charset="-122"/>
              </a:rPr>
              <a:t>明托</a:t>
            </a:r>
          </a:p>
        </p:txBody>
      </p:sp>
      <p:sp>
        <p:nvSpPr>
          <p:cNvPr id="11" name="文本框 10"/>
          <p:cNvSpPr txBox="1"/>
          <p:nvPr/>
        </p:nvSpPr>
        <p:spPr>
          <a:xfrm>
            <a:off x="611560" y="4445699"/>
            <a:ext cx="6884259" cy="646331"/>
          </a:xfrm>
          <a:prstGeom prst="rect">
            <a:avLst/>
          </a:prstGeom>
          <a:noFill/>
        </p:spPr>
        <p:txBody>
          <a:bodyPr wrap="square" rtlCol="0">
            <a:spAutoFit/>
          </a:bodyPr>
          <a:lstStyle/>
          <a:p>
            <a:r>
              <a:rPr lang="en-US" altLang="zh-CN" dirty="0">
                <a:latin typeface="幼圆" panose="02010509060101010101" pitchFamily="49" charset="-122"/>
                <a:ea typeface="幼圆" panose="02010509060101010101" pitchFamily="49" charset="-122"/>
              </a:rPr>
              <a:t>MECE</a:t>
            </a:r>
            <a:r>
              <a:rPr lang="zh-CN" altLang="en-US" dirty="0">
                <a:latin typeface="幼圆" panose="02010509060101010101" pitchFamily="49" charset="-122"/>
                <a:ea typeface="幼圆" panose="02010509060101010101" pitchFamily="49" charset="-122"/>
              </a:rPr>
              <a:t>法则、</a:t>
            </a:r>
            <a:r>
              <a:rPr lang="en-US" altLang="zh-CN" dirty="0">
                <a:latin typeface="幼圆" panose="02010509060101010101" pitchFamily="49" charset="-122"/>
                <a:ea typeface="幼圆" panose="02010509060101010101" pitchFamily="49" charset="-122"/>
              </a:rPr>
              <a:t>SCQA</a:t>
            </a:r>
            <a:r>
              <a:rPr lang="zh-CN" altLang="en-US" dirty="0">
                <a:latin typeface="幼圆" panose="02010509060101010101" pitchFamily="49" charset="-122"/>
                <a:ea typeface="幼圆" panose="02010509060101010101" pitchFamily="49" charset="-122"/>
              </a:rPr>
              <a:t>架构、波特五力模型、</a:t>
            </a:r>
            <a:r>
              <a:rPr lang="en-US" altLang="zh-CN" dirty="0">
                <a:latin typeface="幼圆" panose="02010509060101010101" pitchFamily="49" charset="-122"/>
                <a:ea typeface="幼圆" panose="02010509060101010101" pitchFamily="49" charset="-122"/>
              </a:rPr>
              <a:t>PEST</a:t>
            </a:r>
            <a:r>
              <a:rPr lang="zh-CN" altLang="en-US" dirty="0">
                <a:latin typeface="幼圆" panose="02010509060101010101" pitchFamily="49" charset="-122"/>
                <a:ea typeface="幼圆" panose="02010509060101010101" pitchFamily="49" charset="-122"/>
              </a:rPr>
              <a:t>模型、波士顿矩阵、通用电气矩阵、</a:t>
            </a:r>
            <a:r>
              <a:rPr lang="en-US" altLang="zh-CN" dirty="0">
                <a:latin typeface="幼圆" panose="02010509060101010101" pitchFamily="49" charset="-122"/>
                <a:ea typeface="幼圆" panose="02010509060101010101" pitchFamily="49" charset="-122"/>
              </a:rPr>
              <a:t>SWOT</a:t>
            </a:r>
            <a:r>
              <a:rPr lang="zh-CN" altLang="en-US" dirty="0">
                <a:latin typeface="幼圆" panose="02010509060101010101" pitchFamily="49" charset="-122"/>
                <a:ea typeface="幼圆" panose="02010509060101010101" pitchFamily="49" charset="-122"/>
              </a:rPr>
              <a:t>分析、平衡计分卡、商业模式画布</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screen"/>
          <a:srcRect/>
          <a:stretch>
            <a:fillRect/>
          </a:stretch>
        </p:blipFill>
        <p:spPr bwMode="auto">
          <a:xfrm>
            <a:off x="6080610" y="123478"/>
            <a:ext cx="1608273" cy="1135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3"/>
          <a:stretch>
            <a:fillRect/>
          </a:stretch>
        </p:blipFill>
        <p:spPr bwMode="auto">
          <a:xfrm rot="21300325">
            <a:off x="467544" y="2112365"/>
            <a:ext cx="4188457" cy="287480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矩形 2"/>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2" name="TextBox 1"/>
          <p:cNvSpPr txBox="1"/>
          <p:nvPr/>
        </p:nvSpPr>
        <p:spPr>
          <a:xfrm>
            <a:off x="539552" y="699542"/>
            <a:ext cx="3877985" cy="830997"/>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系统的结构决定系统的功能</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系统的功能影响系统的结构</a:t>
            </a:r>
          </a:p>
        </p:txBody>
      </p:sp>
      <p:sp>
        <p:nvSpPr>
          <p:cNvPr id="5" name="线形标注 2 4"/>
          <p:cNvSpPr/>
          <p:nvPr/>
        </p:nvSpPr>
        <p:spPr>
          <a:xfrm>
            <a:off x="3707904" y="1923678"/>
            <a:ext cx="1296144" cy="648072"/>
          </a:xfrm>
          <a:prstGeom prst="borderCallout2">
            <a:avLst>
              <a:gd name="adj1" fmla="val 18750"/>
              <a:gd name="adj2" fmla="val -8333"/>
              <a:gd name="adj3" fmla="val 18750"/>
              <a:gd name="adj4" fmla="val -16667"/>
              <a:gd name="adj5" fmla="val 133664"/>
              <a:gd name="adj6" fmla="val -39612"/>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B05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供给侧</a:t>
            </a:r>
            <a:endParaRPr lang="en-US" altLang="zh-CN" b="1" dirty="0">
              <a:solidFill>
                <a:srgbClr val="00B05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b="1"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生产</a:t>
            </a:r>
          </a:p>
        </p:txBody>
      </p:sp>
      <p:sp>
        <p:nvSpPr>
          <p:cNvPr id="7" name="线形标注 2 6"/>
          <p:cNvSpPr/>
          <p:nvPr/>
        </p:nvSpPr>
        <p:spPr>
          <a:xfrm>
            <a:off x="683568" y="1743658"/>
            <a:ext cx="1296144" cy="648072"/>
          </a:xfrm>
          <a:prstGeom prst="borderCallout2">
            <a:avLst>
              <a:gd name="adj1" fmla="val 30844"/>
              <a:gd name="adj2" fmla="val 105047"/>
              <a:gd name="adj3" fmla="val 29836"/>
              <a:gd name="adj4" fmla="val 114350"/>
              <a:gd name="adj5" fmla="val 150797"/>
              <a:gd name="adj6" fmla="val 136757"/>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需求侧</a:t>
            </a:r>
            <a:endParaRPr lang="en-US" altLang="zh-CN"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消费</a:t>
            </a:r>
          </a:p>
        </p:txBody>
      </p:sp>
      <p:sp>
        <p:nvSpPr>
          <p:cNvPr id="6" name="TextBox 5"/>
          <p:cNvSpPr txBox="1"/>
          <p:nvPr/>
        </p:nvSpPr>
        <p:spPr>
          <a:xfrm>
            <a:off x="5364088" y="1166718"/>
            <a:ext cx="2376264" cy="3693319"/>
          </a:xfrm>
          <a:prstGeom prst="rect">
            <a:avLst/>
          </a:prstGeom>
          <a:noFill/>
          <a:ln w="3175">
            <a:solidFill>
              <a:schemeClr val="bg1">
                <a:lumMod val="85000"/>
              </a:schemeClr>
            </a:solidFill>
          </a:ln>
        </p:spPr>
        <p:txBody>
          <a:bodyPr wrap="square" rtlCol="0">
            <a:spAutoFit/>
          </a:bodyPr>
          <a:lstStyle/>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国民经济这个系统的</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742950" lvl="1" indent="-285750" algn="just">
              <a:buFont typeface="Wingdings" panose="05000000000000000000" pitchFamily="2" charset="2"/>
              <a:buChar char="n"/>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供给部分</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742950" lvl="1" indent="-285750" algn="just">
              <a:buFont typeface="Wingdings" panose="05000000000000000000" pitchFamily="2" charset="2"/>
              <a:buChar char="n"/>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需求部分</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indent="358775" algn="just"/>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经济车轮的的转动需要兼顾两个部分。</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以前比较重视需求拉动，现在更重视供给侧改革。</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这就是调整经济系统的</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2" cstate="screen">
            <a:clrChange>
              <a:clrFrom>
                <a:srgbClr val="FEFEFE"/>
              </a:clrFrom>
              <a:clrTo>
                <a:srgbClr val="FEFEFE">
                  <a:alpha val="0"/>
                </a:srgbClr>
              </a:clrTo>
            </a:clrChange>
          </a:blip>
          <a:srcRect/>
          <a:stretch>
            <a:fillRect/>
          </a:stretch>
        </p:blipFill>
        <p:spPr>
          <a:xfrm>
            <a:off x="4216692" y="3512586"/>
            <a:ext cx="1687669" cy="1556954"/>
          </a:xfrm>
          <a:prstGeom prst="rect">
            <a:avLst/>
          </a:prstGeom>
        </p:spPr>
      </p:pic>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系统惯性原理</a:t>
            </a:r>
          </a:p>
        </p:txBody>
      </p:sp>
      <p:sp>
        <p:nvSpPr>
          <p:cNvPr id="39937" name="Rectangle 1"/>
          <p:cNvSpPr>
            <a:spLocks noChangeArrowheads="1"/>
          </p:cNvSpPr>
          <p:nvPr/>
        </p:nvSpPr>
        <p:spPr bwMode="auto">
          <a:xfrm>
            <a:off x="714095" y="1407646"/>
            <a:ext cx="4207495" cy="1569660"/>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just" defTabSz="914400" rtl="0" eaLnBrk="1" fontAlgn="base" latinLnBrk="0" hangingPunct="1">
              <a:lnSpc>
                <a:spcPct val="100000"/>
              </a:lnSpc>
              <a:spcBef>
                <a:spcPct val="0"/>
              </a:spcBef>
              <a:spcAft>
                <a:spcPct val="0"/>
              </a:spcAft>
              <a:buClrTx/>
              <a:buSzTx/>
              <a:buFontTx/>
              <a:buNone/>
            </a:pPr>
            <a:r>
              <a:rPr kumimoji="0" 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just"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a:t>
            </a: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以速度</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V0</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运动时，如果系统主动转向，吸引子的转向速度快于系统体，即：</a:t>
            </a:r>
            <a:endPar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indent="269875" algn="just" eaLnBrk="0" fontAlgn="base" hangingPunct="0">
              <a:spcBef>
                <a:spcPct val="0"/>
              </a:spcBef>
              <a:spcAft>
                <a:spcPct val="0"/>
              </a:spcAft>
            </a:pPr>
            <a:r>
              <a:rPr lang="el-GR" altLang="zh-CN" sz="12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Va</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Va</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 V0 &gt; </a:t>
            </a:r>
            <a:r>
              <a:rPr lang="el-GR" altLang="zh-CN" sz="12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Vb</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Vb</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–V0</a:t>
            </a:r>
          </a:p>
          <a:p>
            <a:pPr indent="269875" algn="just" eaLnBrk="0" fontAlgn="base" hangingPunct="0">
              <a:spcBef>
                <a:spcPct val="0"/>
              </a:spcBef>
              <a:spcAft>
                <a:spcPct val="0"/>
              </a:spcAft>
            </a:pPr>
            <a:r>
              <a:rPr lang="el-GR" altLang="zh-CN" sz="12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Va</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&gt; </a:t>
            </a:r>
            <a:r>
              <a:rPr lang="el-GR" altLang="zh-CN" sz="12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Vb</a:t>
            </a:r>
            <a:endParaRPr lang="en-US" altLang="zh-CN" sz="1200" b="1" dirty="0">
              <a:latin typeface="Arial Black" panose="020B0A04020102020204" pitchFamily="34" charset="0"/>
              <a:ea typeface="幼圆" panose="02010509060101010101" pitchFamily="49" charset="-122"/>
              <a:cs typeface="Arial Black" panose="020B0A04020102020204" pitchFamily="34" charset="0"/>
            </a:endParaRPr>
          </a:p>
          <a:p>
            <a:pPr indent="269875" algn="just" eaLnBrk="0" fontAlgn="base" hangingPunct="0">
              <a:spcBef>
                <a:spcPct val="0"/>
              </a:spcBef>
              <a:spcAft>
                <a:spcPct val="0"/>
              </a:spcAft>
            </a:pPr>
            <a:r>
              <a:rPr lang="zh-CN" altLang="en-US" sz="1200" dirty="0">
                <a:latin typeface="Arial Black" panose="020B0A04020102020204" pitchFamily="34" charset="0"/>
                <a:ea typeface="幼圆" panose="02010509060101010101" pitchFamily="49" charset="-122"/>
                <a:cs typeface="Arial Black" panose="020B0A04020102020204" pitchFamily="34" charset="0"/>
              </a:rPr>
              <a:t>其中，</a:t>
            </a:r>
            <a:r>
              <a:rPr lang="en-US" altLang="zh-CN" sz="1200" dirty="0">
                <a:latin typeface="Arial Black" panose="020B0A04020102020204" pitchFamily="34" charset="0"/>
                <a:ea typeface="幼圆" panose="02010509060101010101" pitchFamily="49" charset="-122"/>
                <a:cs typeface="Arial Black" panose="020B0A04020102020204" pitchFamily="34" charset="0"/>
              </a:rPr>
              <a:t>V0</a:t>
            </a:r>
            <a:r>
              <a:rPr lang="zh-CN" altLang="en-US" sz="1200" dirty="0">
                <a:latin typeface="Arial Black" panose="020B0A04020102020204" pitchFamily="34" charset="0"/>
                <a:ea typeface="幼圆" panose="02010509060101010101" pitchFamily="49" charset="-122"/>
                <a:cs typeface="Arial Black" panose="020B0A04020102020204" pitchFamily="34" charset="0"/>
              </a:rPr>
              <a:t>是系统体和吸引子初始的共同速度，</a:t>
            </a:r>
            <a:r>
              <a:rPr lang="en-US" altLang="zh-CN" sz="1200" dirty="0" err="1">
                <a:latin typeface="Arial Black" panose="020B0A04020102020204" pitchFamily="34" charset="0"/>
                <a:ea typeface="幼圆" panose="02010509060101010101" pitchFamily="49" charset="-122"/>
                <a:cs typeface="Arial Black" panose="020B0A04020102020204" pitchFamily="34" charset="0"/>
              </a:rPr>
              <a:t>Vb</a:t>
            </a:r>
            <a:r>
              <a:rPr lang="zh-CN" altLang="en-US" sz="1200" dirty="0">
                <a:latin typeface="Arial Black" panose="020B0A04020102020204" pitchFamily="34" charset="0"/>
                <a:ea typeface="幼圆" panose="02010509060101010101" pitchFamily="49" charset="-122"/>
                <a:cs typeface="Arial Black" panose="020B0A04020102020204" pitchFamily="34" charset="0"/>
              </a:rPr>
              <a:t>是转向后某特定时刻</a:t>
            </a:r>
            <a:r>
              <a:rPr lang="en-US" altLang="zh-CN" sz="1200" dirty="0">
                <a:latin typeface="Arial Black" panose="020B0A04020102020204" pitchFamily="34" charset="0"/>
                <a:ea typeface="幼圆" panose="02010509060101010101" pitchFamily="49" charset="-122"/>
                <a:cs typeface="Arial Black" panose="020B0A04020102020204" pitchFamily="34" charset="0"/>
              </a:rPr>
              <a:t>t</a:t>
            </a:r>
            <a:r>
              <a:rPr lang="zh-CN" altLang="en-US" sz="1200" dirty="0">
                <a:latin typeface="Arial Black" panose="020B0A04020102020204" pitchFamily="34" charset="0"/>
                <a:ea typeface="幼圆" panose="02010509060101010101" pitchFamily="49" charset="-122"/>
                <a:cs typeface="Arial Black" panose="020B0A04020102020204" pitchFamily="34" charset="0"/>
              </a:rPr>
              <a:t>系统体的速度，</a:t>
            </a:r>
            <a:r>
              <a:rPr lang="en-US" altLang="zh-CN" sz="1200" dirty="0" err="1">
                <a:latin typeface="Arial Black" panose="020B0A04020102020204" pitchFamily="34" charset="0"/>
                <a:ea typeface="幼圆" panose="02010509060101010101" pitchFamily="49" charset="-122"/>
                <a:cs typeface="Arial Black" panose="020B0A04020102020204" pitchFamily="34" charset="0"/>
              </a:rPr>
              <a:t>Va</a:t>
            </a:r>
            <a:r>
              <a:rPr lang="zh-CN" altLang="en-US" sz="1200" dirty="0">
                <a:latin typeface="Arial Black" panose="020B0A04020102020204" pitchFamily="34" charset="0"/>
                <a:ea typeface="幼圆" panose="02010509060101010101" pitchFamily="49" charset="-122"/>
                <a:cs typeface="Arial Black" panose="020B0A04020102020204" pitchFamily="34" charset="0"/>
              </a:rPr>
              <a:t>是该时刻吸引子的速度，</a:t>
            </a:r>
            <a:r>
              <a:rPr lang="el-GR" altLang="zh-CN" sz="1200"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dirty="0" err="1">
                <a:latin typeface="Arial Black" panose="020B0A04020102020204" pitchFamily="34" charset="0"/>
                <a:ea typeface="幼圆" panose="02010509060101010101" pitchFamily="49" charset="-122"/>
                <a:cs typeface="Arial Black" panose="020B0A04020102020204" pitchFamily="34" charset="0"/>
              </a:rPr>
              <a:t>Vb</a:t>
            </a:r>
            <a:r>
              <a:rPr lang="zh-CN" altLang="en-US" sz="1200" dirty="0">
                <a:latin typeface="Arial Black" panose="020B0A04020102020204" pitchFamily="34" charset="0"/>
                <a:ea typeface="幼圆" panose="02010509060101010101" pitchFamily="49" charset="-122"/>
                <a:cs typeface="Arial Black" panose="020B0A04020102020204" pitchFamily="34" charset="0"/>
              </a:rPr>
              <a:t>是系统体的速度变化，</a:t>
            </a:r>
            <a:r>
              <a:rPr lang="el-GR" altLang="zh-CN" sz="1200"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dirty="0" err="1">
                <a:latin typeface="Arial Black" panose="020B0A04020102020204" pitchFamily="34" charset="0"/>
                <a:ea typeface="幼圆" panose="02010509060101010101" pitchFamily="49" charset="-122"/>
                <a:cs typeface="Arial Black" panose="020B0A04020102020204" pitchFamily="34" charset="0"/>
              </a:rPr>
              <a:t>Va</a:t>
            </a:r>
            <a:r>
              <a:rPr lang="zh-CN" altLang="en-US" sz="1200" dirty="0">
                <a:latin typeface="Arial Black" panose="020B0A04020102020204" pitchFamily="34" charset="0"/>
                <a:ea typeface="幼圆" panose="02010509060101010101" pitchFamily="49" charset="-122"/>
                <a:cs typeface="Arial Black" panose="020B0A04020102020204" pitchFamily="34" charset="0"/>
              </a:rPr>
              <a:t>是吸引子的速度变化。</a:t>
            </a:r>
            <a:endParaRPr lang="en-US" altLang="zh-CN" sz="1200" dirty="0">
              <a:latin typeface="Arial Black" panose="020B0A04020102020204" pitchFamily="34" charset="0"/>
              <a:ea typeface="幼圆" panose="02010509060101010101" pitchFamily="49" charset="-122"/>
              <a:cs typeface="Arial Black" panose="020B0A04020102020204" pitchFamily="34" charset="0"/>
            </a:endParaRPr>
          </a:p>
        </p:txBody>
      </p:sp>
      <p:sp>
        <p:nvSpPr>
          <p:cNvPr id="5" name="矩形 4"/>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grpSp>
        <p:nvGrpSpPr>
          <p:cNvPr id="6" name="组合 5"/>
          <p:cNvGrpSpPr/>
          <p:nvPr/>
        </p:nvGrpSpPr>
        <p:grpSpPr>
          <a:xfrm>
            <a:off x="5292080" y="2014992"/>
            <a:ext cx="2476440" cy="2414926"/>
            <a:chOff x="452368" y="1644492"/>
            <a:chExt cx="2476440" cy="2414926"/>
          </a:xfrm>
        </p:grpSpPr>
        <p:sp>
          <p:nvSpPr>
            <p:cNvPr id="7" name="任意多边形 6"/>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grpSp>
          <p:nvGrpSpPr>
            <p:cNvPr id="8" name="组合 17"/>
            <p:cNvGrpSpPr/>
            <p:nvPr/>
          </p:nvGrpSpPr>
          <p:grpSpPr>
            <a:xfrm>
              <a:off x="940957" y="1644492"/>
              <a:ext cx="1659321" cy="2036058"/>
              <a:chOff x="940957" y="1644492"/>
              <a:chExt cx="1659321" cy="2036058"/>
            </a:xfrm>
          </p:grpSpPr>
          <p:cxnSp>
            <p:nvCxnSpPr>
              <p:cNvPr id="9" name="直接连接符 8"/>
              <p:cNvCxnSpPr>
                <a:stCxn id="7" idx="2"/>
                <a:endCxn id="7"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7" idx="5"/>
                <a:endCxn id="7"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9"/>
                <a:endCxn id="7"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27"/>
              <p:cNvSpPr txBox="1"/>
              <p:nvPr/>
            </p:nvSpPr>
            <p:spPr>
              <a:xfrm>
                <a:off x="1331640" y="2571750"/>
                <a:ext cx="551754" cy="584775"/>
              </a:xfrm>
              <a:prstGeom prst="rect">
                <a:avLst/>
              </a:prstGeom>
              <a:noFill/>
            </p:spPr>
            <p:txBody>
              <a:bodyPr wrap="none" rtlCol="0">
                <a:spAutoFit/>
              </a:bodyPr>
              <a:lstStyle/>
              <a:p>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13" name="组合 31"/>
              <p:cNvGrpSpPr/>
              <p:nvPr/>
            </p:nvGrpSpPr>
            <p:grpSpPr>
              <a:xfrm rot="2238548">
                <a:off x="2085665" y="1644492"/>
                <a:ext cx="514613" cy="353272"/>
                <a:chOff x="2267744" y="1761995"/>
                <a:chExt cx="249329" cy="305699"/>
              </a:xfrm>
              <a:solidFill>
                <a:srgbClr val="FF0000"/>
              </a:solidFill>
            </p:grpSpPr>
            <p:sp>
              <p:nvSpPr>
                <p:cNvPr id="14" name="下箭头 13"/>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5" name="下箭头 14"/>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ea typeface="幼圆" panose="02010509060101010101" pitchFamily="49" charset="-122"/>
                  </a:endParaRPr>
                </a:p>
              </p:txBody>
            </p:sp>
          </p:grpSp>
        </p:grpSp>
      </p:grpSp>
      <p:grpSp>
        <p:nvGrpSpPr>
          <p:cNvPr id="25" name="组合 24"/>
          <p:cNvGrpSpPr/>
          <p:nvPr/>
        </p:nvGrpSpPr>
        <p:grpSpPr>
          <a:xfrm>
            <a:off x="6464241" y="1343660"/>
            <a:ext cx="389821" cy="1394069"/>
            <a:chOff x="6454275" y="1366547"/>
            <a:chExt cx="389821" cy="1815044"/>
          </a:xfrm>
        </p:grpSpPr>
        <p:cxnSp>
          <p:nvCxnSpPr>
            <p:cNvPr id="18" name="直接箭头连接符 17"/>
            <p:cNvCxnSpPr/>
            <p:nvPr/>
          </p:nvCxnSpPr>
          <p:spPr>
            <a:xfrm flipV="1">
              <a:off x="6836004" y="1370931"/>
              <a:ext cx="0" cy="181066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6489840" y="1398154"/>
              <a:ext cx="346164" cy="1740320"/>
            </a:xfrm>
            <a:prstGeom prst="straightConnector1">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6454275" y="1366547"/>
              <a:ext cx="38982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5076057" y="1812034"/>
            <a:ext cx="1372448" cy="1439307"/>
            <a:chOff x="6454275" y="1307650"/>
            <a:chExt cx="389821" cy="1873941"/>
          </a:xfrm>
        </p:grpSpPr>
        <p:cxnSp>
          <p:nvCxnSpPr>
            <p:cNvPr id="29" name="直接箭头连接符 28"/>
            <p:cNvCxnSpPr/>
            <p:nvPr/>
          </p:nvCxnSpPr>
          <p:spPr>
            <a:xfrm flipV="1">
              <a:off x="6836004" y="1370931"/>
              <a:ext cx="0" cy="181066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flipV="1">
              <a:off x="6489840" y="1398154"/>
              <a:ext cx="346164" cy="1740320"/>
            </a:xfrm>
            <a:prstGeom prst="straightConnector1">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6454275" y="1307650"/>
              <a:ext cx="38982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6807288" y="1538436"/>
            <a:ext cx="433132" cy="369332"/>
          </a:xfrm>
          <a:prstGeom prst="rect">
            <a:avLst/>
          </a:prstGeom>
          <a:noFill/>
        </p:spPr>
        <p:txBody>
          <a:bodyPr wrap="none" rtlCol="0">
            <a:spAutoFit/>
          </a:bodyPr>
          <a:lstStyle/>
          <a:p>
            <a:r>
              <a:rPr lang="en-US" altLang="zh-CN" dirty="0">
                <a:ea typeface="楷体" panose="02010609060101010101" pitchFamily="49" charset="-122"/>
              </a:rPr>
              <a:t>V0</a:t>
            </a:r>
            <a:endParaRPr lang="zh-CN" altLang="en-US" dirty="0">
              <a:ea typeface="楷体" panose="02010609060101010101" pitchFamily="49" charset="-122"/>
            </a:endParaRPr>
          </a:p>
        </p:txBody>
      </p:sp>
      <p:sp>
        <p:nvSpPr>
          <p:cNvPr id="33" name="文本框 32"/>
          <p:cNvSpPr txBox="1"/>
          <p:nvPr/>
        </p:nvSpPr>
        <p:spPr>
          <a:xfrm>
            <a:off x="6046908" y="2192476"/>
            <a:ext cx="433132" cy="369332"/>
          </a:xfrm>
          <a:prstGeom prst="rect">
            <a:avLst/>
          </a:prstGeom>
          <a:noFill/>
        </p:spPr>
        <p:txBody>
          <a:bodyPr wrap="none" rtlCol="0">
            <a:spAutoFit/>
          </a:bodyPr>
          <a:lstStyle/>
          <a:p>
            <a:r>
              <a:rPr lang="en-US" altLang="zh-CN" dirty="0">
                <a:ea typeface="楷体" panose="02010609060101010101" pitchFamily="49" charset="-122"/>
              </a:rPr>
              <a:t>V0</a:t>
            </a:r>
            <a:endParaRPr lang="zh-CN" altLang="en-US" dirty="0">
              <a:ea typeface="楷体" panose="02010609060101010101" pitchFamily="49" charset="-122"/>
            </a:endParaRPr>
          </a:p>
        </p:txBody>
      </p:sp>
      <p:sp>
        <p:nvSpPr>
          <p:cNvPr id="34" name="文本框 33"/>
          <p:cNvSpPr txBox="1"/>
          <p:nvPr/>
        </p:nvSpPr>
        <p:spPr>
          <a:xfrm>
            <a:off x="6194336" y="1385975"/>
            <a:ext cx="437940" cy="369332"/>
          </a:xfrm>
          <a:prstGeom prst="rect">
            <a:avLst/>
          </a:prstGeom>
          <a:noFill/>
        </p:spPr>
        <p:txBody>
          <a:bodyPr wrap="none" rtlCol="0">
            <a:spAutoFit/>
          </a:bodyPr>
          <a:lstStyle/>
          <a:p>
            <a:r>
              <a:rPr lang="en-US" altLang="zh-CN" dirty="0" err="1">
                <a:ea typeface="楷体" panose="02010609060101010101" pitchFamily="49" charset="-122"/>
              </a:rPr>
              <a:t>Vb</a:t>
            </a:r>
            <a:endParaRPr lang="zh-CN" altLang="en-US" dirty="0">
              <a:ea typeface="楷体" panose="02010609060101010101" pitchFamily="49" charset="-122"/>
            </a:endParaRPr>
          </a:p>
        </p:txBody>
      </p:sp>
      <p:sp>
        <p:nvSpPr>
          <p:cNvPr id="35" name="文本框 34"/>
          <p:cNvSpPr txBox="1"/>
          <p:nvPr/>
        </p:nvSpPr>
        <p:spPr>
          <a:xfrm>
            <a:off x="5096603" y="2018599"/>
            <a:ext cx="413896" cy="369332"/>
          </a:xfrm>
          <a:prstGeom prst="rect">
            <a:avLst/>
          </a:prstGeom>
          <a:noFill/>
        </p:spPr>
        <p:txBody>
          <a:bodyPr wrap="none" rtlCol="0">
            <a:spAutoFit/>
          </a:bodyPr>
          <a:lstStyle/>
          <a:p>
            <a:r>
              <a:rPr lang="en-US" altLang="zh-CN" dirty="0" err="1">
                <a:ea typeface="楷体" panose="02010609060101010101" pitchFamily="49" charset="-122"/>
              </a:rPr>
              <a:t>Va</a:t>
            </a:r>
            <a:endParaRPr lang="zh-CN" altLang="en-US" dirty="0">
              <a:ea typeface="楷体" panose="02010609060101010101" pitchFamily="49" charset="-122"/>
            </a:endParaRPr>
          </a:p>
        </p:txBody>
      </p:sp>
      <p:sp>
        <p:nvSpPr>
          <p:cNvPr id="36" name="文本框 35"/>
          <p:cNvSpPr txBox="1"/>
          <p:nvPr/>
        </p:nvSpPr>
        <p:spPr>
          <a:xfrm>
            <a:off x="6569059" y="906973"/>
            <a:ext cx="567784" cy="369332"/>
          </a:xfrm>
          <a:prstGeom prst="rect">
            <a:avLst/>
          </a:prstGeom>
          <a:noFill/>
        </p:spPr>
        <p:txBody>
          <a:bodyPr wrap="none" rtlCol="0">
            <a:spAutoFit/>
          </a:bodyPr>
          <a:lstStyle/>
          <a:p>
            <a:r>
              <a:rPr lang="el-GR" altLang="zh-CN" dirty="0">
                <a:ea typeface="楷体" panose="02010609060101010101" pitchFamily="49" charset="-122"/>
              </a:rPr>
              <a:t>Δ</a:t>
            </a:r>
            <a:r>
              <a:rPr lang="en-US" altLang="zh-CN" dirty="0" err="1">
                <a:ea typeface="楷体" panose="02010609060101010101" pitchFamily="49" charset="-122"/>
              </a:rPr>
              <a:t>Vb</a:t>
            </a:r>
            <a:endParaRPr lang="zh-CN" altLang="en-US" dirty="0">
              <a:ea typeface="楷体" panose="02010609060101010101" pitchFamily="49" charset="-122"/>
            </a:endParaRPr>
          </a:p>
        </p:txBody>
      </p:sp>
      <p:sp>
        <p:nvSpPr>
          <p:cNvPr id="37" name="文本框 36"/>
          <p:cNvSpPr txBox="1"/>
          <p:nvPr/>
        </p:nvSpPr>
        <p:spPr>
          <a:xfrm>
            <a:off x="5234215" y="1440025"/>
            <a:ext cx="543739" cy="369332"/>
          </a:xfrm>
          <a:prstGeom prst="rect">
            <a:avLst/>
          </a:prstGeom>
          <a:noFill/>
        </p:spPr>
        <p:txBody>
          <a:bodyPr wrap="none" rtlCol="0">
            <a:spAutoFit/>
          </a:bodyPr>
          <a:lstStyle/>
          <a:p>
            <a:r>
              <a:rPr lang="el-GR" altLang="zh-CN" dirty="0">
                <a:ea typeface="楷体" panose="02010609060101010101" pitchFamily="49" charset="-122"/>
              </a:rPr>
              <a:t>Δ</a:t>
            </a:r>
            <a:r>
              <a:rPr lang="en-US" altLang="zh-CN" dirty="0" err="1">
                <a:ea typeface="楷体" panose="02010609060101010101" pitchFamily="49" charset="-122"/>
              </a:rPr>
              <a:t>Va</a:t>
            </a:r>
            <a:endParaRPr lang="zh-CN" altLang="en-US" dirty="0">
              <a:ea typeface="楷体" panose="02010609060101010101" pitchFamily="49" charset="-122"/>
            </a:endParaRPr>
          </a:p>
        </p:txBody>
      </p:sp>
      <p:sp>
        <p:nvSpPr>
          <p:cNvPr id="32" name="矩形 31"/>
          <p:cNvSpPr/>
          <p:nvPr/>
        </p:nvSpPr>
        <p:spPr>
          <a:xfrm>
            <a:off x="693679" y="3132393"/>
            <a:ext cx="3233031" cy="584775"/>
          </a:xfrm>
          <a:prstGeom prst="rect">
            <a:avLst/>
          </a:prstGeom>
        </p:spPr>
        <p:txBody>
          <a:bodyPr wrap="square">
            <a:spAutoFit/>
          </a:bodyPr>
          <a:lstStyle/>
          <a:p>
            <a:pPr lvl="0" eaLnBrk="0" fontAlgn="base" hangingPunct="0">
              <a:spcBef>
                <a:spcPct val="0"/>
              </a:spcBef>
              <a:spcAft>
                <a:spcPct val="0"/>
              </a:spcAft>
            </a:pP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系统体转向滞后</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8194" name="Picture 2" descr="https://timgsa.baidu.com/timg?image&amp;quality=80&amp;size=b9999_10000&amp;sec=1525777194226&amp;di=54bab138e6b55b84abf7f3780601de8c&amp;imgtype=0&amp;src=http%3A%2F%2Fwww.cnhubei.com%2Fctjb%2Fctjbsgk%2Fctjb16%2F200810%2FW020081007197014945676.jpg"/>
          <p:cNvPicPr>
            <a:picLocks noChangeAspect="1" noChangeArrowheads="1"/>
          </p:cNvPicPr>
          <p:nvPr/>
        </p:nvPicPr>
        <p:blipFill>
          <a:blip r:embed="rId3" cstate="screen"/>
          <a:srcRect/>
          <a:stretch>
            <a:fillRect/>
          </a:stretch>
        </p:blipFill>
        <p:spPr bwMode="auto">
          <a:xfrm>
            <a:off x="761659" y="3762310"/>
            <a:ext cx="1891764" cy="126038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文本框 39"/>
          <p:cNvSpPr txBox="1"/>
          <p:nvPr/>
        </p:nvSpPr>
        <p:spPr>
          <a:xfrm>
            <a:off x="2562874" y="3854159"/>
            <a:ext cx="1598746" cy="1168539"/>
          </a:xfrm>
          <a:prstGeom prst="wedgeEllipseCallout">
            <a:avLst>
              <a:gd name="adj1" fmla="val -73472"/>
              <a:gd name="adj2" fmla="val -26831"/>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400" dirty="0">
                <a:latin typeface="幼圆" panose="02010509060101010101" pitchFamily="49" charset="-122"/>
                <a:ea typeface="幼圆" panose="02010509060101010101" pitchFamily="49" charset="-122"/>
              </a:rPr>
              <a:t>师傅你慢点！</a:t>
            </a:r>
          </a:p>
        </p:txBody>
      </p:sp>
      <p:sp>
        <p:nvSpPr>
          <p:cNvPr id="38" name="文本框 37">
            <a:hlinkClick r:id="rId4" action="ppaction://hlinksldjump"/>
          </p:cNvPr>
          <p:cNvSpPr txBox="1"/>
          <p:nvPr/>
        </p:nvSpPr>
        <p:spPr>
          <a:xfrm>
            <a:off x="5904361" y="569757"/>
            <a:ext cx="75982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BSV2GX</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系统惯性原理</a:t>
            </a:r>
          </a:p>
        </p:txBody>
      </p:sp>
      <p:sp>
        <p:nvSpPr>
          <p:cNvPr id="5" name="矩形 4"/>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38" name="Picture 4" descr="https://timgsa.baidu.com/timg?image&amp;quality=80&amp;size=b9999_10000&amp;sec=1515065713479&amp;di=4a288018703d132a653d1e296ed607e3&amp;imgtype=0&amp;src=http%3A%2F%2Fimgsrc.baidu.com%2Fimage%2Fc0%253Dshijue1%252C0%252C0%252C294%252C40%2Fsign%3Df283f07731c79f3d9becec73d2c8a764%2Ff9dcd100baa1cd114935c7a8b312c8fcc2ce2db2.jpg"/>
          <p:cNvPicPr>
            <a:picLocks noChangeAspect="1" noChangeArrowheads="1"/>
          </p:cNvPicPr>
          <p:nvPr/>
        </p:nvPicPr>
        <p:blipFill rotWithShape="1">
          <a:blip r:embed="rId2" cstate="screen"/>
          <a:srcRect/>
          <a:stretch>
            <a:fillRect/>
          </a:stretch>
        </p:blipFill>
        <p:spPr bwMode="auto">
          <a:xfrm>
            <a:off x="5437737" y="2192727"/>
            <a:ext cx="2619172" cy="2417543"/>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1" name="Content Placeholder 2"/>
          <p:cNvSpPr txBox="1"/>
          <p:nvPr/>
        </p:nvSpPr>
        <p:spPr>
          <a:xfrm>
            <a:off x="605800" y="1023871"/>
            <a:ext cx="4398248" cy="475525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266700" algn="just">
              <a:lnSpc>
                <a:spcPct val="100000"/>
              </a:lnSpc>
              <a:buNone/>
            </a:pPr>
            <a:r>
              <a:rPr lang="zh-CN" altLang="en-US" sz="1600" dirty="0">
                <a:latin typeface="幼圆" panose="02010509060101010101" pitchFamily="49" charset="-122"/>
                <a:ea typeface="幼圆" panose="02010509060101010101" pitchFamily="49" charset="-122"/>
              </a:rPr>
              <a:t>海外华侨中有这样一个笑话：在万丈悬崖的公路上有个岔道口。</a:t>
            </a:r>
            <a:endParaRPr lang="en-US" altLang="zh-CN" sz="1600" dirty="0">
              <a:latin typeface="幼圆" panose="02010509060101010101" pitchFamily="49" charset="-122"/>
              <a:ea typeface="幼圆" panose="02010509060101010101" pitchFamily="49" charset="-122"/>
            </a:endParaRPr>
          </a:p>
          <a:p>
            <a:pPr marL="0" indent="266700" algn="just">
              <a:lnSpc>
                <a:spcPct val="100000"/>
              </a:lnSpc>
              <a:buNone/>
            </a:pPr>
            <a:r>
              <a:rPr lang="zh-CN" altLang="en-US" sz="1600" dirty="0">
                <a:latin typeface="幼圆" panose="02010509060101010101" pitchFamily="49" charset="-122"/>
                <a:ea typeface="幼圆" panose="02010509060101010101" pitchFamily="49" charset="-122"/>
              </a:rPr>
              <a:t>阿尔巴尼亚的霍查来了。司机问：领导，怎么走？霍查说：左转。轰隆隆，掉下去了。</a:t>
            </a:r>
            <a:endParaRPr lang="en-US" altLang="zh-CN" sz="1600" dirty="0">
              <a:latin typeface="幼圆" panose="02010509060101010101" pitchFamily="49" charset="-122"/>
              <a:ea typeface="幼圆" panose="02010509060101010101" pitchFamily="49" charset="-122"/>
            </a:endParaRPr>
          </a:p>
          <a:p>
            <a:pPr marL="0" indent="266700" algn="just">
              <a:lnSpc>
                <a:spcPct val="100000"/>
              </a:lnSpc>
              <a:buNone/>
            </a:pPr>
            <a:r>
              <a:rPr lang="zh-CN" altLang="en-US" sz="1600" dirty="0">
                <a:latin typeface="幼圆" panose="02010509060101010101" pitchFamily="49" charset="-122"/>
                <a:ea typeface="幼圆" panose="02010509060101010101" pitchFamily="49" charset="-122"/>
              </a:rPr>
              <a:t>苏联的戈尔巴乔夫来了。司机问：领导，怎么走？戈答：右转。轰隆隆，掉下去了。</a:t>
            </a:r>
            <a:endParaRPr lang="en-US" altLang="zh-CN" sz="1600" dirty="0">
              <a:latin typeface="幼圆" panose="02010509060101010101" pitchFamily="49" charset="-122"/>
              <a:ea typeface="幼圆" panose="02010509060101010101" pitchFamily="49" charset="-122"/>
            </a:endParaRPr>
          </a:p>
          <a:p>
            <a:pPr marL="0" indent="266700" algn="just">
              <a:lnSpc>
                <a:spcPct val="100000"/>
              </a:lnSpc>
              <a:buNone/>
            </a:pPr>
            <a:r>
              <a:rPr lang="zh-CN" altLang="en-US" sz="1600" dirty="0">
                <a:latin typeface="幼圆" panose="02010509060101010101" pitchFamily="49" charset="-122"/>
                <a:ea typeface="幼圆" panose="02010509060101010101" pitchFamily="49" charset="-122"/>
              </a:rPr>
              <a:t>小平同志来了，司机问：领导，怎么走？他老人家仔细观察思考后坚定地答：打左转灯，往右拐。</a:t>
            </a:r>
            <a:r>
              <a:rPr lang="en-US" altLang="zh-CN" sz="1600" dirty="0">
                <a:latin typeface="幼圆" panose="02010509060101010101" pitchFamily="49" charset="-122"/>
                <a:ea typeface="幼圆" panose="02010509060101010101" pitchFamily="49" charset="-122"/>
              </a:rPr>
              <a:t>Bingo</a:t>
            </a:r>
            <a:r>
              <a:rPr lang="zh-CN" altLang="en-US" sz="1600" dirty="0">
                <a:latin typeface="幼圆" panose="02010509060101010101" pitchFamily="49" charset="-122"/>
                <a:ea typeface="幼圆" panose="02010509060101010101" pitchFamily="49" charset="-122"/>
              </a:rPr>
              <a:t>！顺利通过，天空飘来美妙的歌声：春天的故事</a:t>
            </a:r>
            <a:r>
              <a:rPr lang="en-US" altLang="zh-CN" sz="1600" dirty="0">
                <a:latin typeface="幼圆" panose="02010509060101010101" pitchFamily="49" charset="-122"/>
                <a:ea typeface="幼圆" panose="02010509060101010101" pitchFamily="49" charset="-122"/>
              </a:rPr>
              <a:t>…</a:t>
            </a:r>
          </a:p>
          <a:p>
            <a:pPr marL="0" indent="266700" algn="just">
              <a:lnSpc>
                <a:spcPct val="100000"/>
              </a:lnSpc>
              <a:buNone/>
            </a:pPr>
            <a:r>
              <a:rPr lang="zh-CN" altLang="en-US" sz="1600" dirty="0">
                <a:latin typeface="幼圆" panose="02010509060101010101" pitchFamily="49" charset="-122"/>
                <a:ea typeface="幼圆" panose="02010509060101010101" pitchFamily="49" charset="-122"/>
              </a:rPr>
              <a:t>大系统观将告诉你：当系统体跟不上系统吸引子的时候，当群众的思维跟不上领导的时候，要审时度势，要勇敢向前，但也要慢慢来，要做好宣传，要</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，还要</a:t>
            </a:r>
            <a:r>
              <a:rPr lang="en-US" altLang="zh-CN" sz="1600" dirty="0">
                <a:latin typeface="幼圆" panose="02010509060101010101" pitchFamily="49" charset="-122"/>
                <a:ea typeface="幼圆" panose="02010509060101010101" pitchFamily="49" charset="-122"/>
              </a:rPr>
              <a:t>…</a:t>
            </a:r>
            <a:endParaRPr lang="zh-CN" altLang="en-US" sz="1600" dirty="0">
              <a:latin typeface="幼圆" panose="02010509060101010101" pitchFamily="49" charset="-122"/>
              <a:ea typeface="幼圆" panose="02010509060101010101" pitchFamily="49"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系统边界原理</a:t>
            </a:r>
          </a:p>
        </p:txBody>
      </p:sp>
      <p:pic>
        <p:nvPicPr>
          <p:cNvPr id="3" name="图片 2" descr="系统边界变化.jpg"/>
          <p:cNvPicPr/>
          <p:nvPr/>
        </p:nvPicPr>
        <p:blipFill>
          <a:blip r:embed="rId2" cstate="screen"/>
          <a:stretch>
            <a:fillRect/>
          </a:stretch>
        </p:blipFill>
        <p:spPr>
          <a:xfrm>
            <a:off x="3200611" y="1203597"/>
            <a:ext cx="4572508" cy="1498469"/>
          </a:xfrm>
          <a:prstGeom prst="rect">
            <a:avLst/>
          </a:prstGeom>
          <a:ln>
            <a:noFill/>
          </a:ln>
          <a:effectLst>
            <a:outerShdw blurRad="292100" dist="139700" dir="2700000" algn="tl" rotWithShape="0">
              <a:srgbClr val="333333">
                <a:alpha val="65000"/>
              </a:srgbClr>
            </a:outerShdw>
          </a:effectLst>
        </p:spPr>
      </p:pic>
      <p:sp>
        <p:nvSpPr>
          <p:cNvPr id="39937" name="Rectangle 1"/>
          <p:cNvSpPr>
            <a:spLocks noChangeArrowheads="1"/>
          </p:cNvSpPr>
          <p:nvPr/>
        </p:nvSpPr>
        <p:spPr bwMode="auto">
          <a:xfrm>
            <a:off x="719572" y="1203598"/>
            <a:ext cx="2160240" cy="2308324"/>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系统（例如</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）的边界处于，系统外向自组织力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，与来自父系统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P</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Fp</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、兄弟系统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B{B1,B2,</a:t>
            </a:r>
            <a:r>
              <a:rPr kumimoji="0" lang="en-US" altLang="zh-CN" sz="1200" b="0" i="0" u="none" strike="noStrike" cap="none" normalizeH="0" baseline="0" dirty="0">
                <a:ln>
                  <a:noFill/>
                </a:ln>
                <a:solidFill>
                  <a:schemeClr val="tx1"/>
                </a:solidFill>
                <a:effectLst/>
                <a:latin typeface="Arial" panose="020B0604020202020204"/>
                <a:ea typeface="幼圆" panose="02010509060101010101" pitchFamily="49" charset="-122"/>
                <a:cs typeface="Arial Black" panose="020B0A04020102020204" pitchFamily="34" charset="0"/>
              </a:rPr>
              <a:t>…</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Bn</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的外向自组织力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Fbo</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 Fb1o + Fb2o + </a:t>
            </a:r>
            <a:r>
              <a:rPr kumimoji="0" lang="en-US" altLang="zh-CN" sz="1200" b="0" i="0" u="none" strike="noStrike" cap="none" normalizeH="0" baseline="0" dirty="0">
                <a:ln>
                  <a:noFill/>
                </a:ln>
                <a:solidFill>
                  <a:schemeClr val="tx1"/>
                </a:solidFill>
                <a:effectLst/>
                <a:latin typeface="Arial" panose="020B0604020202020204"/>
                <a:ea typeface="幼圆" panose="02010509060101010101" pitchFamily="49" charset="-122"/>
                <a:cs typeface="Arial Black" panose="020B0A04020102020204" pitchFamily="34" charset="0"/>
              </a:rPr>
              <a:t>…</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Fbno</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，以及背景场力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Fb</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，取得平衡的地方，即：</a:t>
            </a:r>
            <a:endParaRPr kumimoji="0" lang="zh-CN" altLang="en-US"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处于边界稳定状态时，有：</a:t>
            </a:r>
            <a:endParaRPr kumimoji="0" lang="zh-CN" altLang="en-US"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en-US" alt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2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Fp</a:t>
            </a:r>
            <a:r>
              <a:rPr kumimoji="0" lang="en-US" alt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2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Fbo</a:t>
            </a:r>
            <a:r>
              <a:rPr kumimoji="0" lang="en-US" alt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2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Fb</a:t>
            </a:r>
            <a:endParaRPr kumimoji="0" lang="en-US" altLang="zh-CN" sz="2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5" name="矩形 4"/>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6" name="文本框 5">
            <a:hlinkClick r:id="rId3" action="ppaction://hlinksldjump"/>
          </p:cNvPr>
          <p:cNvSpPr txBox="1"/>
          <p:nvPr/>
        </p:nvSpPr>
        <p:spPr>
          <a:xfrm>
            <a:off x="5932978" y="606628"/>
            <a:ext cx="7522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BSV2BJ</a:t>
            </a:r>
            <a:endParaRPr lang="zh-CN" altLang="en-US" sz="1200" dirty="0">
              <a:solidFill>
                <a:schemeClr val="bg1"/>
              </a:solidFill>
              <a:latin typeface="Arial Narrow" panose="020B0606020202030204" pitchFamily="34" charset="0"/>
            </a:endParaRPr>
          </a:p>
        </p:txBody>
      </p:sp>
      <p:pic>
        <p:nvPicPr>
          <p:cNvPr id="4" name="图片 3"/>
          <p:cNvPicPr>
            <a:picLocks noChangeAspect="1"/>
          </p:cNvPicPr>
          <p:nvPr/>
        </p:nvPicPr>
        <p:blipFill>
          <a:blip r:embed="rId4"/>
          <a:stretch>
            <a:fillRect/>
          </a:stretch>
        </p:blipFill>
        <p:spPr>
          <a:xfrm rot="176463">
            <a:off x="3245728" y="2695167"/>
            <a:ext cx="4878369" cy="2633113"/>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文本框 6"/>
          <p:cNvSpPr txBox="1"/>
          <p:nvPr/>
        </p:nvSpPr>
        <p:spPr>
          <a:xfrm>
            <a:off x="539234" y="4011910"/>
            <a:ext cx="3057247" cy="584775"/>
          </a:xfrm>
          <a:prstGeom prst="rect">
            <a:avLst/>
          </a:prstGeom>
          <a:noFill/>
          <a:ln w="3175">
            <a:solidFill>
              <a:schemeClr val="tx1"/>
            </a:solidFill>
          </a:ln>
        </p:spPr>
        <p:txBody>
          <a:bodyPr wrap="non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系统靠实力说话</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570756"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势力云边界原理</a:t>
            </a:r>
          </a:p>
        </p:txBody>
      </p:sp>
      <p:pic>
        <p:nvPicPr>
          <p:cNvPr id="3" name="图片 2" descr="势力云边界力.jpg"/>
          <p:cNvPicPr/>
          <p:nvPr/>
        </p:nvPicPr>
        <p:blipFill>
          <a:blip r:embed="rId2" cstate="screen"/>
          <a:stretch>
            <a:fillRect/>
          </a:stretch>
        </p:blipFill>
        <p:spPr>
          <a:xfrm>
            <a:off x="3707904" y="1152128"/>
            <a:ext cx="3312368" cy="3075806"/>
          </a:xfrm>
          <a:prstGeom prst="rect">
            <a:avLst/>
          </a:prstGeom>
        </p:spPr>
      </p:pic>
      <p:sp>
        <p:nvSpPr>
          <p:cNvPr id="37889" name="Rectangle 1"/>
          <p:cNvSpPr>
            <a:spLocks noChangeArrowheads="1"/>
          </p:cNvSpPr>
          <p:nvPr/>
        </p:nvSpPr>
        <p:spPr bwMode="auto">
          <a:xfrm>
            <a:off x="936104" y="1251794"/>
            <a:ext cx="2699792" cy="2677656"/>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系统（例如</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）的吸引力</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随着距离吸引子的距离</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r</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增大而减小，当其对所在位置的外部系统或元素</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X</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的吸引力小到等于</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X</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的驱动力</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Fxd</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的反向分量时，系统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的势力云边界处于最大状态，即：</a:t>
            </a:r>
            <a:endParaRPr kumimoji="0" lang="zh-CN" altLang="en-US"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的势力云边界，有：</a:t>
            </a:r>
            <a:endParaRPr kumimoji="0" lang="zh-CN" altLang="en-US"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a:t>
            </a:r>
            <a:r>
              <a:rPr kumimoji="0" lang="en-US"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4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Fxd</a:t>
            </a:r>
            <a:endParaRPr kumimoji="0" lang="en-US" altLang="zh-CN"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而且，系统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的势力云范围一定大于其边界。</a:t>
            </a:r>
            <a:endParaRPr kumimoji="0" lang="zh-CN" altLang="en-US" sz="3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5" name="TextBox 4"/>
          <p:cNvSpPr txBox="1"/>
          <p:nvPr/>
        </p:nvSpPr>
        <p:spPr>
          <a:xfrm>
            <a:off x="899592" y="4208770"/>
            <a:ext cx="5955476" cy="800219"/>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越牛的系统越重视势力云</a:t>
            </a:r>
            <a:endParaRPr lang="en-US" altLang="zh-CN"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中华民族的稳定与壮大，是因为文化吸引子产生的势力云</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7" name="文本框 6">
            <a:hlinkClick r:id="rId3" action="ppaction://hlinksldjump"/>
          </p:cNvPr>
          <p:cNvSpPr txBox="1"/>
          <p:nvPr/>
        </p:nvSpPr>
        <p:spPr>
          <a:xfrm>
            <a:off x="6275099" y="606628"/>
            <a:ext cx="957533"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BSV2SLYBJ</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3538" y="627534"/>
            <a:ext cx="8316924" cy="707886"/>
          </a:xfrm>
          <a:prstGeom prst="rect">
            <a:avLst/>
          </a:prstGeom>
          <a:noFill/>
        </p:spPr>
        <p:txBody>
          <a:bodyPr wrap="square" rtlCol="0">
            <a:spAutoFit/>
          </a:bodyPr>
          <a:lstStyle/>
          <a:p>
            <a:r>
              <a:rPr lang="en-US" altLang="zh-CN" sz="4000" b="1" spc="-300"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rPr>
              <a:t>XXX</a:t>
            </a:r>
            <a:r>
              <a:rPr lang="zh-CN" altLang="en-US" sz="4000" b="1" spc="-300"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rPr>
              <a:t>是一项庞大的系统工程！</a:t>
            </a:r>
            <a:endParaRPr lang="en-US" altLang="zh-CN" sz="4000" b="1" spc="-300"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endParaRPr>
          </a:p>
        </p:txBody>
      </p:sp>
      <p:pic>
        <p:nvPicPr>
          <p:cNvPr id="5" name="图片 4"/>
          <p:cNvPicPr>
            <a:picLocks noChangeAspect="1"/>
          </p:cNvPicPr>
          <p:nvPr/>
        </p:nvPicPr>
        <p:blipFill rotWithShape="1">
          <a:blip r:embed="rId2" cstate="screen"/>
          <a:srcRect/>
          <a:stretch>
            <a:fillRect/>
          </a:stretch>
        </p:blipFill>
        <p:spPr>
          <a:xfrm>
            <a:off x="4908270" y="1610257"/>
            <a:ext cx="3822192" cy="273630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图片 5"/>
          <p:cNvPicPr>
            <a:picLocks noChangeAspect="1"/>
          </p:cNvPicPr>
          <p:nvPr/>
        </p:nvPicPr>
        <p:blipFill rotWithShape="1">
          <a:blip r:embed="rId3" cstate="screen"/>
          <a:srcRect/>
          <a:stretch>
            <a:fillRect/>
          </a:stretch>
        </p:blipFill>
        <p:spPr>
          <a:xfrm>
            <a:off x="2171766" y="1635646"/>
            <a:ext cx="3698317" cy="2808112"/>
          </a:xfrm>
          <a:prstGeom prst="rect">
            <a:avLst/>
          </a:prstGeom>
          <a:solidFill>
            <a:srgbClr val="FFFFFF">
              <a:shade val="85000"/>
            </a:srgbClr>
          </a:solidFill>
          <a:ln w="28575" cap="sq">
            <a:solidFill>
              <a:schemeClr val="bg1">
                <a:lumMod val="85000"/>
              </a:schemeClr>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图片 8" descr="封面5.jpg"/>
          <p:cNvPicPr>
            <a:picLocks noChangeAspect="1"/>
          </p:cNvPicPr>
          <p:nvPr/>
        </p:nvPicPr>
        <p:blipFill>
          <a:blip r:embed="rId4" cstate="screen">
            <a:lum/>
          </a:blip>
          <a:stretch>
            <a:fillRect/>
          </a:stretch>
        </p:blipFill>
        <p:spPr>
          <a:xfrm rot="21224093">
            <a:off x="391362" y="1744001"/>
            <a:ext cx="1761713" cy="2376264"/>
          </a:xfrm>
          <a:prstGeom prst="rect">
            <a:avLst/>
          </a:prstGeom>
          <a:ln w="3175" cmpd="dbl">
            <a:solidFill>
              <a:schemeClr val="bg1">
                <a:lumMod val="85000"/>
              </a:schemeClr>
            </a:solidFill>
          </a:ln>
          <a:scene3d>
            <a:camera prst="perspectiveHeroicExtremeLeftFacing" fov="2400000">
              <a:rot lat="20241737" lon="1220680" rev="21280685"/>
            </a:camera>
            <a:lightRig rig="chilly" dir="t"/>
          </a:scene3d>
          <a:sp3d prstMaterial="dkEdge">
            <a:bevelT w="0" h="438150" prst="coolSlant"/>
            <a:bevelB w="0" h="0"/>
            <a:extrusionClr>
              <a:schemeClr val="bg1"/>
            </a:extrusionClr>
            <a:contourClr>
              <a:schemeClr val="tx1">
                <a:lumMod val="50000"/>
                <a:lumOff val="50000"/>
              </a:schemeClr>
            </a:contourClr>
          </a:sp3d>
        </p:spPr>
      </p:pic>
      <p:sp>
        <p:nvSpPr>
          <p:cNvPr id="8" name="文本框 7"/>
          <p:cNvSpPr txBox="1"/>
          <p:nvPr/>
        </p:nvSpPr>
        <p:spPr>
          <a:xfrm>
            <a:off x="251520" y="4372821"/>
            <a:ext cx="6471643" cy="584775"/>
          </a:xfrm>
          <a:prstGeom prst="rect">
            <a:avLst/>
          </a:prstGeom>
          <a:solidFill>
            <a:srgbClr val="C00000"/>
          </a:solidFill>
        </p:spPr>
        <p:txBody>
          <a:bodyPr wrap="none" rtlCol="0">
            <a:spAutoFit/>
          </a:bodyPr>
          <a:lstStyle/>
          <a:p>
            <a:pPr algn="ctr"/>
            <a:r>
              <a:rPr lang="zh-CN" altLang="en-US" sz="32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信息化建设的大系统观 </a:t>
            </a:r>
            <a:r>
              <a:rPr lang="en-US" altLang="zh-CN" sz="32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大信息观</a:t>
            </a:r>
          </a:p>
        </p:txBody>
      </p:sp>
      <p:sp>
        <p:nvSpPr>
          <p:cNvPr id="10" name="文本框 9"/>
          <p:cNvSpPr txBox="1"/>
          <p:nvPr/>
        </p:nvSpPr>
        <p:spPr>
          <a:xfrm>
            <a:off x="6804248" y="4372821"/>
            <a:ext cx="928459" cy="584775"/>
          </a:xfrm>
          <a:prstGeom prst="rect">
            <a:avLst/>
          </a:prstGeom>
          <a:noFill/>
          <a:ln w="3175"/>
        </p:spPr>
        <p:style>
          <a:lnRef idx="2">
            <a:schemeClr val="accent2"/>
          </a:lnRef>
          <a:fillRef idx="1">
            <a:schemeClr val="lt1"/>
          </a:fillRef>
          <a:effectRef idx="0">
            <a:schemeClr val="accent2"/>
          </a:effectRef>
          <a:fontRef idx="minor">
            <a:schemeClr val="dk1"/>
          </a:fontRef>
        </p:style>
        <p:txBody>
          <a:bodyPr wrap="none" rtlCol="0">
            <a:spAutoFit/>
          </a:bodyPr>
          <a:lstStyle/>
          <a:p>
            <a:pPr algn="r"/>
            <a:r>
              <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观不正 </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a:p>
            <a:pPr algn="r"/>
            <a:r>
              <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无以成 </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1" name="图片 10"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2" name="TextBox 52"/>
          <p:cNvSpPr txBox="1"/>
          <p:nvPr/>
        </p:nvSpPr>
        <p:spPr>
          <a:xfrm>
            <a:off x="7500958" y="2857502"/>
            <a:ext cx="1643042" cy="995422"/>
          </a:xfrm>
          <a:prstGeom prst="wedgeEllipseCallout">
            <a:avLst>
              <a:gd name="adj1" fmla="val 24026"/>
              <a:gd name="adj2" fmla="val 64443"/>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就你不怕事大！</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570756"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吸引力递减原理</a:t>
            </a:r>
          </a:p>
        </p:txBody>
      </p:sp>
      <p:pic>
        <p:nvPicPr>
          <p:cNvPr id="3" name="图片 2" descr="Fa-r曲线.jpg"/>
          <p:cNvPicPr/>
          <p:nvPr/>
        </p:nvPicPr>
        <p:blipFill>
          <a:blip r:embed="rId2" cstate="print"/>
          <a:stretch>
            <a:fillRect/>
          </a:stretch>
        </p:blipFill>
        <p:spPr>
          <a:xfrm>
            <a:off x="1043608" y="2029317"/>
            <a:ext cx="4885989" cy="320672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8914" name="Rectangle 2"/>
          <p:cNvSpPr>
            <a:spLocks noChangeArrowheads="1"/>
          </p:cNvSpPr>
          <p:nvPr/>
        </p:nvSpPr>
        <p:spPr bwMode="auto">
          <a:xfrm>
            <a:off x="1619672" y="1260218"/>
            <a:ext cx="4824536" cy="1138773"/>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系统（例如</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）的吸引力</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随着距离吸引子的距离 </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r </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增大而减小，且与半径平方成反比，即：</a:t>
            </a:r>
            <a:endPar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lvl="0" indent="269875" defTabSz="914400" fontAlgn="base">
              <a:spcBef>
                <a:spcPct val="0"/>
              </a:spcBef>
              <a:spcAft>
                <a:spcPct val="0"/>
              </a:spcAft>
            </a:pPr>
            <a:r>
              <a:rPr lang="en-US" altLang="zh-CN" sz="1200" b="1" dirty="0">
                <a:latin typeface="Arial Black" panose="020B0A04020102020204" pitchFamily="34" charset="0"/>
                <a:ea typeface="幼圆" panose="02010509060101010101" pitchFamily="49" charset="-122"/>
                <a:cs typeface="Arial Black" panose="020B0A04020102020204" pitchFamily="34" charset="0"/>
              </a:rPr>
              <a:t>      </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Fa</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200" b="1" i="1" dirty="0">
                <a:latin typeface="Arial Black" panose="020B0A04020102020204" pitchFamily="34" charset="0"/>
                <a:ea typeface="幼圆" panose="02010509060101010101" pitchFamily="49" charset="-122"/>
                <a:cs typeface="Arial Black" panose="020B0A04020102020204" pitchFamily="34" charset="0"/>
              </a:rPr>
              <a:t>k</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 r</a:t>
            </a:r>
            <a:r>
              <a:rPr lang="en-US" altLang="zh-CN" sz="1200" b="1" baseline="30000" dirty="0">
                <a:latin typeface="Arial Black" panose="020B0A04020102020204" pitchFamily="34" charset="0"/>
                <a:ea typeface="幼圆" panose="02010509060101010101" pitchFamily="49" charset="-122"/>
                <a:cs typeface="Arial Black" panose="020B0A04020102020204" pitchFamily="34" charset="0"/>
              </a:rPr>
              <a:t>2</a:t>
            </a:r>
            <a:endParaRPr lang="en-US" altLang="zh-CN" sz="1100" dirty="0">
              <a:latin typeface="Arial" panose="020B0604020202020204" pitchFamily="34" charset="0"/>
              <a:ea typeface="幼圆" panose="02010509060101010101" pitchFamily="49" charset="-122"/>
            </a:endParaRPr>
          </a:p>
          <a:p>
            <a:pPr lvl="0" indent="269875" defTabSz="914400" eaLnBrk="0" fontAlgn="base" hangingPunct="0">
              <a:spcBef>
                <a:spcPct val="0"/>
              </a:spcBef>
              <a:spcAft>
                <a:spcPct val="0"/>
              </a:spcAft>
            </a:pPr>
            <a:r>
              <a:rPr lang="en-US" altLang="zh-CN" sz="1400" dirty="0">
                <a:latin typeface="Arial Black" panose="020B0A04020102020204" pitchFamily="34" charset="0"/>
                <a:ea typeface="幼圆" panose="02010509060101010101" pitchFamily="49" charset="-122"/>
                <a:cs typeface="Arial Black" panose="020B0A04020102020204" pitchFamily="34" charset="0"/>
              </a:rPr>
              <a:t>    </a:t>
            </a:r>
            <a:r>
              <a:rPr lang="en-US" altLang="zh-CN" sz="1400" i="1" dirty="0">
                <a:latin typeface="Arial Black" panose="020B0A04020102020204" pitchFamily="34" charset="0"/>
                <a:ea typeface="幼圆" panose="02010509060101010101" pitchFamily="49" charset="-122"/>
                <a:cs typeface="Arial Black" panose="020B0A04020102020204" pitchFamily="34" charset="0"/>
              </a:rPr>
              <a:t> k</a:t>
            </a:r>
            <a:r>
              <a:rPr lang="zh-CN" altLang="en-US" sz="1400" dirty="0">
                <a:latin typeface="Arial Black" panose="020B0A04020102020204" pitchFamily="34" charset="0"/>
                <a:ea typeface="幼圆" panose="02010509060101010101" pitchFamily="49" charset="-122"/>
                <a:cs typeface="Arial Black" panose="020B0A04020102020204" pitchFamily="34" charset="0"/>
              </a:rPr>
              <a:t>为常数。</a:t>
            </a:r>
          </a:p>
        </p:txBody>
      </p:sp>
      <p:sp>
        <p:nvSpPr>
          <p:cNvPr id="5" name="矩形 4"/>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6" name="文本框 5">
            <a:hlinkClick r:id="rId3" action="ppaction://hlinksldjump"/>
          </p:cNvPr>
          <p:cNvSpPr txBox="1"/>
          <p:nvPr/>
        </p:nvSpPr>
        <p:spPr>
          <a:xfrm>
            <a:off x="6275099" y="606628"/>
            <a:ext cx="974389"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BSV2XYLDJ</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485261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耦合度定理</a:t>
            </a:r>
          </a:p>
        </p:txBody>
      </p:sp>
      <p:pic>
        <p:nvPicPr>
          <p:cNvPr id="3" name="图片 2" descr="耦合度密度排斥力曲线.jpg"/>
          <p:cNvPicPr/>
          <p:nvPr/>
        </p:nvPicPr>
        <p:blipFill>
          <a:blip r:embed="rId2" cstate="screen"/>
          <a:stretch>
            <a:fillRect/>
          </a:stretch>
        </p:blipFill>
        <p:spPr>
          <a:xfrm>
            <a:off x="989856" y="3003798"/>
            <a:ext cx="2376264" cy="166266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868" name="Rectangle 4"/>
          <p:cNvSpPr>
            <a:spLocks noChangeArrowheads="1"/>
          </p:cNvSpPr>
          <p:nvPr/>
        </p:nvSpPr>
        <p:spPr bwMode="auto">
          <a:xfrm>
            <a:off x="989856" y="1131590"/>
            <a:ext cx="5760640" cy="1446550"/>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1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系统（例如</a:t>
            </a: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）的耦合度</a:t>
            </a: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C</a:t>
            </a:r>
            <a:r>
              <a:rPr kumimoji="0" lang="en-US" altLang="zh-CN" sz="11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，在一定范围内与系统效能密度</a:t>
            </a: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D</a:t>
            </a:r>
            <a:r>
              <a:rPr kumimoji="0" lang="en-US" altLang="zh-CN" sz="11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成正比，即：</a:t>
            </a:r>
            <a:endParaRPr kumimoji="0" lang="zh-CN" altLang="en-US"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C</a:t>
            </a:r>
            <a:r>
              <a:rPr kumimoji="0" lang="en-US" altLang="zh-CN" sz="1100" b="1"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en-US" altLang="zh-CN" sz="11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100" b="1" i="1"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k</a:t>
            </a:r>
            <a:r>
              <a:rPr kumimoji="0" lang="en-US" altLang="zh-CN" sz="11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D</a:t>
            </a:r>
            <a:r>
              <a:rPr kumimoji="0" lang="en-US" altLang="zh-CN" sz="1100" b="1"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endParaRPr kumimoji="0" lang="en-US" altLang="zh-CN"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k</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为常数。</a:t>
            </a:r>
            <a:endParaRPr kumimoji="0" lang="zh-CN" altLang="en-US"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但是，系统效能密度达到一定程度后将已十分缓慢的速度增长，甚至停止增长。</a:t>
            </a:r>
            <a:endParaRPr kumimoji="0" lang="zh-CN" altLang="en-US"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系统耦合度或系统效能密度越高，子系统间的排斥力</a:t>
            </a: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Fr</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越大，而且呈指数增加，即：</a:t>
            </a:r>
            <a:endParaRPr kumimoji="0" lang="zh-CN" altLang="en-US"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Fr = </a:t>
            </a:r>
            <a:r>
              <a:rPr kumimoji="0" lang="en-US" altLang="zh-CN" sz="11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a:t>
            </a:r>
            <a:r>
              <a:rPr kumimoji="0" lang="en-US" altLang="zh-CN" sz="1100" b="1" i="0" u="none" strike="noStrike" cap="none" normalizeH="0" baseline="3000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C</a:t>
            </a:r>
            <a:r>
              <a:rPr kumimoji="0" lang="en-US" altLang="zh-CN" sz="900" b="1" i="0" u="none" strike="noStrike" cap="none" normalizeH="0" baseline="3000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endParaRPr kumimoji="0" lang="en-US" altLang="zh-CN"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为常数。</a:t>
            </a:r>
            <a:endParaRPr kumimoji="0" lang="zh-CN" altLang="en-US" sz="2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3510136" y="2715766"/>
            <a:ext cx="3294112" cy="2123658"/>
          </a:xfrm>
          <a:prstGeom prst="rect">
            <a:avLst/>
          </a:prstGeom>
        </p:spPr>
        <p:txBody>
          <a:bodyPr wrap="square">
            <a:spAutoFit/>
          </a:bodyPr>
          <a:lstStyle/>
          <a:p>
            <a:pPr indent="266700"/>
            <a:r>
              <a:rPr lang="zh-CN" altLang="en-US" sz="1200" dirty="0">
                <a:latin typeface="幼圆" panose="02010509060101010101" pitchFamily="49" charset="-122"/>
                <a:ea typeface="幼圆" panose="02010509060101010101" pitchFamily="49" charset="-122"/>
              </a:rPr>
              <a:t>紧耦合（强耦合）的系统功能强或性能高，但也要注意不能耦合得太紧密，否则接触的系统会产生迅速上升的排斥力，导致系统崩溃。</a:t>
            </a:r>
          </a:p>
          <a:p>
            <a:pPr indent="266700"/>
            <a:r>
              <a:rPr lang="zh-CN" altLang="en-US" sz="1200" dirty="0">
                <a:latin typeface="幼圆" panose="02010509060101010101" pitchFamily="49" charset="-122"/>
                <a:ea typeface="幼圆" panose="02010509060101010101" pitchFamily="49" charset="-122"/>
              </a:rPr>
              <a:t>松耦合（弱耦合）的系统功能较弱或性能低，但互相接触的子系统间的排斥力也低，系统不容易崩溃。</a:t>
            </a:r>
            <a:endParaRPr lang="en-US" altLang="zh-CN" sz="1200" dirty="0">
              <a:latin typeface="幼圆" panose="02010509060101010101" pitchFamily="49" charset="-122"/>
              <a:ea typeface="幼圆" panose="02010509060101010101" pitchFamily="49" charset="-122"/>
            </a:endParaRPr>
          </a:p>
          <a:p>
            <a:pPr indent="266700"/>
            <a:r>
              <a:rPr lang="zh-CN" altLang="en-US" sz="1200" dirty="0">
                <a:latin typeface="幼圆" panose="02010509060101010101" pitchFamily="49" charset="-122"/>
                <a:ea typeface="幼圆" panose="02010509060101010101" pitchFamily="49" charset="-122"/>
              </a:rPr>
              <a:t>系统规模越大，系统的耦合度越要降低。一味追求高大上会付出巨大的代价。这也符合托姆的突变论原理。大系统建设要多做解耦的工作。但是，过度的松耦合会降低系统性能。要平衡。小系统可以做精致，通过紧耦合实现。</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7" name="文本框 6">
            <a:hlinkClick r:id="rId3" action="ppaction://hlinksldjump"/>
          </p:cNvPr>
          <p:cNvSpPr txBox="1"/>
          <p:nvPr/>
        </p:nvSpPr>
        <p:spPr>
          <a:xfrm>
            <a:off x="5566039" y="606628"/>
            <a:ext cx="1026200"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BSV2OHDDL</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485261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耦合度定理</a:t>
            </a:r>
          </a:p>
        </p:txBody>
      </p:sp>
      <p:sp>
        <p:nvSpPr>
          <p:cNvPr id="8" name="矩形 7"/>
          <p:cNvSpPr/>
          <p:nvPr/>
        </p:nvSpPr>
        <p:spPr>
          <a:xfrm>
            <a:off x="4427984" y="2283718"/>
            <a:ext cx="3294112" cy="2123658"/>
          </a:xfrm>
          <a:prstGeom prst="rect">
            <a:avLst/>
          </a:prstGeom>
        </p:spPr>
        <p:txBody>
          <a:bodyPr wrap="square">
            <a:spAutoFit/>
          </a:bodyPr>
          <a:lstStyle/>
          <a:p>
            <a:pPr indent="266700"/>
            <a:r>
              <a:rPr lang="zh-CN" altLang="en-US" sz="1200" dirty="0">
                <a:latin typeface="幼圆" panose="02010509060101010101" pitchFamily="49" charset="-122"/>
                <a:ea typeface="幼圆" panose="02010509060101010101" pitchFamily="49" charset="-122"/>
              </a:rPr>
              <a:t>紧耦合（强耦合）的系统功能密度大，但随着系统体增大，过大的耦合度和功能密度会导致系统崩溃。</a:t>
            </a:r>
            <a:endParaRPr lang="en-US" altLang="zh-CN" sz="1200" dirty="0">
              <a:latin typeface="幼圆" panose="02010509060101010101" pitchFamily="49" charset="-122"/>
              <a:ea typeface="幼圆" panose="02010509060101010101" pitchFamily="49" charset="-122"/>
            </a:endParaRPr>
          </a:p>
          <a:p>
            <a:pPr indent="266700"/>
            <a:r>
              <a:rPr lang="zh-CN" altLang="en-US" sz="1200" dirty="0">
                <a:latin typeface="幼圆" panose="02010509060101010101" pitchFamily="49" charset="-122"/>
                <a:ea typeface="幼圆" panose="02010509060101010101" pitchFamily="49" charset="-122"/>
              </a:rPr>
              <a:t>松耦合（弱耦合）的系统功能密度小，但系统体能够发展得较大。</a:t>
            </a:r>
            <a:endParaRPr lang="en-US" altLang="zh-CN" sz="1200" dirty="0">
              <a:latin typeface="幼圆" panose="02010509060101010101" pitchFamily="49" charset="-122"/>
              <a:ea typeface="幼圆" panose="02010509060101010101" pitchFamily="49" charset="-122"/>
            </a:endParaRPr>
          </a:p>
          <a:p>
            <a:pPr indent="266700"/>
            <a:endParaRPr lang="en-US" altLang="zh-CN" sz="1200" dirty="0">
              <a:latin typeface="幼圆" panose="02010509060101010101" pitchFamily="49" charset="-122"/>
              <a:ea typeface="幼圆" panose="02010509060101010101" pitchFamily="49" charset="-122"/>
            </a:endParaRPr>
          </a:p>
          <a:p>
            <a:pPr indent="266700"/>
            <a:r>
              <a:rPr lang="zh-CN" altLang="en-US" sz="1200" dirty="0">
                <a:latin typeface="幼圆" panose="02010509060101010101" pitchFamily="49" charset="-122"/>
                <a:ea typeface="幼圆" panose="02010509060101010101" pitchFamily="49" charset="-122"/>
              </a:rPr>
              <a:t>系统规模越大，系统的耦合度越要降低。一味追求高大上会付出巨大的代价。这也符合托姆的突变论原理。大系统建设要多做解耦的工作。但是，过度的松耦合会降低系统性能。要平衡。小系统可以做精致，通过紧耦合实现。</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grpSp>
        <p:nvGrpSpPr>
          <p:cNvPr id="4" name="组合 3"/>
          <p:cNvGrpSpPr/>
          <p:nvPr/>
        </p:nvGrpSpPr>
        <p:grpSpPr>
          <a:xfrm>
            <a:off x="899592" y="2283718"/>
            <a:ext cx="2420477" cy="2088232"/>
            <a:chOff x="747119" y="2427734"/>
            <a:chExt cx="2420477" cy="2088232"/>
          </a:xfrm>
        </p:grpSpPr>
        <p:grpSp>
          <p:nvGrpSpPr>
            <p:cNvPr id="16" name="组合 15"/>
            <p:cNvGrpSpPr/>
            <p:nvPr/>
          </p:nvGrpSpPr>
          <p:grpSpPr>
            <a:xfrm>
              <a:off x="1151372" y="2427734"/>
              <a:ext cx="2016224" cy="1800200"/>
              <a:chOff x="755576" y="2499742"/>
              <a:chExt cx="2016224" cy="1800200"/>
            </a:xfrm>
          </p:grpSpPr>
          <p:cxnSp>
            <p:nvCxnSpPr>
              <p:cNvPr id="19" name="直接箭头连接符 18"/>
              <p:cNvCxnSpPr/>
              <p:nvPr/>
            </p:nvCxnSpPr>
            <p:spPr>
              <a:xfrm flipV="1">
                <a:off x="755576" y="2499742"/>
                <a:ext cx="0"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755576" y="4299942"/>
                <a:ext cx="20162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1" name="任意多边形 10"/>
            <p:cNvSpPr/>
            <p:nvPr/>
          </p:nvSpPr>
          <p:spPr>
            <a:xfrm>
              <a:off x="1179167" y="2826762"/>
              <a:ext cx="1900429" cy="969124"/>
            </a:xfrm>
            <a:custGeom>
              <a:avLst/>
              <a:gdLst>
                <a:gd name="connsiteX0" fmla="*/ 0 w 1695157"/>
                <a:gd name="connsiteY0" fmla="*/ 407964 h 408819"/>
                <a:gd name="connsiteX1" fmla="*/ 829994 w 1695157"/>
                <a:gd name="connsiteY1" fmla="*/ 344659 h 408819"/>
                <a:gd name="connsiteX2" fmla="*/ 1695157 w 1695157"/>
                <a:gd name="connsiteY2" fmla="*/ 0 h 408819"/>
                <a:gd name="connsiteX3" fmla="*/ 1695157 w 1695157"/>
                <a:gd name="connsiteY3" fmla="*/ 0 h 408819"/>
                <a:gd name="connsiteX0-1" fmla="*/ 0 w 2675394"/>
                <a:gd name="connsiteY0-2" fmla="*/ 408872 h 461766"/>
                <a:gd name="connsiteX1-3" fmla="*/ 829994 w 2675394"/>
                <a:gd name="connsiteY1-4" fmla="*/ 345567 h 461766"/>
                <a:gd name="connsiteX2-5" fmla="*/ 1695157 w 2675394"/>
                <a:gd name="connsiteY2-6" fmla="*/ 908 h 461766"/>
                <a:gd name="connsiteX3-7" fmla="*/ 2675394 w 2675394"/>
                <a:gd name="connsiteY3-8" fmla="*/ 461766 h 461766"/>
                <a:gd name="connsiteX0-9" fmla="*/ 0 w 2675394"/>
                <a:gd name="connsiteY0-10" fmla="*/ 825359 h 878253"/>
                <a:gd name="connsiteX1-11" fmla="*/ 829994 w 2675394"/>
                <a:gd name="connsiteY1-12" fmla="*/ 762054 h 878253"/>
                <a:gd name="connsiteX2-13" fmla="*/ 1724418 w 2675394"/>
                <a:gd name="connsiteY2-14" fmla="*/ 428 h 878253"/>
                <a:gd name="connsiteX3-15" fmla="*/ 2675394 w 2675394"/>
                <a:gd name="connsiteY3-16" fmla="*/ 878253 h 878253"/>
                <a:gd name="connsiteX0-17" fmla="*/ 0 w 2638818"/>
                <a:gd name="connsiteY0-18" fmla="*/ 957046 h 957146"/>
                <a:gd name="connsiteX1-19" fmla="*/ 793418 w 2638818"/>
                <a:gd name="connsiteY1-20" fmla="*/ 762068 h 957146"/>
                <a:gd name="connsiteX2-21" fmla="*/ 1687842 w 2638818"/>
                <a:gd name="connsiteY2-22" fmla="*/ 442 h 957146"/>
                <a:gd name="connsiteX3-23" fmla="*/ 2638818 w 2638818"/>
                <a:gd name="connsiteY3-24" fmla="*/ 878267 h 957146"/>
                <a:gd name="connsiteX0-25" fmla="*/ 0 w 3177615"/>
                <a:gd name="connsiteY0-26" fmla="*/ 965554 h 965654"/>
                <a:gd name="connsiteX1-27" fmla="*/ 793418 w 3177615"/>
                <a:gd name="connsiteY1-28" fmla="*/ 770576 h 965654"/>
                <a:gd name="connsiteX2-29" fmla="*/ 1687842 w 3177615"/>
                <a:gd name="connsiteY2-30" fmla="*/ 8950 h 965654"/>
                <a:gd name="connsiteX3-31" fmla="*/ 3177615 w 3177615"/>
                <a:gd name="connsiteY3-32" fmla="*/ 389341 h 965654"/>
                <a:gd name="connsiteX0-33" fmla="*/ 0 w 3177615"/>
                <a:gd name="connsiteY0-34" fmla="*/ 993903 h 994003"/>
                <a:gd name="connsiteX1-35" fmla="*/ 793418 w 3177615"/>
                <a:gd name="connsiteY1-36" fmla="*/ 798925 h 994003"/>
                <a:gd name="connsiteX2-37" fmla="*/ 1687842 w 3177615"/>
                <a:gd name="connsiteY2-38" fmla="*/ 37299 h 994003"/>
                <a:gd name="connsiteX3-39" fmla="*/ 2493451 w 3177615"/>
                <a:gd name="connsiteY3-40" fmla="*/ 148431 h 994003"/>
                <a:gd name="connsiteX4" fmla="*/ 3177615 w 3177615"/>
                <a:gd name="connsiteY4" fmla="*/ 417690 h 994003"/>
                <a:gd name="connsiteX0-41" fmla="*/ 0 w 3177615"/>
                <a:gd name="connsiteY0-42" fmla="*/ 969135 h 969235"/>
                <a:gd name="connsiteX1-43" fmla="*/ 793418 w 3177615"/>
                <a:gd name="connsiteY1-44" fmla="*/ 774157 h 969235"/>
                <a:gd name="connsiteX2-45" fmla="*/ 1687842 w 3177615"/>
                <a:gd name="connsiteY2-46" fmla="*/ 12531 h 969235"/>
                <a:gd name="connsiteX3-47" fmla="*/ 2757116 w 3177615"/>
                <a:gd name="connsiteY3-48" fmla="*/ 306543 h 969235"/>
                <a:gd name="connsiteX4-49" fmla="*/ 3177615 w 3177615"/>
                <a:gd name="connsiteY4-50" fmla="*/ 392922 h 969235"/>
                <a:gd name="connsiteX0-51" fmla="*/ 0 w 3624701"/>
                <a:gd name="connsiteY0-52" fmla="*/ 969135 h 969235"/>
                <a:gd name="connsiteX1-53" fmla="*/ 793418 w 3624701"/>
                <a:gd name="connsiteY1-54" fmla="*/ 774157 h 969235"/>
                <a:gd name="connsiteX2-55" fmla="*/ 1687842 w 3624701"/>
                <a:gd name="connsiteY2-56" fmla="*/ 12531 h 969235"/>
                <a:gd name="connsiteX3-57" fmla="*/ 2757116 w 3624701"/>
                <a:gd name="connsiteY3-58" fmla="*/ 306543 h 969235"/>
                <a:gd name="connsiteX4-59" fmla="*/ 3624701 w 3624701"/>
                <a:gd name="connsiteY4-60" fmla="*/ 422182 h 969235"/>
                <a:gd name="connsiteX0-61" fmla="*/ 0 w 3624701"/>
                <a:gd name="connsiteY0-62" fmla="*/ 969024 h 969124"/>
                <a:gd name="connsiteX1-63" fmla="*/ 793418 w 3624701"/>
                <a:gd name="connsiteY1-64" fmla="*/ 774046 h 969124"/>
                <a:gd name="connsiteX2-65" fmla="*/ 1687842 w 3624701"/>
                <a:gd name="connsiteY2-66" fmla="*/ 12420 h 969124"/>
                <a:gd name="connsiteX3-67" fmla="*/ 2757116 w 3624701"/>
                <a:gd name="connsiteY3-68" fmla="*/ 306432 h 969124"/>
                <a:gd name="connsiteX4-69" fmla="*/ 3146884 w 3624701"/>
                <a:gd name="connsiteY4-70" fmla="*/ 372269 h 969124"/>
                <a:gd name="connsiteX5" fmla="*/ 3624701 w 3624701"/>
                <a:gd name="connsiteY5" fmla="*/ 422071 h 969124"/>
                <a:gd name="connsiteX0-71" fmla="*/ 0 w 4080161"/>
                <a:gd name="connsiteY0-72" fmla="*/ 969024 h 969124"/>
                <a:gd name="connsiteX1-73" fmla="*/ 793418 w 4080161"/>
                <a:gd name="connsiteY1-74" fmla="*/ 774046 h 969124"/>
                <a:gd name="connsiteX2-75" fmla="*/ 1687842 w 4080161"/>
                <a:gd name="connsiteY2-76" fmla="*/ 12420 h 969124"/>
                <a:gd name="connsiteX3-77" fmla="*/ 2757116 w 4080161"/>
                <a:gd name="connsiteY3-78" fmla="*/ 306432 h 969124"/>
                <a:gd name="connsiteX4-79" fmla="*/ 3146884 w 4080161"/>
                <a:gd name="connsiteY4-80" fmla="*/ 372269 h 969124"/>
                <a:gd name="connsiteX5-81" fmla="*/ 4080161 w 4080161"/>
                <a:gd name="connsiteY5-82" fmla="*/ 400125 h 969124"/>
              </a:gdLst>
              <a:ahLst/>
              <a:cxnLst>
                <a:cxn ang="0">
                  <a:pos x="connsiteX0-1" y="connsiteY0-2"/>
                </a:cxn>
                <a:cxn ang="0">
                  <a:pos x="connsiteX1-3" y="connsiteY1-4"/>
                </a:cxn>
                <a:cxn ang="0">
                  <a:pos x="connsiteX2-5" y="connsiteY2-6"/>
                </a:cxn>
                <a:cxn ang="0">
                  <a:pos x="connsiteX3-7" y="connsiteY3-8"/>
                </a:cxn>
                <a:cxn ang="0">
                  <a:pos x="connsiteX4-49" y="connsiteY4-50"/>
                </a:cxn>
                <a:cxn ang="0">
                  <a:pos x="connsiteX5-81" y="connsiteY5-82"/>
                </a:cxn>
              </a:cxnLst>
              <a:rect l="l" t="t" r="r" b="b"/>
              <a:pathLst>
                <a:path w="4080161" h="969124">
                  <a:moveTo>
                    <a:pt x="0" y="969024"/>
                  </a:moveTo>
                  <a:cubicBezTo>
                    <a:pt x="273734" y="971368"/>
                    <a:pt x="512111" y="933480"/>
                    <a:pt x="793418" y="774046"/>
                  </a:cubicBezTo>
                  <a:cubicBezTo>
                    <a:pt x="1074725" y="614612"/>
                    <a:pt x="1360559" y="90356"/>
                    <a:pt x="1687842" y="12420"/>
                  </a:cubicBezTo>
                  <a:cubicBezTo>
                    <a:pt x="2015125" y="-65516"/>
                    <a:pt x="2513942" y="246457"/>
                    <a:pt x="2757116" y="306432"/>
                  </a:cubicBezTo>
                  <a:cubicBezTo>
                    <a:pt x="3000290" y="366407"/>
                    <a:pt x="3002286" y="352996"/>
                    <a:pt x="3146884" y="372269"/>
                  </a:cubicBezTo>
                  <a:cubicBezTo>
                    <a:pt x="3291482" y="391542"/>
                    <a:pt x="4000525" y="391825"/>
                    <a:pt x="4080161" y="400125"/>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solidFill>
                  <a:schemeClr val="tx1"/>
                </a:solidFill>
                <a:ea typeface="楷体" panose="02010609060101010101" pitchFamily="49" charset="-122"/>
              </a:endParaRPr>
            </a:p>
          </p:txBody>
        </p:sp>
        <p:sp>
          <p:nvSpPr>
            <p:cNvPr id="14" name="文本框 13"/>
            <p:cNvSpPr txBox="1"/>
            <p:nvPr/>
          </p:nvSpPr>
          <p:spPr>
            <a:xfrm>
              <a:off x="747119" y="2470539"/>
              <a:ext cx="457176" cy="338554"/>
            </a:xfrm>
            <a:prstGeom prst="rect">
              <a:avLst/>
            </a:prstGeom>
            <a:noFill/>
          </p:spPr>
          <p:txBody>
            <a:bodyPr wrap="none" rtlCol="0">
              <a:spAutoFit/>
            </a:bodyPr>
            <a:lstStyle/>
            <a:p>
              <a:r>
                <a:rPr lang="en-US" altLang="zh-CN" sz="1600" b="1" dirty="0">
                  <a:latin typeface="Arial" panose="020B0604020202020204" pitchFamily="34" charset="0"/>
                  <a:ea typeface="幼圆" panose="02010509060101010101" pitchFamily="49" charset="-122"/>
                  <a:cs typeface="Arial" panose="020B0604020202020204" pitchFamily="34" charset="0"/>
                </a:rPr>
                <a:t>FD</a:t>
              </a:r>
            </a:p>
          </p:txBody>
        </p:sp>
        <p:sp>
          <p:nvSpPr>
            <p:cNvPr id="21" name="文本框 20"/>
            <p:cNvSpPr txBox="1"/>
            <p:nvPr/>
          </p:nvSpPr>
          <p:spPr>
            <a:xfrm>
              <a:off x="2799698" y="4177412"/>
              <a:ext cx="332142" cy="338554"/>
            </a:xfrm>
            <a:prstGeom prst="rect">
              <a:avLst/>
            </a:prstGeom>
            <a:noFill/>
          </p:spPr>
          <p:txBody>
            <a:bodyPr wrap="none" rtlCol="0">
              <a:spAutoFit/>
            </a:bodyPr>
            <a:lstStyle/>
            <a:p>
              <a:r>
                <a:rPr lang="en-US" altLang="zh-CN" sz="1600" b="1" dirty="0">
                  <a:latin typeface="Arial" panose="020B0604020202020204" pitchFamily="34" charset="0"/>
                  <a:ea typeface="幼圆" panose="02010509060101010101" pitchFamily="49" charset="-122"/>
                  <a:cs typeface="Arial" panose="020B0604020202020204" pitchFamily="34" charset="0"/>
                </a:rPr>
                <a:t>C</a:t>
              </a:r>
            </a:p>
          </p:txBody>
        </p:sp>
      </p:grpSp>
      <p:sp>
        <p:nvSpPr>
          <p:cNvPr id="5" name="文本框 4"/>
          <p:cNvSpPr txBox="1"/>
          <p:nvPr/>
        </p:nvSpPr>
        <p:spPr>
          <a:xfrm>
            <a:off x="827584" y="1194182"/>
            <a:ext cx="4576894" cy="646331"/>
          </a:xfrm>
          <a:prstGeom prst="rect">
            <a:avLst/>
          </a:prstGeom>
          <a:noFill/>
        </p:spPr>
        <p:txBody>
          <a:bodyPr wrap="none" rtlCol="0">
            <a:spAutoFit/>
          </a:bodyPr>
          <a:lstStyle/>
          <a:p>
            <a:r>
              <a:rPr lang="zh-CN" altLang="en-US" b="1" dirty="0">
                <a:latin typeface="幼圆" panose="02010509060101010101" pitchFamily="49" charset="-122"/>
                <a:ea typeface="幼圆" panose="02010509060101010101" pitchFamily="49" charset="-122"/>
              </a:rPr>
              <a:t>功能密度</a:t>
            </a:r>
            <a:r>
              <a:rPr lang="zh-CN" altLang="en-US" dirty="0">
                <a:latin typeface="幼圆" panose="02010509060101010101" pitchFamily="49" charset="-122"/>
                <a:ea typeface="幼圆" panose="02010509060101010101" pitchFamily="49" charset="-122"/>
              </a:rPr>
              <a:t>：单位体量的系统体具有的功能。</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功能密度（</a:t>
            </a:r>
            <a:r>
              <a:rPr lang="en-US" altLang="zh-CN" dirty="0">
                <a:latin typeface="幼圆" panose="02010509060101010101" pitchFamily="49" charset="-122"/>
                <a:ea typeface="幼圆" panose="02010509060101010101" pitchFamily="49" charset="-122"/>
              </a:rPr>
              <a:t>FD</a:t>
            </a:r>
            <a:r>
              <a:rPr lang="zh-CN" altLang="en-US" dirty="0">
                <a:latin typeface="幼圆" panose="02010509060101010101" pitchFamily="49" charset="-122"/>
                <a:ea typeface="幼圆" panose="02010509060101010101" pitchFamily="49" charset="-122"/>
              </a:rPr>
              <a:t>）与系统耦合度（</a:t>
            </a:r>
            <a:r>
              <a:rPr lang="en-US" altLang="zh-CN" dirty="0">
                <a:latin typeface="幼圆" panose="02010509060101010101" pitchFamily="49" charset="-122"/>
                <a:ea typeface="幼圆" panose="02010509060101010101" pitchFamily="49" charset="-122"/>
              </a:rPr>
              <a:t>C</a:t>
            </a:r>
            <a:r>
              <a:rPr lang="zh-CN" altLang="en-US" dirty="0">
                <a:latin typeface="幼圆" panose="02010509060101010101" pitchFamily="49" charset="-122"/>
                <a:ea typeface="幼圆" panose="02010509060101010101" pitchFamily="49" charset="-122"/>
              </a:rPr>
              <a:t>）相关。</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483518"/>
            <a:ext cx="6288901"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系统驱动力合成原理</a:t>
            </a:r>
          </a:p>
        </p:txBody>
      </p:sp>
      <p:pic>
        <p:nvPicPr>
          <p:cNvPr id="3379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872208" y="1707654"/>
            <a:ext cx="2752725" cy="457200"/>
          </a:xfrm>
          <a:prstGeom prst="rect">
            <a:avLst/>
          </a:prstGeom>
          <a:noFill/>
        </p:spPr>
      </p:pic>
      <p:pic>
        <p:nvPicPr>
          <p:cNvPr id="3379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72208" y="2417370"/>
            <a:ext cx="2257425" cy="438150"/>
          </a:xfrm>
          <a:prstGeom prst="rect">
            <a:avLst/>
          </a:prstGeom>
          <a:noFill/>
        </p:spPr>
      </p:pic>
      <p:sp>
        <p:nvSpPr>
          <p:cNvPr id="33795" name="Rectangle 3"/>
          <p:cNvSpPr>
            <a:spLocks noChangeArrowheads="1"/>
          </p:cNvSpPr>
          <p:nvPr/>
        </p:nvSpPr>
        <p:spPr bwMode="auto">
          <a:xfrm>
            <a:off x="1080120" y="1059582"/>
            <a:ext cx="6012160" cy="2108269"/>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例如</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的驱动力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Fd</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就是它的各种自组织力的总合。</a:t>
            </a:r>
            <a:endParaRPr kumimoji="0" lang="zh-CN" altLang="en-US"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1</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系统的驱动力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Fd</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，等于该系统各内向自组织力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与各外向自组织力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之和，即：</a:t>
            </a:r>
            <a:endPar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marL="0" marR="0" lvl="0" indent="269875" algn="l" defTabSz="914400" rtl="0" eaLnBrk="0" fontAlgn="base" latinLnBrk="0" hangingPunct="0">
              <a:lnSpc>
                <a:spcPct val="100000"/>
              </a:lnSpc>
              <a:spcBef>
                <a:spcPct val="0"/>
              </a:spcBef>
              <a:spcAft>
                <a:spcPct val="0"/>
              </a:spcAft>
              <a:buClrTx/>
              <a:buSzTx/>
              <a:buFontTx/>
              <a:buNone/>
            </a:pPr>
            <a:endParaRPr lang="en-US" altLang="zh-CN" sz="1200" dirty="0">
              <a:latin typeface="Arial Black" panose="020B0A04020102020204" pitchFamily="34" charset="0"/>
              <a:ea typeface="幼圆" panose="02010509060101010101" pitchFamily="49" charset="-122"/>
              <a:cs typeface="Arial Black" panose="020B0A04020102020204" pitchFamily="34" charset="0"/>
            </a:endParaRPr>
          </a:p>
          <a:p>
            <a:pPr marL="0" marR="0" lvl="0" indent="269875" algn="l" defTabSz="914400" rtl="0" eaLnBrk="0" fontAlgn="base" latinLnBrk="0" hangingPunct="0">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marL="0" marR="0" lvl="0" indent="269875" algn="l" defTabSz="914400" rtl="0" eaLnBrk="0" fontAlgn="base" latinLnBrk="0" hangingPunct="0">
              <a:lnSpc>
                <a:spcPct val="100000"/>
              </a:lnSpc>
              <a:spcBef>
                <a:spcPct val="0"/>
              </a:spcBef>
              <a:spcAft>
                <a:spcPct val="0"/>
              </a:spcAft>
              <a:buClrTx/>
              <a:buSzTx/>
              <a:buFontTx/>
              <a:buNone/>
            </a:pPr>
            <a:endParaRPr lang="en-US" altLang="zh-CN" sz="1200" dirty="0">
              <a:latin typeface="Arial Black" panose="020B0A04020102020204" pitchFamily="34" charset="0"/>
              <a:ea typeface="幼圆" panose="02010509060101010101" pitchFamily="49" charset="-122"/>
              <a:cs typeface="Arial Black" panose="020B0A04020102020204" pitchFamily="34" charset="0"/>
            </a:endParaRPr>
          </a:p>
          <a:p>
            <a:pPr indent="269875" defTabSz="914400" eaLnBrk="0" fontAlgn="base" hangingPunct="0">
              <a:spcBef>
                <a:spcPct val="0"/>
              </a:spcBef>
              <a:spcAft>
                <a:spcPct val="0"/>
              </a:spcAft>
            </a:pPr>
            <a:r>
              <a:rPr lang="en-US" altLang="zh-CN" sz="1200" dirty="0">
                <a:latin typeface="Arial Black" panose="020B0A04020102020204" pitchFamily="34" charset="0"/>
                <a:ea typeface="幼圆" panose="02010509060101010101" pitchFamily="49" charset="-122"/>
                <a:cs typeface="Arial Black" panose="020B0A04020102020204" pitchFamily="34" charset="0"/>
              </a:rPr>
              <a:t>2</a:t>
            </a:r>
            <a:r>
              <a:rPr lang="zh-CN" altLang="en-US" sz="1200" dirty="0">
                <a:latin typeface="Arial Black" panose="020B0A04020102020204" pitchFamily="34" charset="0"/>
                <a:ea typeface="幼圆" panose="02010509060101010101" pitchFamily="49" charset="-122"/>
                <a:cs typeface="Arial Black" panose="020B0A04020102020204" pitchFamily="34" charset="0"/>
              </a:rPr>
              <a:t>系统的驱动力等于其各子系统驱动力之和，即：</a:t>
            </a:r>
            <a:endParaRPr lang="en-US" altLang="zh-CN" sz="1200" dirty="0">
              <a:latin typeface="Arial Black" panose="020B0A04020102020204" pitchFamily="34" charset="0"/>
              <a:ea typeface="幼圆" panose="02010509060101010101" pitchFamily="49" charset="-122"/>
              <a:cs typeface="Arial Black" panose="020B0A04020102020204" pitchFamily="34" charset="0"/>
            </a:endParaRPr>
          </a:p>
          <a:p>
            <a:pPr indent="269875" defTabSz="914400" eaLnBrk="0" fontAlgn="base" hangingPunct="0">
              <a:spcBef>
                <a:spcPct val="0"/>
              </a:spcBef>
              <a:spcAft>
                <a:spcPct val="0"/>
              </a:spcAft>
            </a:pPr>
            <a:r>
              <a:rPr lang="zh-CN" altLang="en-US" sz="1200" dirty="0">
                <a:latin typeface="Arial Black" panose="020B0A04020102020204" pitchFamily="34" charset="0"/>
                <a:ea typeface="幼圆" panose="02010509060101010101" pitchFamily="49" charset="-122"/>
                <a:cs typeface="Arial Black" panose="020B0A04020102020204" pitchFamily="34" charset="0"/>
              </a:rPr>
              <a:t> </a:t>
            </a:r>
            <a:endParaRPr lang="zh-CN" altLang="en-US" sz="1100" dirty="0">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marL="0" marR="0" lvl="0" indent="269875" algn="l" defTabSz="914400" rtl="0" eaLnBrk="0" fontAlgn="base" latinLnBrk="0" hangingPunct="0">
              <a:lnSpc>
                <a:spcPct val="100000"/>
              </a:lnSpc>
              <a:spcBef>
                <a:spcPct val="0"/>
              </a:spcBef>
              <a:spcAft>
                <a:spcPct val="0"/>
              </a:spcAft>
              <a:buClrTx/>
              <a:buSzTx/>
              <a:buFontTx/>
              <a:buNone/>
            </a:pPr>
            <a:endParaRPr lang="en-US" altLang="zh-CN" sz="1200" dirty="0">
              <a:latin typeface="Arial Black" panose="020B0A04020102020204" pitchFamily="34" charset="0"/>
              <a:ea typeface="幼圆" panose="02010509060101010101" pitchFamily="49" charset="-122"/>
              <a:cs typeface="Arial Black" panose="020B0A04020102020204" pitchFamily="34" charset="0"/>
            </a:endParaRPr>
          </a:p>
          <a:p>
            <a:pPr lvl="0" indent="269875" defTabSz="914400" eaLnBrk="0" fontAlgn="base" hangingPunct="0">
              <a:spcBef>
                <a:spcPct val="0"/>
              </a:spcBef>
              <a:spcAft>
                <a:spcPct val="0"/>
              </a:spcAft>
            </a:pPr>
            <a:r>
              <a:rPr lang="en-US" altLang="zh-CN" sz="1100" dirty="0">
                <a:latin typeface="Arial Black" panose="020B0A04020102020204" pitchFamily="34" charset="0"/>
                <a:ea typeface="幼圆" panose="02010509060101010101" pitchFamily="49" charset="-122"/>
                <a:cs typeface="Arial Black" panose="020B0A04020102020204" pitchFamily="34" charset="0"/>
              </a:rPr>
              <a:t>      </a:t>
            </a:r>
            <a:r>
              <a:rPr lang="en-US" altLang="zh-CN" sz="1100" dirty="0" err="1">
                <a:latin typeface="Arial Black" panose="020B0A04020102020204" pitchFamily="34" charset="0"/>
                <a:ea typeface="幼圆" panose="02010509060101010101" pitchFamily="49" charset="-122"/>
                <a:cs typeface="Arial Black" panose="020B0A04020102020204" pitchFamily="34" charset="0"/>
              </a:rPr>
              <a:t>fd</a:t>
            </a:r>
            <a:r>
              <a:rPr lang="zh-CN" altLang="en-US" sz="1100" dirty="0">
                <a:latin typeface="Arial Black" panose="020B0A04020102020204" pitchFamily="34" charset="0"/>
                <a:ea typeface="幼圆" panose="02010509060101010101" pitchFamily="49" charset="-122"/>
                <a:cs typeface="Arial Black" panose="020B0A04020102020204" pitchFamily="34" charset="0"/>
              </a:rPr>
              <a:t>为各子系统的驱动力</a:t>
            </a:r>
            <a:endParaRPr kumimoji="0" lang="zh-CN" altLang="en-US" sz="2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pic>
        <p:nvPicPr>
          <p:cNvPr id="8" name="图片 7" descr="系统驱动力合成曲线.jpg"/>
          <p:cNvPicPr/>
          <p:nvPr/>
        </p:nvPicPr>
        <p:blipFill>
          <a:blip r:embed="rId4" cstate="screen"/>
          <a:stretch>
            <a:fillRect/>
          </a:stretch>
        </p:blipFill>
        <p:spPr>
          <a:xfrm>
            <a:off x="1512168" y="3435846"/>
            <a:ext cx="5557080" cy="1224136"/>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9" name="文本框 8">
            <a:hlinkClick r:id="rId5" action="ppaction://hlinksldjump"/>
          </p:cNvPr>
          <p:cNvSpPr txBox="1"/>
          <p:nvPr/>
        </p:nvSpPr>
        <p:spPr>
          <a:xfrm>
            <a:off x="7044477" y="606628"/>
            <a:ext cx="836763"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BSV2QDL</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系统作用累积原理</a:t>
            </a:r>
          </a:p>
        </p:txBody>
      </p:sp>
      <p:sp>
        <p:nvSpPr>
          <p:cNvPr id="32770" name="Rectangle 2"/>
          <p:cNvSpPr>
            <a:spLocks noChangeArrowheads="1"/>
          </p:cNvSpPr>
          <p:nvPr/>
        </p:nvSpPr>
        <p:spPr bwMode="auto">
          <a:xfrm>
            <a:off x="755576" y="1072937"/>
            <a:ext cx="6408712" cy="1138773"/>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系统施加或接受的作用</a:t>
            </a:r>
            <a:r>
              <a:rPr kumimoji="0" lang="en-US" alt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E</a:t>
            </a:r>
            <a:r>
              <a:rPr kumimoji="0" lang="zh-CN" altLang="en-US"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等于作用力</a:t>
            </a:r>
            <a:r>
              <a:rPr kumimoji="0" lang="en-US" alt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t>
            </a:r>
            <a:r>
              <a:rPr kumimoji="0" lang="zh-CN" altLang="en-US"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在时间上的积分，即：</a:t>
            </a:r>
            <a:endPar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endParaRPr kumimoji="0" lang="zh-CN" altLang="en-US" sz="36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pic>
        <p:nvPicPr>
          <p:cNvPr id="3276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35141" y="1779662"/>
            <a:ext cx="876619" cy="288032"/>
          </a:xfrm>
          <a:prstGeom prst="rect">
            <a:avLst/>
          </a:prstGeom>
          <a:noFill/>
        </p:spPr>
      </p:pic>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6" name="矩形 5"/>
          <p:cNvSpPr/>
          <p:nvPr/>
        </p:nvSpPr>
        <p:spPr>
          <a:xfrm>
            <a:off x="755576" y="2597879"/>
            <a:ext cx="3024336" cy="2062103"/>
          </a:xfrm>
          <a:prstGeom prst="rect">
            <a:avLst/>
          </a:prstGeom>
        </p:spPr>
        <p:txBody>
          <a:bodyPr wrap="square">
            <a:spAutoFit/>
          </a:bodyPr>
          <a:lstStyle/>
          <a:p>
            <a:pPr indent="266700"/>
            <a:r>
              <a:rPr lang="zh-CN" altLang="en-US" sz="1600" dirty="0">
                <a:latin typeface="幼圆" panose="02010509060101010101" pitchFamily="49" charset="-122"/>
                <a:ea typeface="幼圆" panose="02010509060101010101" pitchFamily="49" charset="-122"/>
              </a:rPr>
              <a:t>系统的改变不是突然的，是持续的，是作用累加的结果。</a:t>
            </a:r>
          </a:p>
          <a:p>
            <a:pPr indent="266700"/>
            <a:r>
              <a:rPr lang="zh-CN" altLang="en-US" sz="1600" dirty="0">
                <a:latin typeface="幼圆" panose="02010509060101010101" pitchFamily="49" charset="-122"/>
                <a:ea typeface="幼圆" panose="02010509060101010101" pitchFamily="49" charset="-122"/>
              </a:rPr>
              <a:t>如同物理系统对其他系统做功，或从其他系统获得能量或动量。</a:t>
            </a:r>
          </a:p>
          <a:p>
            <a:pPr indent="266700"/>
            <a:r>
              <a:rPr lang="zh-CN" altLang="en-US" sz="1600" dirty="0">
                <a:latin typeface="幼圆" panose="02010509060101010101" pitchFamily="49" charset="-122"/>
                <a:ea typeface="幼圆" panose="02010509060101010101" pitchFamily="49" charset="-122"/>
              </a:rPr>
              <a:t>系统的变化要经历“</a:t>
            </a:r>
            <a:r>
              <a:rPr lang="zh-CN" altLang="en-US" sz="1600" dirty="0">
                <a:latin typeface="方正超粗黑简体" panose="03000509000000000000" pitchFamily="65" charset="-122"/>
                <a:ea typeface="方正超粗黑简体" panose="03000509000000000000" pitchFamily="65" charset="-122"/>
              </a:rPr>
              <a:t>从量变到质变</a:t>
            </a:r>
            <a:r>
              <a:rPr lang="zh-CN" altLang="en-US" sz="1600" dirty="0">
                <a:latin typeface="幼圆" panose="02010509060101010101" pitchFamily="49" charset="-122"/>
                <a:ea typeface="幼圆" panose="02010509060101010101" pitchFamily="49" charset="-122"/>
              </a:rPr>
              <a:t>”。</a:t>
            </a:r>
          </a:p>
          <a:p>
            <a:pPr indent="266700"/>
            <a:r>
              <a:rPr lang="zh-CN" altLang="en-US" sz="1600" dirty="0">
                <a:latin typeface="方正超粗黑简体" panose="03000509000000000000" pitchFamily="65" charset="-122"/>
                <a:ea typeface="方正超粗黑简体" panose="03000509000000000000" pitchFamily="65" charset="-122"/>
              </a:rPr>
              <a:t>冰冻三尺非一日之寒</a:t>
            </a:r>
            <a:r>
              <a:rPr lang="zh-CN" altLang="en-US" sz="1600" dirty="0">
                <a:latin typeface="幼圆" panose="02010509060101010101" pitchFamily="49" charset="-122"/>
                <a:ea typeface="幼圆" panose="02010509060101010101" pitchFamily="49" charset="-122"/>
              </a:rPr>
              <a:t>。</a:t>
            </a:r>
          </a:p>
        </p:txBody>
      </p:sp>
      <p:pic>
        <p:nvPicPr>
          <p:cNvPr id="7" name="图片 6" descr="系统累积作用.jpg"/>
          <p:cNvPicPr/>
          <p:nvPr/>
        </p:nvPicPr>
        <p:blipFill>
          <a:blip r:embed="rId3" cstate="screen"/>
          <a:stretch>
            <a:fillRect/>
          </a:stretch>
        </p:blipFill>
        <p:spPr>
          <a:xfrm>
            <a:off x="4525748" y="2467603"/>
            <a:ext cx="2592288" cy="23363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9" name="文本框 8">
            <a:hlinkClick r:id="rId4" action="ppaction://hlinksldjump"/>
          </p:cNvPr>
          <p:cNvSpPr txBox="1"/>
          <p:nvPr/>
        </p:nvSpPr>
        <p:spPr>
          <a:xfrm>
            <a:off x="6634996" y="606628"/>
            <a:ext cx="867313"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BSV2ZYLJ</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6647974"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系统参量边际作用原理</a:t>
            </a:r>
          </a:p>
        </p:txBody>
      </p:sp>
      <p:sp>
        <p:nvSpPr>
          <p:cNvPr id="32770" name="Rectangle 2"/>
          <p:cNvSpPr>
            <a:spLocks noChangeArrowheads="1"/>
          </p:cNvSpPr>
          <p:nvPr/>
        </p:nvSpPr>
        <p:spPr bwMode="auto">
          <a:xfrm>
            <a:off x="755576" y="1349936"/>
            <a:ext cx="6696744" cy="584775"/>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a:t>
            </a:r>
            <a:r>
              <a:rPr lang="zh-CN" altLang="en-US" sz="1600" dirty="0">
                <a:latin typeface="Arial Black" panose="020B0A04020102020204" pitchFamily="34" charset="0"/>
                <a:ea typeface="幼圆" panose="02010509060101010101" pitchFamily="49" charset="-122"/>
                <a:cs typeface="Arial Black" panose="020B0A04020102020204" pitchFamily="34" charset="0"/>
              </a:rPr>
              <a:t>各</a:t>
            </a:r>
            <a:r>
              <a:rPr kumimoji="0" lang="zh-CN" altLang="en-US"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参量的边际作用都会从微弱逐步加强，逐步反转，逐步消失。</a:t>
            </a:r>
            <a:endParaRPr kumimoji="0" lang="zh-CN" altLang="en-US" sz="36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6" name="矩形 5"/>
          <p:cNvSpPr/>
          <p:nvPr/>
        </p:nvSpPr>
        <p:spPr>
          <a:xfrm>
            <a:off x="755576" y="2085692"/>
            <a:ext cx="4250444" cy="2862322"/>
          </a:xfrm>
          <a:prstGeom prst="rect">
            <a:avLst/>
          </a:prstGeom>
          <a:ln w="3175">
            <a:solidFill>
              <a:schemeClr val="bg1">
                <a:lumMod val="85000"/>
              </a:schemeClr>
            </a:solidFill>
          </a:ln>
        </p:spPr>
        <p:txBody>
          <a:bodyPr wrap="square">
            <a:spAutoFit/>
          </a:bodyPr>
          <a:lstStyle/>
          <a:p>
            <a:pPr indent="266700"/>
            <a:r>
              <a:rPr lang="zh-CN" altLang="en-US" sz="1200" dirty="0">
                <a:latin typeface="幼圆" panose="02010509060101010101" pitchFamily="49" charset="-122"/>
                <a:ea typeface="幼圆" panose="02010509060101010101" pitchFamily="49" charset="-122"/>
              </a:rPr>
              <a:t>经济学概念：</a:t>
            </a:r>
            <a:r>
              <a:rPr lang="zh-CN" altLang="en-US" sz="1200" dirty="0">
                <a:latin typeface="方正粗宋简体" panose="03000509000000000000" pitchFamily="65" charset="-122"/>
                <a:ea typeface="方正粗宋简体" panose="03000509000000000000" pitchFamily="65" charset="-122"/>
              </a:rPr>
              <a:t>边际效用：</a:t>
            </a:r>
            <a:r>
              <a:rPr lang="zh-CN" altLang="en-US" sz="1200" dirty="0">
                <a:latin typeface="幼圆" panose="02010509060101010101" pitchFamily="49" charset="-122"/>
                <a:ea typeface="幼圆" panose="02010509060101010101" pitchFamily="49" charset="-122"/>
              </a:rPr>
              <a:t>你饿了，需要</a:t>
            </a:r>
            <a:r>
              <a:rPr lang="en-US" altLang="zh-CN" sz="1200" dirty="0">
                <a:latin typeface="幼圆" panose="02010509060101010101" pitchFamily="49" charset="-122"/>
                <a:ea typeface="幼圆" panose="02010509060101010101" pitchFamily="49" charset="-122"/>
              </a:rPr>
              <a:t>4</a:t>
            </a:r>
            <a:r>
              <a:rPr lang="zh-CN" altLang="en-US" sz="1200" dirty="0">
                <a:latin typeface="幼圆" panose="02010509060101010101" pitchFamily="49" charset="-122"/>
                <a:ea typeface="幼圆" panose="02010509060101010101" pitchFamily="49" charset="-122"/>
              </a:rPr>
              <a:t>个馒头能吃饱。</a:t>
            </a:r>
          </a:p>
          <a:p>
            <a:pPr indent="266700"/>
            <a:r>
              <a:rPr lang="zh-CN" altLang="en-US" sz="1200" dirty="0">
                <a:latin typeface="楷体" panose="02010609060101010101" pitchFamily="49" charset="-122"/>
                <a:ea typeface="楷体" panose="02010609060101010101" pitchFamily="49" charset="-122"/>
              </a:rPr>
              <a:t>第一个，好香啊！还没来得及品尝就下肚了。这个馒头值</a:t>
            </a:r>
            <a:r>
              <a:rPr lang="en-US" altLang="zh-CN" sz="1200" dirty="0">
                <a:latin typeface="楷体" panose="02010609060101010101" pitchFamily="49" charset="-122"/>
                <a:ea typeface="楷体" panose="02010609060101010101" pitchFamily="49" charset="-122"/>
              </a:rPr>
              <a:t>5</a:t>
            </a:r>
            <a:r>
              <a:rPr lang="zh-CN" altLang="en-US" sz="1200" dirty="0">
                <a:latin typeface="楷体" panose="02010609060101010101" pitchFamily="49" charset="-122"/>
                <a:ea typeface="楷体" panose="02010609060101010101" pitchFamily="49" charset="-122"/>
              </a:rPr>
              <a:t>块钱！</a:t>
            </a:r>
          </a:p>
          <a:p>
            <a:pPr indent="266700"/>
            <a:r>
              <a:rPr lang="zh-CN" altLang="en-US" sz="1200" dirty="0">
                <a:latin typeface="楷体" panose="02010609060101010101" pitchFamily="49" charset="-122"/>
                <a:ea typeface="楷体" panose="02010609060101010101" pitchFamily="49" charset="-122"/>
              </a:rPr>
              <a:t>第二个，也很香，但不如第一个解饿。值</a:t>
            </a:r>
            <a:r>
              <a:rPr lang="en-US" altLang="zh-CN" sz="1200" dirty="0">
                <a:latin typeface="楷体" panose="02010609060101010101" pitchFamily="49" charset="-122"/>
                <a:ea typeface="楷体" panose="02010609060101010101" pitchFamily="49" charset="-122"/>
              </a:rPr>
              <a:t>3</a:t>
            </a:r>
            <a:r>
              <a:rPr lang="zh-CN" altLang="en-US" sz="1200" dirty="0">
                <a:latin typeface="楷体" panose="02010609060101010101" pitchFamily="49" charset="-122"/>
                <a:ea typeface="楷体" panose="02010609060101010101" pitchFamily="49" charset="-122"/>
              </a:rPr>
              <a:t>块。</a:t>
            </a:r>
          </a:p>
          <a:p>
            <a:pPr indent="266700"/>
            <a:r>
              <a:rPr lang="zh-CN" altLang="en-US" sz="1200" dirty="0">
                <a:latin typeface="楷体" panose="02010609060101010101" pitchFamily="49" charset="-122"/>
                <a:ea typeface="楷体" panose="02010609060101010101" pitchFamily="49" charset="-122"/>
              </a:rPr>
              <a:t>第三个，差不多了。也不错，但明显作用下降了。值</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块。</a:t>
            </a:r>
          </a:p>
          <a:p>
            <a:pPr indent="266700"/>
            <a:r>
              <a:rPr lang="zh-CN" altLang="en-US" sz="1200" dirty="0">
                <a:latin typeface="楷体" panose="02010609060101010101" pitchFamily="49" charset="-122"/>
                <a:ea typeface="楷体" panose="02010609060101010101" pitchFamily="49" charset="-122"/>
              </a:rPr>
              <a:t>第四个，吃饱了。不太想吃了，不吃这个也可以。值</a:t>
            </a:r>
            <a:r>
              <a:rPr lang="en-US" altLang="zh-CN" sz="1200" dirty="0">
                <a:latin typeface="楷体" panose="02010609060101010101" pitchFamily="49" charset="-122"/>
                <a:ea typeface="楷体" panose="02010609060101010101" pitchFamily="49" charset="-122"/>
              </a:rPr>
              <a:t>-5</a:t>
            </a:r>
            <a:r>
              <a:rPr lang="zh-CN" altLang="en-US" sz="1200" dirty="0">
                <a:latin typeface="楷体" panose="02010609060101010101" pitchFamily="49" charset="-122"/>
                <a:ea typeface="楷体" panose="02010609060101010101" pitchFamily="49" charset="-122"/>
              </a:rPr>
              <a:t>毛。</a:t>
            </a:r>
          </a:p>
          <a:p>
            <a:pPr indent="266700"/>
            <a:r>
              <a:rPr lang="zh-CN" altLang="en-US" sz="1200" dirty="0">
                <a:latin typeface="楷体" panose="02010609060101010101" pitchFamily="49" charset="-122"/>
                <a:ea typeface="楷体" panose="02010609060101010101" pitchFamily="49" charset="-122"/>
              </a:rPr>
              <a:t>第五个，撑得慌了。副作用来了。值 </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块。</a:t>
            </a:r>
          </a:p>
          <a:p>
            <a:pPr indent="266700"/>
            <a:r>
              <a:rPr lang="zh-CN" altLang="en-US" sz="1200" dirty="0">
                <a:latin typeface="楷体" panose="02010609060101010101" pitchFamily="49" charset="-122"/>
                <a:ea typeface="楷体" panose="02010609060101010101" pitchFamily="49" charset="-122"/>
              </a:rPr>
              <a:t>第六个，值 </a:t>
            </a:r>
            <a:r>
              <a:rPr lang="en-US" altLang="zh-CN" sz="1200" dirty="0">
                <a:latin typeface="楷体" panose="02010609060101010101" pitchFamily="49" charset="-122"/>
                <a:ea typeface="楷体" panose="02010609060101010101" pitchFamily="49" charset="-122"/>
              </a:rPr>
              <a:t>-2</a:t>
            </a:r>
            <a:r>
              <a:rPr lang="zh-CN" altLang="en-US" sz="1200" dirty="0">
                <a:latin typeface="楷体" panose="02010609060101010101" pitchFamily="49" charset="-122"/>
                <a:ea typeface="楷体" panose="02010609060101010101" pitchFamily="49" charset="-122"/>
              </a:rPr>
              <a:t>块。</a:t>
            </a:r>
          </a:p>
          <a:p>
            <a:pPr indent="266700"/>
            <a:r>
              <a:rPr lang="zh-CN" altLang="en-US" sz="1200" dirty="0">
                <a:latin typeface="幼圆" panose="02010509060101010101" pitchFamily="49" charset="-122"/>
                <a:ea typeface="幼圆" panose="02010509060101010101" pitchFamily="49" charset="-122"/>
              </a:rPr>
              <a:t>这个过程中，每个馒头的价值就是其边际效用。</a:t>
            </a:r>
          </a:p>
          <a:p>
            <a:pPr indent="266700"/>
            <a:r>
              <a:rPr lang="zh-CN" altLang="en-US" sz="1200" dirty="0">
                <a:latin typeface="幼圆" panose="02010509060101010101" pitchFamily="49" charset="-122"/>
                <a:ea typeface="幼圆" panose="02010509060101010101" pitchFamily="49" charset="-122"/>
              </a:rPr>
              <a:t>当边际效用等于</a:t>
            </a:r>
            <a:r>
              <a:rPr lang="en-US" altLang="zh-CN" sz="1200" dirty="0">
                <a:latin typeface="幼圆" panose="02010509060101010101" pitchFamily="49" charset="-122"/>
                <a:ea typeface="幼圆" panose="02010509060101010101" pitchFamily="49" charset="-122"/>
              </a:rPr>
              <a:t>0</a:t>
            </a:r>
            <a:r>
              <a:rPr lang="zh-CN" altLang="en-US" sz="1200" dirty="0">
                <a:latin typeface="幼圆" panose="02010509060101010101" pitchFamily="49" charset="-122"/>
                <a:ea typeface="幼圆" panose="02010509060101010101" pitchFamily="49" charset="-122"/>
              </a:rPr>
              <a:t>的时候，（吃第四个馒头的过程中），累积效用最大。</a:t>
            </a:r>
          </a:p>
          <a:p>
            <a:pPr indent="266700"/>
            <a:r>
              <a:rPr lang="zh-CN" altLang="en-US" sz="1200" dirty="0">
                <a:latin typeface="幼圆" panose="02010509060101010101" pitchFamily="49" charset="-122"/>
                <a:ea typeface="幼圆" panose="02010509060101010101" pitchFamily="49" charset="-122"/>
              </a:rPr>
              <a:t>这是效用的极限。</a:t>
            </a:r>
          </a:p>
          <a:p>
            <a:pPr indent="266700"/>
            <a:r>
              <a:rPr lang="zh-CN" altLang="en-US" sz="1200" dirty="0">
                <a:latin typeface="幼圆" panose="02010509060101010101" pitchFamily="49" charset="-122"/>
                <a:ea typeface="幼圆" panose="02010509060101010101" pitchFamily="49" charset="-122"/>
              </a:rPr>
              <a:t>还可以看出，边际效用是递减的。</a:t>
            </a:r>
          </a:p>
          <a:p>
            <a:pPr indent="266700"/>
            <a:r>
              <a:rPr lang="zh-CN" altLang="en-US" sz="1200" dirty="0">
                <a:latin typeface="幼圆" panose="02010509060101010101" pitchFamily="49" charset="-122"/>
                <a:ea typeface="幼圆" panose="02010509060101010101" pitchFamily="49" charset="-122"/>
              </a:rPr>
              <a:t>系统也一样！</a:t>
            </a: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9" name="图片 8" descr="边际效用馒头.jpg"/>
          <p:cNvPicPr/>
          <p:nvPr/>
        </p:nvPicPr>
        <p:blipFill>
          <a:blip r:embed="rId2" cstate="screen"/>
          <a:srcRect/>
          <a:stretch>
            <a:fillRect/>
          </a:stretch>
        </p:blipFill>
        <p:spPr>
          <a:xfrm>
            <a:off x="3563888" y="4155926"/>
            <a:ext cx="1296144" cy="742732"/>
          </a:xfrm>
          <a:prstGeom prst="rect">
            <a:avLst/>
          </a:prstGeom>
          <a:ln>
            <a:noFill/>
          </a:ln>
          <a:effectLst>
            <a:softEdge rad="112500"/>
          </a:effectLst>
        </p:spPr>
      </p:pic>
      <p:cxnSp>
        <p:nvCxnSpPr>
          <p:cNvPr id="4" name="直接箭头连接符 3"/>
          <p:cNvCxnSpPr/>
          <p:nvPr/>
        </p:nvCxnSpPr>
        <p:spPr>
          <a:xfrm flipV="1">
            <a:off x="5292080" y="2355726"/>
            <a:ext cx="0" cy="2448272"/>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292080" y="3579862"/>
            <a:ext cx="237626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5387724" y="2638645"/>
            <a:ext cx="2136604" cy="1253405"/>
          </a:xfrm>
          <a:custGeom>
            <a:avLst/>
            <a:gdLst>
              <a:gd name="connsiteX0" fmla="*/ 0 w 2552426"/>
              <a:gd name="connsiteY0" fmla="*/ 891608 h 1237891"/>
              <a:gd name="connsiteX1" fmla="*/ 348656 w 2552426"/>
              <a:gd name="connsiteY1" fmla="*/ 885029 h 1237891"/>
              <a:gd name="connsiteX2" fmla="*/ 513116 w 2552426"/>
              <a:gd name="connsiteY2" fmla="*/ 786353 h 1237891"/>
              <a:gd name="connsiteX3" fmla="*/ 670998 w 2552426"/>
              <a:gd name="connsiteY3" fmla="*/ 332442 h 1237891"/>
              <a:gd name="connsiteX4" fmla="*/ 736782 w 2552426"/>
              <a:gd name="connsiteY4" fmla="*/ 3522 h 1237891"/>
              <a:gd name="connsiteX5" fmla="*/ 855194 w 2552426"/>
              <a:gd name="connsiteY5" fmla="*/ 200874 h 1237891"/>
              <a:gd name="connsiteX6" fmla="*/ 1032811 w 2552426"/>
              <a:gd name="connsiteY6" fmla="*/ 825824 h 1237891"/>
              <a:gd name="connsiteX7" fmla="*/ 1256477 w 2552426"/>
              <a:gd name="connsiteY7" fmla="*/ 1213950 h 1237891"/>
              <a:gd name="connsiteX8" fmla="*/ 1401203 w 2552426"/>
              <a:gd name="connsiteY8" fmla="*/ 1174480 h 1237891"/>
              <a:gd name="connsiteX9" fmla="*/ 1513036 w 2552426"/>
              <a:gd name="connsiteY9" fmla="*/ 996863 h 1237891"/>
              <a:gd name="connsiteX10" fmla="*/ 1657761 w 2552426"/>
              <a:gd name="connsiteY10" fmla="*/ 885029 h 1237891"/>
              <a:gd name="connsiteX11" fmla="*/ 1657761 w 2552426"/>
              <a:gd name="connsiteY11" fmla="*/ 885029 h 1237891"/>
              <a:gd name="connsiteX12" fmla="*/ 1822221 w 2552426"/>
              <a:gd name="connsiteY12" fmla="*/ 832402 h 1237891"/>
              <a:gd name="connsiteX13" fmla="*/ 2039309 w 2552426"/>
              <a:gd name="connsiteY13" fmla="*/ 944235 h 1237891"/>
              <a:gd name="connsiteX14" fmla="*/ 2157721 w 2552426"/>
              <a:gd name="connsiteY14" fmla="*/ 983706 h 1237891"/>
              <a:gd name="connsiteX15" fmla="*/ 2302446 w 2552426"/>
              <a:gd name="connsiteY15" fmla="*/ 871873 h 1237891"/>
              <a:gd name="connsiteX16" fmla="*/ 2420857 w 2552426"/>
              <a:gd name="connsiteY16" fmla="*/ 963970 h 1237891"/>
              <a:gd name="connsiteX17" fmla="*/ 2552426 w 2552426"/>
              <a:gd name="connsiteY17" fmla="*/ 931078 h 1237891"/>
              <a:gd name="connsiteX18" fmla="*/ 2552426 w 2552426"/>
              <a:gd name="connsiteY18" fmla="*/ 931078 h 1237891"/>
              <a:gd name="connsiteX0-1" fmla="*/ 0 w 2552426"/>
              <a:gd name="connsiteY0-2" fmla="*/ 907122 h 1253405"/>
              <a:gd name="connsiteX1-3" fmla="*/ 348656 w 2552426"/>
              <a:gd name="connsiteY1-4" fmla="*/ 900543 h 1253405"/>
              <a:gd name="connsiteX2-5" fmla="*/ 513116 w 2552426"/>
              <a:gd name="connsiteY2-6" fmla="*/ 801867 h 1253405"/>
              <a:gd name="connsiteX3-7" fmla="*/ 670998 w 2552426"/>
              <a:gd name="connsiteY3-8" fmla="*/ 347956 h 1253405"/>
              <a:gd name="connsiteX4-9" fmla="*/ 780697 w 2552426"/>
              <a:gd name="connsiteY4-10" fmla="*/ 3133 h 1253405"/>
              <a:gd name="connsiteX5-11" fmla="*/ 855194 w 2552426"/>
              <a:gd name="connsiteY5-12" fmla="*/ 216388 h 1253405"/>
              <a:gd name="connsiteX6-13" fmla="*/ 1032811 w 2552426"/>
              <a:gd name="connsiteY6-14" fmla="*/ 841338 h 1253405"/>
              <a:gd name="connsiteX7-15" fmla="*/ 1256477 w 2552426"/>
              <a:gd name="connsiteY7-16" fmla="*/ 1229464 h 1253405"/>
              <a:gd name="connsiteX8-17" fmla="*/ 1401203 w 2552426"/>
              <a:gd name="connsiteY8-18" fmla="*/ 1189994 h 1253405"/>
              <a:gd name="connsiteX9-19" fmla="*/ 1513036 w 2552426"/>
              <a:gd name="connsiteY9-20" fmla="*/ 1012377 h 1253405"/>
              <a:gd name="connsiteX10-21" fmla="*/ 1657761 w 2552426"/>
              <a:gd name="connsiteY10-22" fmla="*/ 900543 h 1253405"/>
              <a:gd name="connsiteX11-23" fmla="*/ 1657761 w 2552426"/>
              <a:gd name="connsiteY11-24" fmla="*/ 900543 h 1253405"/>
              <a:gd name="connsiteX12-25" fmla="*/ 1822221 w 2552426"/>
              <a:gd name="connsiteY12-26" fmla="*/ 847916 h 1253405"/>
              <a:gd name="connsiteX13-27" fmla="*/ 2039309 w 2552426"/>
              <a:gd name="connsiteY13-28" fmla="*/ 959749 h 1253405"/>
              <a:gd name="connsiteX14-29" fmla="*/ 2157721 w 2552426"/>
              <a:gd name="connsiteY14-30" fmla="*/ 999220 h 1253405"/>
              <a:gd name="connsiteX15-31" fmla="*/ 2302446 w 2552426"/>
              <a:gd name="connsiteY15-32" fmla="*/ 887387 h 1253405"/>
              <a:gd name="connsiteX16-33" fmla="*/ 2420857 w 2552426"/>
              <a:gd name="connsiteY16-34" fmla="*/ 979484 h 1253405"/>
              <a:gd name="connsiteX17-35" fmla="*/ 2552426 w 2552426"/>
              <a:gd name="connsiteY17-36" fmla="*/ 946592 h 1253405"/>
              <a:gd name="connsiteX18-37" fmla="*/ 2552426 w 2552426"/>
              <a:gd name="connsiteY18-38" fmla="*/ 946592 h 1253405"/>
              <a:gd name="connsiteX0-39" fmla="*/ 0 w 2552426"/>
              <a:gd name="connsiteY0-40" fmla="*/ 907122 h 1253405"/>
              <a:gd name="connsiteX1-41" fmla="*/ 348656 w 2552426"/>
              <a:gd name="connsiteY1-42" fmla="*/ 900543 h 1253405"/>
              <a:gd name="connsiteX2-43" fmla="*/ 513116 w 2552426"/>
              <a:gd name="connsiteY2-44" fmla="*/ 801867 h 1253405"/>
              <a:gd name="connsiteX3-45" fmla="*/ 670998 w 2552426"/>
              <a:gd name="connsiteY3-46" fmla="*/ 347956 h 1253405"/>
              <a:gd name="connsiteX4-47" fmla="*/ 780697 w 2552426"/>
              <a:gd name="connsiteY4-48" fmla="*/ 3133 h 1253405"/>
              <a:gd name="connsiteX5-49" fmla="*/ 855194 w 2552426"/>
              <a:gd name="connsiteY5-50" fmla="*/ 216388 h 1253405"/>
              <a:gd name="connsiteX6-51" fmla="*/ 1032811 w 2552426"/>
              <a:gd name="connsiteY6-52" fmla="*/ 841338 h 1253405"/>
              <a:gd name="connsiteX7-53" fmla="*/ 1256477 w 2552426"/>
              <a:gd name="connsiteY7-54" fmla="*/ 1229464 h 1253405"/>
              <a:gd name="connsiteX8-55" fmla="*/ 1401203 w 2552426"/>
              <a:gd name="connsiteY8-56" fmla="*/ 1189994 h 1253405"/>
              <a:gd name="connsiteX9-57" fmla="*/ 1513036 w 2552426"/>
              <a:gd name="connsiteY9-58" fmla="*/ 1012377 h 1253405"/>
              <a:gd name="connsiteX10-59" fmla="*/ 1657761 w 2552426"/>
              <a:gd name="connsiteY10-60" fmla="*/ 900543 h 1253405"/>
              <a:gd name="connsiteX11-61" fmla="*/ 1657761 w 2552426"/>
              <a:gd name="connsiteY11-62" fmla="*/ 900543 h 1253405"/>
              <a:gd name="connsiteX12-63" fmla="*/ 1822221 w 2552426"/>
              <a:gd name="connsiteY12-64" fmla="*/ 847916 h 1253405"/>
              <a:gd name="connsiteX13-65" fmla="*/ 2039309 w 2552426"/>
              <a:gd name="connsiteY13-66" fmla="*/ 959749 h 1253405"/>
              <a:gd name="connsiteX14-67" fmla="*/ 2157721 w 2552426"/>
              <a:gd name="connsiteY14-68" fmla="*/ 999220 h 1253405"/>
              <a:gd name="connsiteX15-69" fmla="*/ 2291467 w 2552426"/>
              <a:gd name="connsiteY15-70" fmla="*/ 895338 h 1253405"/>
              <a:gd name="connsiteX16-71" fmla="*/ 2420857 w 2552426"/>
              <a:gd name="connsiteY16-72" fmla="*/ 979484 h 1253405"/>
              <a:gd name="connsiteX17-73" fmla="*/ 2552426 w 2552426"/>
              <a:gd name="connsiteY17-74" fmla="*/ 946592 h 1253405"/>
              <a:gd name="connsiteX18-75" fmla="*/ 2552426 w 2552426"/>
              <a:gd name="connsiteY18-76" fmla="*/ 946592 h 1253405"/>
              <a:gd name="connsiteX0-77" fmla="*/ 0 w 2552426"/>
              <a:gd name="connsiteY0-78" fmla="*/ 907122 h 1253405"/>
              <a:gd name="connsiteX1-79" fmla="*/ 348656 w 2552426"/>
              <a:gd name="connsiteY1-80" fmla="*/ 900543 h 1253405"/>
              <a:gd name="connsiteX2-81" fmla="*/ 513116 w 2552426"/>
              <a:gd name="connsiteY2-82" fmla="*/ 801867 h 1253405"/>
              <a:gd name="connsiteX3-83" fmla="*/ 670998 w 2552426"/>
              <a:gd name="connsiteY3-84" fmla="*/ 347956 h 1253405"/>
              <a:gd name="connsiteX4-85" fmla="*/ 780697 w 2552426"/>
              <a:gd name="connsiteY4-86" fmla="*/ 3133 h 1253405"/>
              <a:gd name="connsiteX5-87" fmla="*/ 855194 w 2552426"/>
              <a:gd name="connsiteY5-88" fmla="*/ 216388 h 1253405"/>
              <a:gd name="connsiteX6-89" fmla="*/ 1032811 w 2552426"/>
              <a:gd name="connsiteY6-90" fmla="*/ 841338 h 1253405"/>
              <a:gd name="connsiteX7-91" fmla="*/ 1256477 w 2552426"/>
              <a:gd name="connsiteY7-92" fmla="*/ 1229464 h 1253405"/>
              <a:gd name="connsiteX8-93" fmla="*/ 1401203 w 2552426"/>
              <a:gd name="connsiteY8-94" fmla="*/ 1189994 h 1253405"/>
              <a:gd name="connsiteX9-95" fmla="*/ 1513036 w 2552426"/>
              <a:gd name="connsiteY9-96" fmla="*/ 1012377 h 1253405"/>
              <a:gd name="connsiteX10-97" fmla="*/ 1657761 w 2552426"/>
              <a:gd name="connsiteY10-98" fmla="*/ 900543 h 1253405"/>
              <a:gd name="connsiteX11-99" fmla="*/ 1657761 w 2552426"/>
              <a:gd name="connsiteY11-100" fmla="*/ 900543 h 1253405"/>
              <a:gd name="connsiteX12-101" fmla="*/ 1822221 w 2552426"/>
              <a:gd name="connsiteY12-102" fmla="*/ 847916 h 1253405"/>
              <a:gd name="connsiteX13-103" fmla="*/ 2039309 w 2552426"/>
              <a:gd name="connsiteY13-104" fmla="*/ 959749 h 1253405"/>
              <a:gd name="connsiteX14-105" fmla="*/ 2157721 w 2552426"/>
              <a:gd name="connsiteY14-106" fmla="*/ 999220 h 1253405"/>
              <a:gd name="connsiteX15-107" fmla="*/ 2291467 w 2552426"/>
              <a:gd name="connsiteY15-108" fmla="*/ 895338 h 1253405"/>
              <a:gd name="connsiteX16-109" fmla="*/ 2420857 w 2552426"/>
              <a:gd name="connsiteY16-110" fmla="*/ 979484 h 1253405"/>
              <a:gd name="connsiteX17-111" fmla="*/ 2552426 w 2552426"/>
              <a:gd name="connsiteY17-112" fmla="*/ 946592 h 1253405"/>
              <a:gd name="connsiteX18-113" fmla="*/ 2552426 w 2552426"/>
              <a:gd name="connsiteY18-114" fmla="*/ 946592 h 12534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2552426" h="1253405">
                <a:moveTo>
                  <a:pt x="0" y="907122"/>
                </a:moveTo>
                <a:cubicBezTo>
                  <a:pt x="131568" y="912603"/>
                  <a:pt x="263137" y="918085"/>
                  <a:pt x="348656" y="900543"/>
                </a:cubicBezTo>
                <a:cubicBezTo>
                  <a:pt x="434175" y="883001"/>
                  <a:pt x="459392" y="893965"/>
                  <a:pt x="513116" y="801867"/>
                </a:cubicBezTo>
                <a:cubicBezTo>
                  <a:pt x="566840" y="709769"/>
                  <a:pt x="626401" y="481078"/>
                  <a:pt x="670998" y="347956"/>
                </a:cubicBezTo>
                <a:cubicBezTo>
                  <a:pt x="715595" y="214834"/>
                  <a:pt x="749998" y="25061"/>
                  <a:pt x="780697" y="3133"/>
                </a:cubicBezTo>
                <a:cubicBezTo>
                  <a:pt x="811396" y="-18795"/>
                  <a:pt x="813175" y="76687"/>
                  <a:pt x="855194" y="216388"/>
                </a:cubicBezTo>
                <a:lnTo>
                  <a:pt x="1032811" y="841338"/>
                </a:lnTo>
                <a:cubicBezTo>
                  <a:pt x="1099691" y="1010184"/>
                  <a:pt x="1195078" y="1171355"/>
                  <a:pt x="1256477" y="1229464"/>
                </a:cubicBezTo>
                <a:cubicBezTo>
                  <a:pt x="1317876" y="1287573"/>
                  <a:pt x="1358443" y="1226175"/>
                  <a:pt x="1401203" y="1189994"/>
                </a:cubicBezTo>
                <a:cubicBezTo>
                  <a:pt x="1443963" y="1153813"/>
                  <a:pt x="1470276" y="1060619"/>
                  <a:pt x="1513036" y="1012377"/>
                </a:cubicBezTo>
                <a:cubicBezTo>
                  <a:pt x="1555796" y="964135"/>
                  <a:pt x="1657761" y="900543"/>
                  <a:pt x="1657761" y="900543"/>
                </a:cubicBezTo>
                <a:lnTo>
                  <a:pt x="1657761" y="900543"/>
                </a:lnTo>
                <a:cubicBezTo>
                  <a:pt x="1685171" y="891772"/>
                  <a:pt x="1758630" y="838048"/>
                  <a:pt x="1822221" y="847916"/>
                </a:cubicBezTo>
                <a:cubicBezTo>
                  <a:pt x="1885812" y="857784"/>
                  <a:pt x="1983392" y="934532"/>
                  <a:pt x="2039309" y="959749"/>
                </a:cubicBezTo>
                <a:cubicBezTo>
                  <a:pt x="2095226" y="984966"/>
                  <a:pt x="2115695" y="1009955"/>
                  <a:pt x="2157721" y="999220"/>
                </a:cubicBezTo>
                <a:cubicBezTo>
                  <a:pt x="2199747" y="988485"/>
                  <a:pt x="2247611" y="898627"/>
                  <a:pt x="2291467" y="895338"/>
                </a:cubicBezTo>
                <a:cubicBezTo>
                  <a:pt x="2335323" y="892049"/>
                  <a:pt x="2377364" y="970942"/>
                  <a:pt x="2420857" y="979484"/>
                </a:cubicBezTo>
                <a:cubicBezTo>
                  <a:pt x="2464350" y="988026"/>
                  <a:pt x="2552426" y="946592"/>
                  <a:pt x="2552426" y="946592"/>
                </a:cubicBezTo>
                <a:lnTo>
                  <a:pt x="2552426" y="946592"/>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楷体" panose="02010609060101010101" pitchFamily="49" charset="-122"/>
            </a:endParaRPr>
          </a:p>
        </p:txBody>
      </p:sp>
      <p:sp>
        <p:nvSpPr>
          <p:cNvPr id="18" name="文本框 17"/>
          <p:cNvSpPr txBox="1"/>
          <p:nvPr/>
        </p:nvSpPr>
        <p:spPr>
          <a:xfrm>
            <a:off x="5338085" y="2355726"/>
            <a:ext cx="418704" cy="369332"/>
          </a:xfrm>
          <a:prstGeom prst="rect">
            <a:avLst/>
          </a:prstGeom>
          <a:noFill/>
        </p:spPr>
        <p:txBody>
          <a:bodyPr wrap="none" rtlCol="0">
            <a:spAutoFit/>
          </a:bodyPr>
          <a:lstStyle/>
          <a:p>
            <a:r>
              <a:rPr lang="en-US" altLang="zh-CN" dirty="0" err="1">
                <a:ea typeface="楷体" panose="02010609060101010101" pitchFamily="49" charset="-122"/>
              </a:rPr>
              <a:t>dE</a:t>
            </a:r>
            <a:endParaRPr lang="zh-CN" altLang="en-US" dirty="0">
              <a:ea typeface="楷体" panose="02010609060101010101" pitchFamily="49" charset="-122"/>
            </a:endParaRPr>
          </a:p>
        </p:txBody>
      </p:sp>
      <p:sp>
        <p:nvSpPr>
          <p:cNvPr id="22" name="文本框 21"/>
          <p:cNvSpPr txBox="1"/>
          <p:nvPr/>
        </p:nvSpPr>
        <p:spPr>
          <a:xfrm>
            <a:off x="7410619" y="3580033"/>
            <a:ext cx="340158" cy="369332"/>
          </a:xfrm>
          <a:prstGeom prst="rect">
            <a:avLst/>
          </a:prstGeom>
          <a:noFill/>
        </p:spPr>
        <p:txBody>
          <a:bodyPr wrap="none" rtlCol="0">
            <a:spAutoFit/>
          </a:bodyPr>
          <a:lstStyle/>
          <a:p>
            <a:r>
              <a:rPr lang="en-US" altLang="zh-CN" dirty="0">
                <a:ea typeface="楷体" panose="02010609060101010101" pitchFamily="49" charset="-122"/>
              </a:rPr>
              <a:t>Q</a:t>
            </a:r>
            <a:endParaRPr lang="zh-CN" altLang="en-US" dirty="0">
              <a:ea typeface="楷体" panose="02010609060101010101" pitchFamily="49" charset="-122"/>
            </a:endParaRPr>
          </a:p>
        </p:txBody>
      </p:sp>
      <p:sp>
        <p:nvSpPr>
          <p:cNvPr id="23" name="文本框 22"/>
          <p:cNvSpPr txBox="1"/>
          <p:nvPr/>
        </p:nvSpPr>
        <p:spPr>
          <a:xfrm>
            <a:off x="5046853" y="3419028"/>
            <a:ext cx="301686" cy="369332"/>
          </a:xfrm>
          <a:prstGeom prst="rect">
            <a:avLst/>
          </a:prstGeom>
          <a:noFill/>
        </p:spPr>
        <p:txBody>
          <a:bodyPr wrap="none" rtlCol="0">
            <a:spAutoFit/>
          </a:bodyPr>
          <a:lstStyle/>
          <a:p>
            <a:r>
              <a:rPr lang="en-US" altLang="zh-CN" dirty="0">
                <a:ea typeface="楷体" panose="02010609060101010101" pitchFamily="49" charset="-122"/>
              </a:rPr>
              <a:t>0</a:t>
            </a:r>
            <a:endParaRPr lang="zh-CN" altLang="en-US" dirty="0">
              <a:ea typeface="楷体" panose="02010609060101010101" pitchFamily="49" charset="-122"/>
            </a:endParaRPr>
          </a:p>
        </p:txBody>
      </p:sp>
      <p:sp>
        <p:nvSpPr>
          <p:cNvPr id="14" name="文本框 13">
            <a:hlinkClick r:id="rId3" action="ppaction://hlinksldjump"/>
          </p:cNvPr>
          <p:cNvSpPr txBox="1"/>
          <p:nvPr/>
        </p:nvSpPr>
        <p:spPr>
          <a:xfrm>
            <a:off x="7266202" y="602328"/>
            <a:ext cx="88285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BSV2BJZY</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0" name="Rectangle 2"/>
          <p:cNvSpPr>
            <a:spLocks noChangeArrowheads="1"/>
          </p:cNvSpPr>
          <p:nvPr/>
        </p:nvSpPr>
        <p:spPr bwMode="auto">
          <a:xfrm>
            <a:off x="755576" y="1069154"/>
            <a:ext cx="6912768" cy="584775"/>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结构相同的系统会自发地引起共振，进而形成更大的系统。</a:t>
            </a:r>
            <a:endParaRPr kumimoji="0" lang="zh-CN" altLang="en-US" sz="36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6" name="矩形 5"/>
          <p:cNvSpPr/>
          <p:nvPr/>
        </p:nvSpPr>
        <p:spPr>
          <a:xfrm>
            <a:off x="4209988" y="1760600"/>
            <a:ext cx="3458356" cy="2554545"/>
          </a:xfrm>
          <a:prstGeom prst="rect">
            <a:avLst/>
          </a:prstGeom>
          <a:ln w="3175">
            <a:solidFill>
              <a:schemeClr val="bg1">
                <a:lumMod val="85000"/>
              </a:schemeClr>
            </a:solidFill>
          </a:ln>
        </p:spPr>
        <p:txBody>
          <a:bodyPr wrap="square">
            <a:spAutoFit/>
          </a:bodyPr>
          <a:lstStyle/>
          <a:p>
            <a:pPr indent="266700"/>
            <a:r>
              <a:rPr lang="zh-CN" altLang="en-US" sz="1600" dirty="0">
                <a:latin typeface="幼圆" panose="02010509060101010101" pitchFamily="49" charset="-122"/>
                <a:ea typeface="幼圆" panose="02010509060101010101" pitchFamily="49" charset="-122"/>
              </a:rPr>
              <a:t>物理学上，</a:t>
            </a:r>
            <a:r>
              <a:rPr lang="zh-CN" altLang="en-US" sz="1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两个固有频率相同的物体会发生共振</a:t>
            </a:r>
            <a:r>
              <a:rPr lang="zh-CN" altLang="en-US" sz="1600" dirty="0">
                <a:latin typeface="幼圆" panose="02010509060101010101" pitchFamily="49" charset="-122"/>
                <a:ea typeface="幼圆" panose="02010509060101010101" pitchFamily="49" charset="-122"/>
              </a:rPr>
              <a:t>。</a:t>
            </a:r>
            <a:endParaRPr lang="en-US" altLang="zh-CN" sz="1600" dirty="0">
              <a:latin typeface="幼圆" panose="02010509060101010101" pitchFamily="49" charset="-122"/>
              <a:ea typeface="幼圆" panose="02010509060101010101" pitchFamily="49" charset="-122"/>
            </a:endParaRPr>
          </a:p>
          <a:p>
            <a:pPr indent="266700"/>
            <a:r>
              <a:rPr lang="zh-CN" altLang="en-US" sz="1600" dirty="0">
                <a:latin typeface="幼圆" panose="02010509060101010101" pitchFamily="49" charset="-122"/>
                <a:ea typeface="幼圆" panose="02010509060101010101" pitchFamily="49" charset="-122"/>
              </a:rPr>
              <a:t>常见的现象：街道上驶过的汽车，它的轰鸣让玻璃窗震动起来，可是窗台上的花盆却毫无反应。</a:t>
            </a:r>
            <a:endParaRPr lang="en-US" altLang="zh-CN" sz="1600" dirty="0">
              <a:latin typeface="幼圆" panose="02010509060101010101" pitchFamily="49" charset="-122"/>
              <a:ea typeface="幼圆" panose="02010509060101010101" pitchFamily="49" charset="-122"/>
            </a:endParaRPr>
          </a:p>
          <a:p>
            <a:pPr indent="266700"/>
            <a:r>
              <a:rPr lang="zh-CN" altLang="en-US" sz="1600" dirty="0">
                <a:latin typeface="幼圆" panose="02010509060101010101" pitchFamily="49" charset="-122"/>
                <a:ea typeface="幼圆" panose="02010509060101010101" pitchFamily="49" charset="-122"/>
              </a:rPr>
              <a:t>这是因为汽车的振动频率与玻璃窗的固有频率相同，而与花盆不同。</a:t>
            </a:r>
            <a:endParaRPr lang="en-US" altLang="zh-CN" sz="1600" dirty="0">
              <a:latin typeface="幼圆" panose="02010509060101010101" pitchFamily="49" charset="-122"/>
              <a:ea typeface="幼圆" panose="02010509060101010101" pitchFamily="49" charset="-122"/>
            </a:endParaRPr>
          </a:p>
          <a:p>
            <a:pPr indent="266700"/>
            <a:r>
              <a:rPr lang="zh-CN" altLang="en-US" sz="1600" dirty="0">
                <a:latin typeface="幼圆" panose="02010509060101010101" pitchFamily="49" charset="-122"/>
                <a:ea typeface="幼圆" panose="02010509060101010101" pitchFamily="49" charset="-122"/>
              </a:rPr>
              <a:t>系统论上，</a:t>
            </a:r>
            <a:r>
              <a:rPr lang="zh-CN" altLang="en-US" sz="1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两个结构（序）相同的系统也会发生共振</a:t>
            </a:r>
            <a:r>
              <a:rPr lang="zh-CN" altLang="en-US" sz="1600" dirty="0">
                <a:latin typeface="幼圆" panose="02010509060101010101" pitchFamily="49" charset="-122"/>
                <a:ea typeface="幼圆" panose="02010509060101010101" pitchFamily="49" charset="-122"/>
              </a:rPr>
              <a:t>。共振是不由自主的。</a:t>
            </a: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14" name="图片 13"/>
          <p:cNvPicPr/>
          <p:nvPr/>
        </p:nvPicPr>
        <p:blipFill>
          <a:blip r:embed="rId2" cstate="screen"/>
          <a:stretch>
            <a:fillRect/>
          </a:stretch>
        </p:blipFill>
        <p:spPr>
          <a:xfrm>
            <a:off x="801081" y="1806432"/>
            <a:ext cx="3168193" cy="174960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rotWithShape="1">
          <a:blip r:embed="rId3" cstate="screen"/>
          <a:srcRect r="-79960"/>
          <a:stretch>
            <a:fillRect/>
          </a:stretch>
        </p:blipFill>
        <p:spPr>
          <a:xfrm>
            <a:off x="800921" y="3738871"/>
            <a:ext cx="3168353" cy="118659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2655636" y="3814647"/>
            <a:ext cx="1268292" cy="1015663"/>
          </a:xfrm>
          <a:prstGeom prst="rect">
            <a:avLst/>
          </a:prstGeom>
          <a:noFill/>
        </p:spPr>
        <p:txBody>
          <a:bodyPr wrap="square" rtlCol="0">
            <a:spAutoFit/>
          </a:bodyPr>
          <a:lstStyle/>
          <a:p>
            <a:r>
              <a:rPr lang="zh-CN" altLang="en-US" sz="2000" dirty="0">
                <a:solidFill>
                  <a:srgbClr val="0070C0"/>
                </a:solidFill>
                <a:latin typeface="方正粗宋简体" panose="03000509000000000000" pitchFamily="65" charset="-122"/>
                <a:ea typeface="方正粗宋简体" panose="03000509000000000000" pitchFamily="65" charset="-122"/>
              </a:rPr>
              <a:t>共同语言</a:t>
            </a:r>
            <a:endParaRPr lang="en-US" altLang="zh-CN" sz="2000" dirty="0">
              <a:solidFill>
                <a:srgbClr val="0070C0"/>
              </a:solidFill>
              <a:latin typeface="方正粗宋简体" panose="03000509000000000000" pitchFamily="65" charset="-122"/>
              <a:ea typeface="方正粗宋简体" panose="03000509000000000000" pitchFamily="65" charset="-122"/>
            </a:endParaRPr>
          </a:p>
          <a:p>
            <a:r>
              <a:rPr lang="zh-CN" altLang="en-US" sz="2000" dirty="0">
                <a:solidFill>
                  <a:srgbClr val="0070C0"/>
                </a:solidFill>
                <a:latin typeface="方正粗宋简体" panose="03000509000000000000" pitchFamily="65" charset="-122"/>
                <a:ea typeface="方正粗宋简体" panose="03000509000000000000" pitchFamily="65" charset="-122"/>
              </a:rPr>
              <a:t>猩猩相惜</a:t>
            </a:r>
            <a:endParaRPr lang="en-US" altLang="zh-CN" sz="2000" dirty="0">
              <a:solidFill>
                <a:srgbClr val="0070C0"/>
              </a:solidFill>
              <a:latin typeface="方正粗宋简体" panose="03000509000000000000" pitchFamily="65" charset="-122"/>
              <a:ea typeface="方正粗宋简体" panose="03000509000000000000" pitchFamily="65" charset="-122"/>
            </a:endParaRPr>
          </a:p>
          <a:p>
            <a:r>
              <a:rPr lang="zh-CN" altLang="en-US" sz="2000" dirty="0">
                <a:solidFill>
                  <a:srgbClr val="0070C0"/>
                </a:solidFill>
                <a:latin typeface="方正粗宋简体" panose="03000509000000000000" pitchFamily="65" charset="-122"/>
                <a:ea typeface="方正粗宋简体" panose="03000509000000000000" pitchFamily="65" charset="-122"/>
              </a:rPr>
              <a:t>相见恨晚</a:t>
            </a:r>
          </a:p>
        </p:txBody>
      </p:sp>
      <p:sp>
        <p:nvSpPr>
          <p:cNvPr id="11" name="矩形 10"/>
          <p:cNvSpPr/>
          <p:nvPr/>
        </p:nvSpPr>
        <p:spPr>
          <a:xfrm>
            <a:off x="4000173" y="4460978"/>
            <a:ext cx="3727302" cy="369332"/>
          </a:xfrm>
          <a:prstGeom prst="rect">
            <a:avLst/>
          </a:prstGeom>
        </p:spPr>
        <p:txBody>
          <a:bodyPr wrap="none">
            <a:spAutoFit/>
          </a:bodyPr>
          <a:lstStyle/>
          <a:p>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《周易·乾》</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：同声相应，同气相求</a:t>
            </a:r>
          </a:p>
        </p:txBody>
      </p:sp>
      <p:sp>
        <p:nvSpPr>
          <p:cNvPr id="4" name="三十二角星 3"/>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sp>
        <p:nvSpPr>
          <p:cNvPr id="12" name="文本框 11">
            <a:hlinkClick r:id="rId4" action="ppaction://hlinksldjump"/>
          </p:cNvPr>
          <p:cNvSpPr txBox="1"/>
          <p:nvPr/>
        </p:nvSpPr>
        <p:spPr>
          <a:xfrm>
            <a:off x="5359584" y="199185"/>
            <a:ext cx="7522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BSV2GZ</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503654" y="1252626"/>
            <a:ext cx="1731564" cy="830997"/>
          </a:xfrm>
          <a:prstGeom prst="rect">
            <a:avLst/>
          </a:prstGeom>
        </p:spPr>
        <p:style>
          <a:lnRef idx="0">
            <a:schemeClr val="dk1"/>
          </a:lnRef>
          <a:fillRef idx="3">
            <a:schemeClr val="dk1"/>
          </a:fillRef>
          <a:effectRef idx="3">
            <a:schemeClr val="dk1"/>
          </a:effectRef>
          <a:fontRef idx="minor">
            <a:schemeClr val="lt1"/>
          </a:fontRef>
        </p:style>
        <p:txBody>
          <a:bodyPr wrap="none">
            <a:spAutoFit/>
            <a:scene3d>
              <a:camera prst="orthographicFront"/>
              <a:lightRig rig="soft" dir="t">
                <a:rot lat="0" lon="0" rev="15600000"/>
              </a:lightRig>
            </a:scene3d>
            <a:sp3d extrusionH="57150" prstMaterial="softEdge">
              <a:bevelT w="25400" h="38100"/>
            </a:sp3d>
          </a:bodyPr>
          <a:lstStyle/>
          <a:p>
            <a:pPr algn="r"/>
            <a:r>
              <a:rPr lang="zh-CN" altLang="en-US" sz="2400" dirty="0">
                <a:solidFill>
                  <a:schemeClr val="accent4"/>
                </a:solidFill>
                <a:latin typeface="方正超粗黑简体" panose="03000509000000000000" pitchFamily="65" charset="-122"/>
                <a:ea typeface="方正超粗黑简体" panose="03000509000000000000" pitchFamily="65" charset="-122"/>
              </a:rPr>
              <a:t>灵修</a:t>
            </a:r>
            <a:endParaRPr lang="en-US" altLang="zh-CN" sz="2400" dirty="0">
              <a:solidFill>
                <a:schemeClr val="accent4"/>
              </a:solidFill>
              <a:latin typeface="方正超粗黑简体" panose="03000509000000000000" pitchFamily="65" charset="-122"/>
              <a:ea typeface="方正超粗黑简体" panose="03000509000000000000" pitchFamily="65" charset="-122"/>
            </a:endParaRPr>
          </a:p>
          <a:p>
            <a:pPr algn="r"/>
            <a:r>
              <a:rPr lang="zh-CN" altLang="en-US" sz="2400" dirty="0">
                <a:solidFill>
                  <a:schemeClr val="bg1">
                    <a:lumMod val="85000"/>
                  </a:schemeClr>
                </a:solidFill>
                <a:latin typeface="方正超粗黑简体" panose="03000509000000000000" pitchFamily="65" charset="-122"/>
                <a:ea typeface="方正超粗黑简体" panose="03000509000000000000" pitchFamily="65" charset="-122"/>
              </a:rPr>
              <a:t>神秘的沟通</a:t>
            </a:r>
          </a:p>
        </p:txBody>
      </p:sp>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grpSp>
        <p:nvGrpSpPr>
          <p:cNvPr id="11" name="组合 10"/>
          <p:cNvGrpSpPr/>
          <p:nvPr/>
        </p:nvGrpSpPr>
        <p:grpSpPr>
          <a:xfrm>
            <a:off x="755576" y="1779662"/>
            <a:ext cx="3511888" cy="1755944"/>
            <a:chOff x="611560" y="1484351"/>
            <a:chExt cx="3511888" cy="1755944"/>
          </a:xfrm>
        </p:grpSpPr>
        <p:pic>
          <p:nvPicPr>
            <p:cNvPr id="5" name="图片 4"/>
            <p:cNvPicPr>
              <a:picLocks noChangeAspect="1"/>
            </p:cNvPicPr>
            <p:nvPr/>
          </p:nvPicPr>
          <p:blipFill>
            <a:blip r:embed="rId2" cstate="screen"/>
            <a:stretch>
              <a:fillRect/>
            </a:stretch>
          </p:blipFill>
          <p:spPr>
            <a:xfrm>
              <a:off x="611560" y="1484351"/>
              <a:ext cx="1755944" cy="1755944"/>
            </a:xfrm>
            <a:prstGeom prst="rect">
              <a:avLst/>
            </a:prstGeom>
          </p:spPr>
        </p:pic>
        <p:pic>
          <p:nvPicPr>
            <p:cNvPr id="6" name="图片 5"/>
            <p:cNvPicPr>
              <a:picLocks noChangeAspect="1"/>
            </p:cNvPicPr>
            <p:nvPr/>
          </p:nvPicPr>
          <p:blipFill>
            <a:blip r:embed="rId2" cstate="screen"/>
            <a:stretch>
              <a:fillRect/>
            </a:stretch>
          </p:blipFill>
          <p:spPr>
            <a:xfrm flipH="1">
              <a:off x="2367504" y="1484351"/>
              <a:ext cx="1755944" cy="1755944"/>
            </a:xfrm>
            <a:prstGeom prst="rect">
              <a:avLst/>
            </a:prstGeom>
          </p:spPr>
        </p:pic>
      </p:grpSp>
      <p:sp>
        <p:nvSpPr>
          <p:cNvPr id="14" name="文本框 13"/>
          <p:cNvSpPr txBox="1"/>
          <p:nvPr/>
        </p:nvSpPr>
        <p:spPr>
          <a:xfrm>
            <a:off x="730051" y="1208534"/>
            <a:ext cx="3259226" cy="400110"/>
          </a:xfrm>
          <a:prstGeom prst="rect">
            <a:avLst/>
          </a:prstGeom>
          <a:noFill/>
        </p:spPr>
        <p:txBody>
          <a:bodyPr wrap="none" rtlCol="0">
            <a:spAutoFit/>
          </a:bodyPr>
          <a:lstStyle/>
          <a:p>
            <a: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300</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多年的惠更斯摆钟之谜</a:t>
            </a:r>
          </a:p>
        </p:txBody>
      </p:sp>
      <p:sp>
        <p:nvSpPr>
          <p:cNvPr id="16" name="矩形 15"/>
          <p:cNvSpPr/>
          <p:nvPr/>
        </p:nvSpPr>
        <p:spPr>
          <a:xfrm>
            <a:off x="4450826" y="2286432"/>
            <a:ext cx="3217518" cy="1200329"/>
          </a:xfrm>
          <a:prstGeom prst="rect">
            <a:avLst/>
          </a:prstGeom>
        </p:spPr>
        <p:txBody>
          <a:bodyPr wrap="square">
            <a:spAutoFit/>
          </a:bodyPr>
          <a:lstStyle/>
          <a:p>
            <a:pPr indent="271780" algn="just"/>
            <a:r>
              <a:rPr lang="zh-CN" altLang="en-US" dirty="0">
                <a:latin typeface="幼圆" panose="02010509060101010101" pitchFamily="49" charset="-122"/>
                <a:ea typeface="幼圆" panose="02010509060101010101" pitchFamily="49" charset="-122"/>
              </a:rPr>
              <a:t>无论两个摆锤从哪里或者什么时候开始摆动，在约半小时内，它们最终会以相同的频率彼此相反地摆动。</a:t>
            </a:r>
          </a:p>
        </p:txBody>
      </p:sp>
      <p:pic>
        <p:nvPicPr>
          <p:cNvPr id="10242" name="Picture 2" descr="https://timgsa.baidu.com/timg?image&amp;quality=80&amp;size=b9999_10000&amp;sec=1528198830105&amp;di=30e8651e359fe69f5b42fcaac8b79134&amp;imgtype=0&amp;src=http%3A%2F%2Fimgsrc.baidu.com%2Fimage%2Fc0%253Dshijue1%252C0%252C0%252C294%252C40%2Fsign%3Ddff246235382b2b7b392318759c4a19a%2Fd1a20cf431adcbef08bfa021a6af2edda3cc9f0a.jpg"/>
          <p:cNvPicPr>
            <a:picLocks noChangeAspect="1" noChangeArrowheads="1"/>
          </p:cNvPicPr>
          <p:nvPr/>
        </p:nvPicPr>
        <p:blipFill rotWithShape="1">
          <a:blip r:embed="rId3" cstate="screen"/>
          <a:srcRect/>
          <a:stretch>
            <a:fillRect/>
          </a:stretch>
        </p:blipFill>
        <p:spPr bwMode="auto">
          <a:xfrm>
            <a:off x="6220586" y="1121365"/>
            <a:ext cx="1385120" cy="10570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44" name="Picture 4" descr="https://timgsa.baidu.com/timg?image&amp;quality=80&amp;size=b9999_10000&amp;sec=1528793945&amp;di=cf82a4c571428b7dbe0cb7289f614b8a&amp;imgtype=jpg&amp;er=1&amp;src=http%3A%2F%2Fimgsrc.baidu.com%2Fimgad%2Fpic%2Fitem%2F32fa828ba61ea8d3a81d12f19d0a304e251f5803.jpg"/>
          <p:cNvPicPr>
            <a:picLocks noChangeAspect="1" noChangeArrowheads="1"/>
          </p:cNvPicPr>
          <p:nvPr/>
        </p:nvPicPr>
        <p:blipFill rotWithShape="1">
          <a:blip r:embed="rId4" cstate="screen"/>
          <a:srcRect/>
          <a:stretch>
            <a:fillRect/>
          </a:stretch>
        </p:blipFill>
        <p:spPr bwMode="auto">
          <a:xfrm>
            <a:off x="307139" y="1794608"/>
            <a:ext cx="727313" cy="94579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文本框 19"/>
          <p:cNvSpPr txBox="1"/>
          <p:nvPr/>
        </p:nvSpPr>
        <p:spPr>
          <a:xfrm>
            <a:off x="4572000" y="3502829"/>
            <a:ext cx="3005951" cy="400110"/>
          </a:xfrm>
          <a:prstGeom prst="wedgeRectCallout">
            <a:avLst>
              <a:gd name="adj1" fmla="val -64998"/>
              <a:gd name="adj2" fmla="val 43878"/>
            </a:avLst>
          </a:prstGeom>
          <a:noFill/>
          <a:ln w="3175">
            <a:solidFill>
              <a:schemeClr val="accent1"/>
            </a:solidFill>
          </a:ln>
        </p:spPr>
        <p:txBody>
          <a:bodyPr wrap="none" rtlCol="0">
            <a:spAutoFit/>
          </a:bodyPr>
          <a:lstStyle/>
          <a:p>
            <a:pPr algn="ct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机械振动传导，声音作用</a:t>
            </a:r>
          </a:p>
        </p:txBody>
      </p:sp>
      <p:sp>
        <p:nvSpPr>
          <p:cNvPr id="24" name="文本框 23"/>
          <p:cNvSpPr txBox="1"/>
          <p:nvPr/>
        </p:nvSpPr>
        <p:spPr>
          <a:xfrm>
            <a:off x="448767" y="3672106"/>
            <a:ext cx="3672800" cy="461665"/>
          </a:xfrm>
          <a:prstGeom prst="wedgeRectCallout">
            <a:avLst>
              <a:gd name="adj1" fmla="val -20369"/>
              <a:gd name="adj2" fmla="val 108433"/>
            </a:avLst>
          </a:prstGeom>
          <a:noFill/>
          <a:ln w="3175">
            <a:solidFill>
              <a:schemeClr val="accent1"/>
            </a:solidFill>
          </a:ln>
        </p:spPr>
        <p:txBody>
          <a:bodyPr wrap="none" rtlCol="0">
            <a:spAutoFit/>
          </a:bodyPr>
          <a:lstStyle/>
          <a:p>
            <a:pPr algn="ct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关键是</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同构性</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：两个一样的钟</a:t>
            </a:r>
          </a:p>
        </p:txBody>
      </p:sp>
      <p:sp>
        <p:nvSpPr>
          <p:cNvPr id="21" name="文本框 20"/>
          <p:cNvSpPr txBox="1"/>
          <p:nvPr/>
        </p:nvSpPr>
        <p:spPr>
          <a:xfrm>
            <a:off x="343457" y="4454980"/>
            <a:ext cx="7417415" cy="523220"/>
          </a:xfrm>
          <a:prstGeom prst="rect">
            <a:avLst/>
          </a:prstGeom>
          <a:noFill/>
          <a:ln w="3175">
            <a:solidFill>
              <a:schemeClr val="tx1"/>
            </a:solidFill>
          </a:ln>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共振：系统同构性的感应、纠缠，自然的互动，纯粹</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物质性</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stretch>
            <a:fillRect/>
          </a:stretch>
        </p:blipFill>
        <p:spPr>
          <a:xfrm>
            <a:off x="2220678" y="481525"/>
            <a:ext cx="5721724" cy="4291293"/>
          </a:xfrm>
          <a:prstGeom prst="rect">
            <a:avLst/>
          </a:prstGeom>
        </p:spPr>
      </p:pic>
      <p:pic>
        <p:nvPicPr>
          <p:cNvPr id="9" name="图片 8"/>
          <p:cNvPicPr>
            <a:picLocks noChangeAspect="1"/>
          </p:cNvPicPr>
          <p:nvPr/>
        </p:nvPicPr>
        <p:blipFill>
          <a:blip r:embed="rId3"/>
          <a:stretch>
            <a:fillRect/>
          </a:stretch>
        </p:blipFill>
        <p:spPr>
          <a:xfrm>
            <a:off x="5861295" y="258341"/>
            <a:ext cx="2019300" cy="657225"/>
          </a:xfrm>
          <a:prstGeom prst="rect">
            <a:avLst/>
          </a:prstGeom>
        </p:spPr>
      </p:pic>
      <p:sp>
        <p:nvSpPr>
          <p:cNvPr id="2" name="TextBox 1"/>
          <p:cNvSpPr txBox="1"/>
          <p:nvPr/>
        </p:nvSpPr>
        <p:spPr>
          <a:xfrm>
            <a:off x="683569"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1" y="553166"/>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indent="269875" defTabSz="914400" fontAlgn="base">
              <a:spcBef>
                <a:spcPct val="0"/>
              </a:spcBef>
              <a:spcAft>
                <a:spcPct val="0"/>
              </a:spcAft>
            </a:pPr>
            <a:r>
              <a:rPr lang="en-US" altLang="zh-CN" sz="1000" dirty="0">
                <a:latin typeface="Arial Black" panose="020B0A04020102020204" pitchFamily="34" charset="0"/>
                <a:ea typeface="幼圆" panose="02010509060101010101" pitchFamily="49" charset="-122"/>
                <a:cs typeface="Arial Black" panose="020B0A04020102020204" pitchFamily="34" charset="0"/>
              </a:rPr>
              <a:t>       </a:t>
            </a:r>
            <a:endParaRPr lang="en-US" altLang="zh-CN" dirty="0">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4" cstate="screen"/>
          <a:srcRect/>
          <a:stretch>
            <a:fill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343459" y="4454980"/>
            <a:ext cx="7417415" cy="523220"/>
          </a:xfrm>
          <a:prstGeom prst="rect">
            <a:avLst/>
          </a:prstGeom>
          <a:noFill/>
          <a:ln w="3175">
            <a:solidFill>
              <a:schemeClr val="tx1"/>
            </a:solidFill>
          </a:ln>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共振：系统同构性的感应、纠缠，自然的互动，纯粹</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物质性</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a:t>
            </a:r>
          </a:p>
        </p:txBody>
      </p:sp>
      <p:sp>
        <p:nvSpPr>
          <p:cNvPr id="10" name="文本框 9"/>
          <p:cNvSpPr txBox="1"/>
          <p:nvPr/>
        </p:nvSpPr>
        <p:spPr>
          <a:xfrm>
            <a:off x="467544" y="1231915"/>
            <a:ext cx="1911191" cy="1692771"/>
          </a:xfrm>
          <a:prstGeom prst="rect">
            <a:avLst/>
          </a:prstGeom>
          <a:noFill/>
        </p:spPr>
        <p:txBody>
          <a:bodyPr wrap="square" rtlCol="0">
            <a:spAutoFit/>
          </a:bodyPr>
          <a:lstStyle/>
          <a:p>
            <a:pPr algn="just"/>
            <a:r>
              <a:rPr lang="zh-CN" altLang="en-US" sz="32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共振协同</a:t>
            </a:r>
            <a:endParaRPr lang="en-US" altLang="zh-CN" sz="32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耦合作用的一种特例，</a:t>
            </a:r>
            <a:r>
              <a:rPr lang="zh-CN" altLang="en-US" sz="2400" dirty="0">
                <a:solidFill>
                  <a:srgbClr val="0099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强显性</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耦合。</a:t>
            </a:r>
          </a:p>
        </p:txBody>
      </p:sp>
      <p:sp>
        <p:nvSpPr>
          <p:cNvPr id="4" name="文本框 3"/>
          <p:cNvSpPr txBox="1"/>
          <p:nvPr/>
        </p:nvSpPr>
        <p:spPr>
          <a:xfrm>
            <a:off x="668159" y="3042845"/>
            <a:ext cx="1415772" cy="1077218"/>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正反馈</a:t>
            </a:r>
          </a:p>
        </p:txBody>
      </p:sp>
      <p:pic>
        <p:nvPicPr>
          <p:cNvPr id="12" name="图片 11"/>
          <p:cNvPicPr>
            <a:picLocks noChangeAspect="1"/>
          </p:cNvPicPr>
          <p:nvPr/>
        </p:nvPicPr>
        <p:blipFill>
          <a:blip r:embed="rId5"/>
          <a:stretch>
            <a:fillRect/>
          </a:stretch>
        </p:blipFill>
        <p:spPr>
          <a:xfrm>
            <a:off x="2464718" y="1104900"/>
            <a:ext cx="5231904" cy="3002463"/>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screen"/>
          <a:srcRect/>
          <a:stretch>
            <a:fillRect/>
          </a:stretch>
        </p:blipFill>
        <p:spPr>
          <a:xfrm>
            <a:off x="4283968" y="875064"/>
            <a:ext cx="3456384" cy="284881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a:blip r:embed="rId3" cstate="screen"/>
          <a:stretch>
            <a:fillRect/>
          </a:stretch>
        </p:blipFill>
        <p:spPr>
          <a:xfrm>
            <a:off x="736711" y="1732524"/>
            <a:ext cx="2952552" cy="1810583"/>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图片 3"/>
          <p:cNvPicPr>
            <a:picLocks noChangeAspect="1"/>
          </p:cNvPicPr>
          <p:nvPr/>
        </p:nvPicPr>
        <p:blipFill>
          <a:blip r:embed="rId4" cstate="screen"/>
          <a:stretch>
            <a:fillRect/>
          </a:stretch>
        </p:blipFill>
        <p:spPr>
          <a:xfrm>
            <a:off x="2411760" y="2283005"/>
            <a:ext cx="2267271" cy="1494854"/>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13" name="三十二角星 12"/>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5" cstate="screen"/>
          <a:srcRect/>
          <a:stretch>
            <a:fill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706624" y="1209304"/>
            <a:ext cx="1620957" cy="523220"/>
          </a:xfrm>
          <a:prstGeom prst="rect">
            <a:avLst/>
          </a:prstGeom>
          <a:noFill/>
        </p:spPr>
        <p:txBody>
          <a:bodyPr wrap="none" rtlCol="0">
            <a:spAutoFit/>
          </a:bodyPr>
          <a:lstStyle>
            <a:defPPr>
              <a:defRPr lang="zh-CN"/>
            </a:defPPr>
            <a:lvl1pPr>
              <a:defRPr sz="2800">
                <a:effectLst>
                  <a:glow rad="101600">
                    <a:schemeClr val="bg1">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天人感应</a:t>
            </a:r>
          </a:p>
        </p:txBody>
      </p:sp>
      <p:sp>
        <p:nvSpPr>
          <p:cNvPr id="18" name="文本框 17"/>
          <p:cNvSpPr txBox="1"/>
          <p:nvPr/>
        </p:nvSpPr>
        <p:spPr>
          <a:xfrm>
            <a:off x="2518995" y="1963399"/>
            <a:ext cx="1620957" cy="523220"/>
          </a:xfrm>
          <a:prstGeom prst="rect">
            <a:avLst/>
          </a:prstGeom>
          <a:noFill/>
        </p:spPr>
        <p:txBody>
          <a:bodyPr wrap="none" rtlCol="0">
            <a:spAutoFit/>
          </a:bodyPr>
          <a:lstStyle/>
          <a:p>
            <a:r>
              <a:rPr lang="zh-CN" altLang="en-US" sz="2800" dirty="0">
                <a:effectLst>
                  <a:glow rad="101600">
                    <a:schemeClr val="bg1">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一见钟情</a:t>
            </a:r>
          </a:p>
        </p:txBody>
      </p:sp>
      <p:pic>
        <p:nvPicPr>
          <p:cNvPr id="14" name="图片 13"/>
          <p:cNvPicPr>
            <a:picLocks noChangeAspect="1"/>
          </p:cNvPicPr>
          <p:nvPr/>
        </p:nvPicPr>
        <p:blipFill>
          <a:blip r:embed="rId6"/>
          <a:stretch>
            <a:fillRect/>
          </a:stretch>
        </p:blipFill>
        <p:spPr>
          <a:xfrm>
            <a:off x="471281" y="3522030"/>
            <a:ext cx="2602019" cy="1676559"/>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图片 18"/>
          <p:cNvPicPr>
            <a:picLocks noChangeAspect="1"/>
          </p:cNvPicPr>
          <p:nvPr/>
        </p:nvPicPr>
        <p:blipFill rotWithShape="1">
          <a:blip r:embed="rId7" cstate="screen"/>
          <a:srcRect/>
          <a:stretch>
            <a:fillRect/>
          </a:stretch>
        </p:blipFill>
        <p:spPr>
          <a:xfrm>
            <a:off x="4679031" y="3019872"/>
            <a:ext cx="2813739" cy="1882161"/>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1" name="文本框 20"/>
          <p:cNvSpPr txBox="1"/>
          <p:nvPr/>
        </p:nvSpPr>
        <p:spPr>
          <a:xfrm>
            <a:off x="137056" y="4664628"/>
            <a:ext cx="2698175" cy="523220"/>
          </a:xfrm>
          <a:prstGeom prst="rect">
            <a:avLst/>
          </a:prstGeom>
          <a:noFill/>
        </p:spPr>
        <p:txBody>
          <a:bodyPr wrap="none" rtlCol="0">
            <a:spAutoFit/>
          </a:bodyPr>
          <a:lstStyle>
            <a:defPPr>
              <a:defRPr lang="zh-CN"/>
            </a:defPPr>
            <a:lvl1pPr>
              <a:defRPr sz="2800">
                <a:effectLst>
                  <a:glow rad="101600">
                    <a:schemeClr val="bg1">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三观不合请走开</a:t>
            </a:r>
          </a:p>
        </p:txBody>
      </p:sp>
      <p:sp>
        <p:nvSpPr>
          <p:cNvPr id="20" name="矩形 19"/>
          <p:cNvSpPr/>
          <p:nvPr/>
        </p:nvSpPr>
        <p:spPr>
          <a:xfrm>
            <a:off x="3776722" y="4530906"/>
            <a:ext cx="4237057" cy="523220"/>
          </a:xfrm>
          <a:prstGeom prst="rect">
            <a:avLst/>
          </a:prstGeom>
          <a:noFill/>
        </p:spPr>
        <p:txBody>
          <a:bodyPr wrap="none" rtlCol="0">
            <a:spAutoFit/>
          </a:bodyPr>
          <a:lstStyle/>
          <a:p>
            <a:r>
              <a:rPr lang="zh-CN" altLang="en-US" sz="2800" dirty="0">
                <a:effectLst>
                  <a:glow rad="101600">
                    <a:schemeClr val="bg1">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确认过眼神 我遇上对的人</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95536" y="843558"/>
            <a:ext cx="1723549" cy="400110"/>
          </a:xfrm>
          <a:prstGeom prst="rect">
            <a:avLst/>
          </a:prstGeom>
        </p:spPr>
        <p:txBody>
          <a:bodyPr wrap="none">
            <a:spAutoFit/>
          </a:bodyPr>
          <a:lstStyle/>
          <a:p>
            <a:pPr defTabSz="914400">
              <a:defRPr/>
            </a:pPr>
            <a:r>
              <a:rPr lang="zh-CN" altLang="en-US"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什么是系统？</a:t>
            </a:r>
            <a:endParaRPr lang="en-US" altLang="zh-CN"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p:txBody>
      </p:sp>
      <p:sp>
        <p:nvSpPr>
          <p:cNvPr id="8" name="矩形 14"/>
          <p:cNvSpPr>
            <a:spLocks noChangeArrowheads="1"/>
          </p:cNvSpPr>
          <p:nvPr/>
        </p:nvSpPr>
        <p:spPr bwMode="auto">
          <a:xfrm>
            <a:off x="539552" y="1274535"/>
            <a:ext cx="1368152" cy="584775"/>
          </a:xfrm>
          <a:prstGeom prst="rect">
            <a:avLst/>
          </a:prstGeom>
          <a:solidFill>
            <a:schemeClr val="bg1">
              <a:alpha val="74000"/>
            </a:schemeClr>
          </a:solidFill>
          <a:ln w="3175">
            <a:solidFill>
              <a:schemeClr val="bg1">
                <a:lumMod val="85000"/>
              </a:schemeClr>
            </a:solidFill>
            <a:miter lim="800000"/>
          </a:ln>
        </p:spPr>
        <p:txBody>
          <a:bodyPr wrap="square">
            <a:spAutoFit/>
          </a:bodyPr>
          <a:lstStyle/>
          <a:p>
            <a:pPr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具有</a:t>
            </a:r>
            <a:r>
              <a:rPr lang="zh-CN" altLang="en-US" sz="16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和</a:t>
            </a:r>
            <a:r>
              <a:rPr lang="zh-CN" altLang="en-US" sz="16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功能</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的实体。</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10" name="TextBox 3"/>
          <p:cNvSpPr txBox="1"/>
          <p:nvPr/>
        </p:nvSpPr>
        <p:spPr>
          <a:xfrm>
            <a:off x="347973" y="228005"/>
            <a:ext cx="305724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什么是系统工程？</a:t>
            </a:r>
            <a:endPar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pic>
        <p:nvPicPr>
          <p:cNvPr id="2" name="图片 1"/>
          <p:cNvPicPr>
            <a:picLocks noChangeAspect="1"/>
          </p:cNvPicPr>
          <p:nvPr/>
        </p:nvPicPr>
        <p:blipFill>
          <a:blip r:embed="rId2" cstate="screen"/>
          <a:stretch>
            <a:fillRect/>
          </a:stretch>
        </p:blipFill>
        <p:spPr>
          <a:xfrm>
            <a:off x="2699792" y="915566"/>
            <a:ext cx="6120680" cy="4029130"/>
          </a:xfrm>
          <a:prstGeom prst="rect">
            <a:avLst/>
          </a:prstGeom>
        </p:spPr>
      </p:pic>
      <p:pic>
        <p:nvPicPr>
          <p:cNvPr id="3" name="图片 2"/>
          <p:cNvPicPr>
            <a:picLocks noChangeAspect="1"/>
          </p:cNvPicPr>
          <p:nvPr/>
        </p:nvPicPr>
        <p:blipFill rotWithShape="1">
          <a:blip r:embed="rId3" cstate="screen"/>
          <a:srcRect/>
          <a:stretch>
            <a:fillRect/>
          </a:stretch>
        </p:blipFill>
        <p:spPr>
          <a:xfrm>
            <a:off x="395536" y="2139702"/>
            <a:ext cx="1788790" cy="1656184"/>
          </a:xfrm>
          <a:prstGeom prst="rect">
            <a:avLst/>
          </a:prstGeom>
        </p:spPr>
      </p:pic>
      <p:sp>
        <p:nvSpPr>
          <p:cNvPr id="4" name="文本框 3"/>
          <p:cNvSpPr txBox="1"/>
          <p:nvPr/>
        </p:nvSpPr>
        <p:spPr>
          <a:xfrm>
            <a:off x="347973" y="4083918"/>
            <a:ext cx="2063787" cy="646331"/>
          </a:xfrm>
          <a:prstGeom prst="rect">
            <a:avLst/>
          </a:prstGeom>
          <a:noFill/>
        </p:spPr>
        <p:txBody>
          <a:bodyPr wrap="squar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概念上，开关是</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最简单的系统</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13" name="三十二角星 12"/>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2" cstate="screen"/>
          <a:srcRect/>
          <a:stretch>
            <a:fill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939480" y="1131590"/>
            <a:ext cx="1723549" cy="461665"/>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稀帅的爱情</a:t>
            </a:r>
          </a:p>
        </p:txBody>
      </p:sp>
      <p:grpSp>
        <p:nvGrpSpPr>
          <p:cNvPr id="7" name="组合 6"/>
          <p:cNvGrpSpPr/>
          <p:nvPr/>
        </p:nvGrpSpPr>
        <p:grpSpPr>
          <a:xfrm>
            <a:off x="467544" y="1720054"/>
            <a:ext cx="2661703" cy="2038499"/>
            <a:chOff x="716599" y="1779662"/>
            <a:chExt cx="2661703" cy="2038499"/>
          </a:xfrm>
        </p:grpSpPr>
        <p:pic>
          <p:nvPicPr>
            <p:cNvPr id="2050" name="Picture 2" descr="https://gimg2.baidu.com/image_search/src=http%3A%2F%2Fcdnimg103.lizhi.fm%2Faudio_cover%2F2016%2F06%2F25%2F29479693730860039_320x320.jpg&amp;refer=http%3A%2F%2Fcdnimg103.lizhi.fm&amp;app=2002&amp;size=f9999,10000&amp;q=a80&amp;n=0&amp;g=0n&amp;fmt=jpeg?sec=1636766515&amp;t=4869e8148ffd8b8e5659457bed6ac703"/>
            <p:cNvPicPr>
              <a:picLocks noChangeAspect="1" noChangeArrowheads="1"/>
            </p:cNvPicPr>
            <p:nvPr/>
          </p:nvPicPr>
          <p:blipFill>
            <a:blip r:embed="rId3"/>
            <a:srcRect/>
            <a:stretch>
              <a:fillRect/>
            </a:stretch>
          </p:blipFill>
          <p:spPr bwMode="auto">
            <a:xfrm flipH="1">
              <a:off x="716599" y="1779662"/>
              <a:ext cx="2038498" cy="20384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gimg2.baidu.com/image_search/src=http%3A%2F%2Fcdnimg103.lizhi.fm%2Faudio_cover%2F2016%2F06%2F25%2F29479693730860039_320x320.jpg&amp;refer=http%3A%2F%2Fcdnimg103.lizhi.fm&amp;app=2002&amp;size=f9999,10000&amp;q=a80&amp;n=0&amp;g=0n&amp;fmt=jpeg?sec=1636766515&amp;t=4869e8148ffd8b8e5659457bed6ac703"/>
            <p:cNvPicPr>
              <a:picLocks noChangeAspect="1" noChangeArrowheads="1"/>
            </p:cNvPicPr>
            <p:nvPr/>
          </p:nvPicPr>
          <p:blipFill>
            <a:blip r:embed="rId4" cstate="screen">
              <a:duotone>
                <a:schemeClr val="accent2">
                  <a:shade val="45000"/>
                  <a:satMod val="135000"/>
                </a:schemeClr>
                <a:prstClr val="white"/>
              </a:duotone>
            </a:blip>
            <a:srcRect/>
            <a:stretch>
              <a:fillRect/>
            </a:stretch>
          </p:blipFill>
          <p:spPr bwMode="auto">
            <a:xfrm>
              <a:off x="2131891" y="2283718"/>
              <a:ext cx="1246411" cy="12464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9" name="矩形 8"/>
          <p:cNvSpPr/>
          <p:nvPr/>
        </p:nvSpPr>
        <p:spPr>
          <a:xfrm>
            <a:off x="3016793" y="1718107"/>
            <a:ext cx="4572000" cy="646331"/>
          </a:xfrm>
          <a:prstGeom prst="rect">
            <a:avLst/>
          </a:prstGeom>
        </p:spPr>
        <p:txBody>
          <a:bodyPr>
            <a:spAutoFit/>
          </a:bodyPr>
          <a:lstStyle/>
          <a:p>
            <a:r>
              <a:rPr lang="zh-CN" altLang="en-US" dirty="0">
                <a:latin typeface="幼圆" panose="02010509060101010101" pitchFamily="49" charset="-122"/>
                <a:ea typeface="幼圆" panose="02010509060101010101" pitchFamily="49" charset="-122"/>
              </a:rPr>
              <a:t>雄性蟋蟀鸣叫的特定频率，引起雌性特定长度胸管的共振。</a:t>
            </a:r>
          </a:p>
        </p:txBody>
      </p:sp>
      <p:grpSp>
        <p:nvGrpSpPr>
          <p:cNvPr id="23" name="组合 22"/>
          <p:cNvGrpSpPr/>
          <p:nvPr/>
        </p:nvGrpSpPr>
        <p:grpSpPr>
          <a:xfrm>
            <a:off x="4435890" y="2571750"/>
            <a:ext cx="2871014" cy="2371457"/>
            <a:chOff x="3289409" y="2718265"/>
            <a:chExt cx="2871014" cy="2371457"/>
          </a:xfrm>
        </p:grpSpPr>
        <p:pic>
          <p:nvPicPr>
            <p:cNvPr id="22" name="图片 21"/>
            <p:cNvPicPr>
              <a:picLocks noChangeAspect="1"/>
            </p:cNvPicPr>
            <p:nvPr/>
          </p:nvPicPr>
          <p:blipFill>
            <a:blip r:embed="rId5" cstate="screen"/>
            <a:stretch>
              <a:fillRect/>
            </a:stretch>
          </p:blipFill>
          <p:spPr>
            <a:xfrm>
              <a:off x="3289409" y="2718265"/>
              <a:ext cx="2871014" cy="2371457"/>
            </a:xfrm>
            <a:prstGeom prst="rect">
              <a:avLst/>
            </a:prstGeom>
          </p:spPr>
        </p:pic>
        <p:sp>
          <p:nvSpPr>
            <p:cNvPr id="10" name="文本框 9"/>
            <p:cNvSpPr txBox="1"/>
            <p:nvPr/>
          </p:nvSpPr>
          <p:spPr>
            <a:xfrm>
              <a:off x="4067944" y="2971425"/>
              <a:ext cx="1620957" cy="1815882"/>
            </a:xfrm>
            <a:prstGeom prst="rect">
              <a:avLst/>
            </a:prstGeom>
            <a:noFill/>
          </p:spPr>
          <p:txBody>
            <a:bodyPr wrap="none" rtlCol="0">
              <a:spAutoFit/>
            </a:bodyPr>
            <a:lstStyle/>
            <a:p>
              <a:r>
                <a:rPr lang="zh-CN" altLang="en-US"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rPr>
                <a:t>要恋爱，</a:t>
              </a:r>
              <a:endParaRPr lang="en-US" altLang="zh-CN"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endParaRPr>
            </a:p>
            <a:p>
              <a:r>
                <a:rPr lang="zh-CN" altLang="en-US"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rPr>
                <a:t>学蟋蟀。</a:t>
              </a:r>
              <a:endParaRPr lang="en-US" altLang="zh-CN"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endParaRPr>
            </a:p>
            <a:p>
              <a:r>
                <a:rPr lang="zh-CN" altLang="en-US"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rPr>
                <a:t>会共振，</a:t>
              </a:r>
              <a:endParaRPr lang="en-US" altLang="zh-CN"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endParaRPr>
            </a:p>
            <a:p>
              <a:r>
                <a:rPr lang="zh-CN" altLang="en-US"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rPr>
                <a:t>脱单快！</a:t>
              </a:r>
            </a:p>
          </p:txBody>
        </p:sp>
      </p:grpSp>
      <p:pic>
        <p:nvPicPr>
          <p:cNvPr id="27" name="图片 26"/>
          <p:cNvPicPr/>
          <p:nvPr/>
        </p:nvPicPr>
        <p:blipFill>
          <a:blip r:embed="rId6" cstate="screen"/>
          <a:stretch>
            <a:fillRect/>
          </a:stretch>
        </p:blipFill>
        <p:spPr>
          <a:xfrm>
            <a:off x="580603" y="4010914"/>
            <a:ext cx="720000" cy="720000"/>
          </a:xfrm>
          <a:prstGeom prst="rect">
            <a:avLst/>
          </a:prstGeom>
        </p:spPr>
      </p:pic>
      <p:pic>
        <p:nvPicPr>
          <p:cNvPr id="28" name="图片 27" descr="女阿色.png"/>
          <p:cNvPicPr/>
          <p:nvPr/>
        </p:nvPicPr>
        <p:blipFill>
          <a:blip r:embed="rId7" cstate="screen"/>
          <a:stretch>
            <a:fillRect/>
          </a:stretch>
        </p:blipFill>
        <p:spPr>
          <a:xfrm>
            <a:off x="1331640" y="4010914"/>
            <a:ext cx="720000" cy="720000"/>
          </a:xfrm>
          <a:prstGeom prst="rect">
            <a:avLst/>
          </a:prstGeom>
        </p:spPr>
      </p:pic>
      <p:sp>
        <p:nvSpPr>
          <p:cNvPr id="24" name="文本框 23"/>
          <p:cNvSpPr txBox="1"/>
          <p:nvPr/>
        </p:nvSpPr>
        <p:spPr>
          <a:xfrm>
            <a:off x="2830175" y="3947622"/>
            <a:ext cx="1463447" cy="510778"/>
          </a:xfrm>
          <a:prstGeom prst="wedgeRoundRectCallout">
            <a:avLst>
              <a:gd name="adj1" fmla="val -102277"/>
              <a:gd name="adj2" fmla="val 50357"/>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CN"/>
            </a:defPPr>
            <a:lvl1pPr>
              <a:defRPr sz="1600" b="1">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defRPr>
            </a:lvl1pPr>
          </a:lstStyle>
          <a:p>
            <a:r>
              <a:rPr lang="zh-CN" altLang="en-US" sz="2400" dirty="0"/>
              <a:t>脱单秘籍</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cstate="screen"/>
          <a:srcRect/>
          <a:stretch>
            <a:fillRect/>
          </a:stretch>
        </p:blipFill>
        <p:spPr>
          <a:xfrm>
            <a:off x="6207784" y="1617678"/>
            <a:ext cx="1824297" cy="1946068"/>
          </a:xfrm>
          <a:prstGeom prst="rect">
            <a:avLst/>
          </a:prstGeom>
        </p:spPr>
      </p:pic>
      <p:pic>
        <p:nvPicPr>
          <p:cNvPr id="21" name="图片 20"/>
          <p:cNvPicPr>
            <a:picLocks noChangeAspect="1"/>
          </p:cNvPicPr>
          <p:nvPr/>
        </p:nvPicPr>
        <p:blipFill rotWithShape="1">
          <a:blip r:embed="rId3" cstate="screen"/>
          <a:srcRect/>
          <a:stretch>
            <a:fillRect/>
          </a:stretch>
        </p:blipFill>
        <p:spPr>
          <a:xfrm>
            <a:off x="5357094" y="3709514"/>
            <a:ext cx="2671289" cy="1433985"/>
          </a:xfrm>
          <a:prstGeom prst="rect">
            <a:avLst/>
          </a:prstGeom>
        </p:spPr>
      </p:pic>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13" name="三十二角星 12"/>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4" cstate="screen"/>
          <a:srcRect/>
          <a:stretch>
            <a:fill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493101" y="3607398"/>
            <a:ext cx="2698175" cy="954107"/>
          </a:xfrm>
          <a:prstGeom prst="rect">
            <a:avLst/>
          </a:prstGeom>
          <a:ln w="3175"/>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君子眼里君子多</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小人眼里小人多</a:t>
            </a:r>
          </a:p>
        </p:txBody>
      </p:sp>
      <p:sp>
        <p:nvSpPr>
          <p:cNvPr id="17" name="文本框 16"/>
          <p:cNvSpPr txBox="1"/>
          <p:nvPr/>
        </p:nvSpPr>
        <p:spPr>
          <a:xfrm>
            <a:off x="395536" y="4603645"/>
            <a:ext cx="3877985"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你把别人想成什么，你可能就是什么</a:t>
            </a:r>
          </a:p>
        </p:txBody>
      </p:sp>
      <p:grpSp>
        <p:nvGrpSpPr>
          <p:cNvPr id="11" name="组合 10"/>
          <p:cNvGrpSpPr/>
          <p:nvPr/>
        </p:nvGrpSpPr>
        <p:grpSpPr>
          <a:xfrm>
            <a:off x="483448" y="1261821"/>
            <a:ext cx="3322745" cy="2066436"/>
            <a:chOff x="779371" y="2459489"/>
            <a:chExt cx="3322745" cy="2066436"/>
          </a:xfrm>
        </p:grpSpPr>
        <p:pic>
          <p:nvPicPr>
            <p:cNvPr id="5" name="图片 4"/>
            <p:cNvPicPr>
              <a:picLocks noChangeAspect="1"/>
            </p:cNvPicPr>
            <p:nvPr/>
          </p:nvPicPr>
          <p:blipFill>
            <a:blip r:embed="rId5"/>
            <a:stretch>
              <a:fillRect/>
            </a:stretch>
          </p:blipFill>
          <p:spPr>
            <a:xfrm>
              <a:off x="827584" y="2459489"/>
              <a:ext cx="3216244" cy="206643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3685014" y="2459489"/>
              <a:ext cx="417102" cy="646331"/>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苏</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轼</a:t>
              </a:r>
            </a:p>
          </p:txBody>
        </p:sp>
        <p:sp>
          <p:nvSpPr>
            <p:cNvPr id="19" name="文本框 18"/>
            <p:cNvSpPr txBox="1"/>
            <p:nvPr/>
          </p:nvSpPr>
          <p:spPr>
            <a:xfrm>
              <a:off x="779371" y="3252750"/>
              <a:ext cx="417102" cy="646331"/>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佛</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印</a:t>
              </a:r>
            </a:p>
          </p:txBody>
        </p:sp>
      </p:grpSp>
      <p:sp>
        <p:nvSpPr>
          <p:cNvPr id="16" name="椭圆形标注 15"/>
          <p:cNvSpPr/>
          <p:nvPr/>
        </p:nvSpPr>
        <p:spPr>
          <a:xfrm>
            <a:off x="3923928" y="987574"/>
            <a:ext cx="2604221" cy="2077403"/>
          </a:xfrm>
          <a:prstGeom prst="wedgeEllipseCallout">
            <a:avLst>
              <a:gd name="adj1" fmla="val 51750"/>
              <a:gd name="adj2" fmla="val 14870"/>
            </a:avLst>
          </a:prstGeom>
        </p:spPr>
        <p:style>
          <a:lnRef idx="3">
            <a:schemeClr val="lt1"/>
          </a:lnRef>
          <a:fillRef idx="1">
            <a:schemeClr val="accent5"/>
          </a:fillRef>
          <a:effectRef idx="1">
            <a:schemeClr val="accent5"/>
          </a:effectRef>
          <a:fontRef idx="minor">
            <a:schemeClr val="lt1"/>
          </a:fontRef>
        </p:style>
        <p:txBody>
          <a:bodyPr wrap="square">
            <a:spAutoFit/>
          </a:bodyPr>
          <a:lstStyle/>
          <a:p>
            <a:pPr indent="266700"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佛印看你像一尊佛，那是他心里有佛，而你看他像屎，那就是你自己心里有屎。</a:t>
            </a:r>
          </a:p>
        </p:txBody>
      </p:sp>
      <p:sp>
        <p:nvSpPr>
          <p:cNvPr id="20" name="文本框 19"/>
          <p:cNvSpPr txBox="1"/>
          <p:nvPr/>
        </p:nvSpPr>
        <p:spPr>
          <a:xfrm>
            <a:off x="7080910" y="1471909"/>
            <a:ext cx="877163"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苏小妹</a:t>
            </a:r>
          </a:p>
        </p:txBody>
      </p:sp>
      <p:sp>
        <p:nvSpPr>
          <p:cNvPr id="3" name="文本框 2"/>
          <p:cNvSpPr txBox="1"/>
          <p:nvPr/>
        </p:nvSpPr>
        <p:spPr>
          <a:xfrm>
            <a:off x="3515866" y="3641486"/>
            <a:ext cx="2723879" cy="830997"/>
          </a:xfrm>
          <a:prstGeom prst="wedgeRectCallout">
            <a:avLst>
              <a:gd name="adj1" fmla="val 54836"/>
              <a:gd name="adj2" fmla="val 23084"/>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2400" dirty="0">
                <a:ln>
                  <a:solidFill>
                    <a:srgbClr val="FFCC00"/>
                  </a:solidFill>
                </a:ln>
                <a:solidFill>
                  <a:srgbClr val="FF66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我见青山多妩媚，料青山见我应如是。</a:t>
            </a:r>
            <a:endParaRPr lang="zh-CN" altLang="en-US" sz="2000" dirty="0">
              <a:ln>
                <a:solidFill>
                  <a:srgbClr val="FFCC00"/>
                </a:solidFill>
              </a:ln>
              <a:solidFill>
                <a:srgbClr val="FF66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13" name="三十二角星 12"/>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2" cstate="screen"/>
          <a:srcRect/>
          <a:stretch>
            <a:fill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79893" y="1203598"/>
            <a:ext cx="2954655" cy="830997"/>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高人为什么高？</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情商高是怎么回事？</a:t>
            </a:r>
          </a:p>
        </p:txBody>
      </p:sp>
      <p:grpSp>
        <p:nvGrpSpPr>
          <p:cNvPr id="25" name="组合 24"/>
          <p:cNvGrpSpPr/>
          <p:nvPr/>
        </p:nvGrpSpPr>
        <p:grpSpPr>
          <a:xfrm>
            <a:off x="3203848" y="2297381"/>
            <a:ext cx="4392488" cy="2857500"/>
            <a:chOff x="3203848" y="2297381"/>
            <a:chExt cx="4392488" cy="2857500"/>
          </a:xfrm>
        </p:grpSpPr>
        <p:pic>
          <p:nvPicPr>
            <p:cNvPr id="7" name="图片 6"/>
            <p:cNvPicPr>
              <a:picLocks noChangeAspect="1"/>
            </p:cNvPicPr>
            <p:nvPr/>
          </p:nvPicPr>
          <p:blipFill rotWithShape="1">
            <a:blip r:embed="rId3" cstate="screen"/>
            <a:srcRect/>
            <a:stretch>
              <a:fillRect/>
            </a:stretch>
          </p:blipFill>
          <p:spPr>
            <a:xfrm>
              <a:off x="3203848" y="2297381"/>
              <a:ext cx="4392488" cy="285750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 name="图片 9"/>
            <p:cNvPicPr>
              <a:picLocks noChangeAspect="1"/>
            </p:cNvPicPr>
            <p:nvPr/>
          </p:nvPicPr>
          <p:blipFill>
            <a:blip r:embed="rId4" cstate="screen">
              <a:clrChange>
                <a:clrFrom>
                  <a:srgbClr val="F6F6F6"/>
                </a:clrFrom>
                <a:clrTo>
                  <a:srgbClr val="F6F6F6">
                    <a:alpha val="0"/>
                  </a:srgbClr>
                </a:clrTo>
              </a:clrChange>
            </a:blip>
            <a:stretch>
              <a:fillRect/>
            </a:stretch>
          </p:blipFill>
          <p:spPr>
            <a:xfrm flipH="1">
              <a:off x="3551668" y="2947384"/>
              <a:ext cx="554019" cy="435459"/>
            </a:xfrm>
            <a:prstGeom prst="rect">
              <a:avLst/>
            </a:prstGeom>
          </p:spPr>
        </p:pic>
        <p:pic>
          <p:nvPicPr>
            <p:cNvPr id="22" name="图片 21"/>
            <p:cNvPicPr>
              <a:picLocks noChangeAspect="1"/>
            </p:cNvPicPr>
            <p:nvPr/>
          </p:nvPicPr>
          <p:blipFill>
            <a:blip r:embed="rId5" cstate="screen">
              <a:clrChange>
                <a:clrFrom>
                  <a:srgbClr val="F6F6F6"/>
                </a:clrFrom>
                <a:clrTo>
                  <a:srgbClr val="F6F6F6">
                    <a:alpha val="0"/>
                  </a:srgbClr>
                </a:clrTo>
              </a:clrChange>
              <a:duotone>
                <a:schemeClr val="accent6">
                  <a:shade val="45000"/>
                  <a:satMod val="135000"/>
                </a:schemeClr>
                <a:prstClr val="white"/>
              </a:duotone>
            </a:blip>
            <a:stretch>
              <a:fillRect/>
            </a:stretch>
          </p:blipFill>
          <p:spPr>
            <a:xfrm flipH="1">
              <a:off x="3983717" y="2832572"/>
              <a:ext cx="365758" cy="287486"/>
            </a:xfrm>
            <a:prstGeom prst="rect">
              <a:avLst/>
            </a:prstGeom>
          </p:spPr>
        </p:pic>
        <p:pic>
          <p:nvPicPr>
            <p:cNvPr id="23" name="图片 22"/>
            <p:cNvPicPr>
              <a:picLocks noChangeAspect="1"/>
            </p:cNvPicPr>
            <p:nvPr/>
          </p:nvPicPr>
          <p:blipFill>
            <a:blip r:embed="rId6" cstate="screen">
              <a:clrChange>
                <a:clrFrom>
                  <a:srgbClr val="F6F6F6"/>
                </a:clrFrom>
                <a:clrTo>
                  <a:srgbClr val="F6F6F6">
                    <a:alpha val="0"/>
                  </a:srgbClr>
                </a:clrTo>
              </a:clrChange>
              <a:duotone>
                <a:schemeClr val="accent5">
                  <a:shade val="45000"/>
                  <a:satMod val="135000"/>
                </a:schemeClr>
                <a:prstClr val="white"/>
              </a:duotone>
            </a:blip>
            <a:stretch>
              <a:fillRect/>
            </a:stretch>
          </p:blipFill>
          <p:spPr>
            <a:xfrm flipH="1">
              <a:off x="4330018" y="2947384"/>
              <a:ext cx="402566" cy="316417"/>
            </a:xfrm>
            <a:prstGeom prst="rect">
              <a:avLst/>
            </a:prstGeom>
          </p:spPr>
        </p:pic>
        <p:pic>
          <p:nvPicPr>
            <p:cNvPr id="24" name="图片 23"/>
            <p:cNvPicPr>
              <a:picLocks noChangeAspect="1"/>
            </p:cNvPicPr>
            <p:nvPr/>
          </p:nvPicPr>
          <p:blipFill>
            <a:blip r:embed="rId7" cstate="screen">
              <a:clrChange>
                <a:clrFrom>
                  <a:srgbClr val="F6F6F6"/>
                </a:clrFrom>
                <a:clrTo>
                  <a:srgbClr val="F6F6F6">
                    <a:alpha val="0"/>
                  </a:srgbClr>
                </a:clrTo>
              </a:clrChange>
              <a:duotone>
                <a:prstClr val="black"/>
                <a:schemeClr val="accent3">
                  <a:tint val="45000"/>
                  <a:satMod val="400000"/>
                </a:schemeClr>
              </a:duotone>
            </a:blip>
            <a:stretch>
              <a:fillRect/>
            </a:stretch>
          </p:blipFill>
          <p:spPr>
            <a:xfrm flipH="1">
              <a:off x="4676319" y="2947384"/>
              <a:ext cx="219686" cy="172673"/>
            </a:xfrm>
            <a:prstGeom prst="rect">
              <a:avLst/>
            </a:prstGeom>
          </p:spPr>
        </p:pic>
        <p:sp>
          <p:nvSpPr>
            <p:cNvPr id="18" name="文本框 17"/>
            <p:cNvSpPr txBox="1"/>
            <p:nvPr/>
          </p:nvSpPr>
          <p:spPr>
            <a:xfrm>
              <a:off x="3436273" y="3438021"/>
              <a:ext cx="1378904" cy="369332"/>
            </a:xfrm>
            <a:prstGeom prst="rect">
              <a:avLst/>
            </a:prstGeom>
            <a:noFill/>
          </p:spPr>
          <p:txBody>
            <a:bodyPr wrap="none" rtlCol="0">
              <a:spAutoFit/>
            </a:bodyPr>
            <a:lstStyle/>
            <a:p>
              <a:r>
                <a:rPr lang="zh-CN" altLang="en-US" b="1" spc="50" dirty="0">
                  <a:ln w="9525" cmpd="sng">
                    <a:solidFill>
                      <a:sysClr val="windowText" lastClr="000000"/>
                    </a:solidFill>
                    <a:prstDash val="solid"/>
                  </a:ln>
                  <a:solidFill>
                    <a:srgbClr val="70AD47">
                      <a:tint val="1000"/>
                    </a:srgbClr>
                  </a:solidFill>
                  <a:effectLst>
                    <a:glow rad="38100">
                      <a:schemeClr val="accent1">
                        <a:alpha val="40000"/>
                      </a:schemeClr>
                    </a:glow>
                  </a:effectLst>
                  <a:latin typeface="幼圆" panose="02010509060101010101" pitchFamily="49" charset="-122"/>
                  <a:ea typeface="幼圆" panose="02010509060101010101" pitchFamily="49" charset="-122"/>
                </a:rPr>
                <a:t>调频大烟袋</a:t>
              </a:r>
            </a:p>
          </p:txBody>
        </p:sp>
      </p:grpSp>
      <p:sp>
        <p:nvSpPr>
          <p:cNvPr id="26" name="文本框 25"/>
          <p:cNvSpPr txBox="1"/>
          <p:nvPr/>
        </p:nvSpPr>
        <p:spPr>
          <a:xfrm>
            <a:off x="3734548" y="1622212"/>
            <a:ext cx="4493538" cy="830997"/>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因为他是</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变频</a:t>
            </a:r>
            <a:r>
              <a:rPr lang="zh-CN" altLang="en-US" sz="2400" dirty="0">
                <a:latin typeface="幼圆" panose="02010509060101010101" pitchFamily="49" charset="-122"/>
                <a:ea typeface="幼圆" panose="02010509060101010101" pitchFamily="49" charset="-122"/>
              </a:rPr>
              <a:t>的、</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调频</a:t>
            </a:r>
            <a:r>
              <a:rPr lang="zh-CN" altLang="en-US" sz="2400" dirty="0">
                <a:latin typeface="幼圆" panose="02010509060101010101" pitchFamily="49" charset="-122"/>
                <a:ea typeface="幼圆" panose="02010509060101010101" pitchFamily="49" charset="-122"/>
              </a:rPr>
              <a:t>的！</a:t>
            </a:r>
            <a:endParaRPr lang="en-US" altLang="zh-CN" sz="2400" dirty="0">
              <a:latin typeface="幼圆" panose="02010509060101010101" pitchFamily="49" charset="-122"/>
              <a:ea typeface="幼圆" panose="02010509060101010101" pitchFamily="49" charset="-122"/>
            </a:endParaRPr>
          </a:p>
          <a:p>
            <a:r>
              <a:rPr lang="zh-CN" altLang="en-US" sz="2400" dirty="0">
                <a:latin typeface="幼圆" panose="02010509060101010101" pitchFamily="49" charset="-122"/>
                <a:ea typeface="幼圆" panose="02010509060101010101" pitchFamily="49" charset="-122"/>
              </a:rPr>
              <a:t>根据你的频率调整自己的频率。</a:t>
            </a:r>
          </a:p>
        </p:txBody>
      </p:sp>
      <p:pic>
        <p:nvPicPr>
          <p:cNvPr id="27" name="图片 26"/>
          <p:cNvPicPr>
            <a:picLocks noChangeAspect="1"/>
          </p:cNvPicPr>
          <p:nvPr/>
        </p:nvPicPr>
        <p:blipFill>
          <a:blip r:embed="rId8" cstate="screen"/>
          <a:stretch>
            <a:fillRect/>
          </a:stretch>
        </p:blipFill>
        <p:spPr>
          <a:xfrm>
            <a:off x="537306" y="2821094"/>
            <a:ext cx="2624427" cy="188433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8" name="文本框 27"/>
          <p:cNvSpPr txBox="1"/>
          <p:nvPr/>
        </p:nvSpPr>
        <p:spPr>
          <a:xfrm>
            <a:off x="6561729" y="2744270"/>
            <a:ext cx="1589848" cy="1687890"/>
          </a:xfrm>
          <a:prstGeom prst="wedgeEllipseCallout">
            <a:avLst>
              <a:gd name="adj1" fmla="val -60514"/>
              <a:gd name="adj2" fmla="val -25943"/>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zh-CN" altLang="en-US" dirty="0">
                <a:latin typeface="幼圆" panose="02010509060101010101" pitchFamily="49" charset="-122"/>
                <a:ea typeface="幼圆" panose="02010509060101010101" pitchFamily="49" charset="-122"/>
              </a:rPr>
              <a:t>小哥哥啊，我掐指一算，你命里缺稀帅。</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570756"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系统体增长原理</a:t>
            </a:r>
          </a:p>
        </p:txBody>
      </p:sp>
      <p:sp>
        <p:nvSpPr>
          <p:cNvPr id="35841" name="Rectangle 1"/>
          <p:cNvSpPr>
            <a:spLocks noChangeArrowheads="1"/>
          </p:cNvSpPr>
          <p:nvPr/>
        </p:nvSpPr>
        <p:spPr bwMode="auto">
          <a:xfrm>
            <a:off x="1043608" y="1095520"/>
            <a:ext cx="5832648" cy="2400657"/>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0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系统（例如</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）通过边界上的输入</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输出口吸收外部质能（物质和能量统称）和信息。</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1</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在保持系统</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内部熵（或序）不变，即序参量稳定的情况下，吸收的净质能（吸收的质能与排出的质能之差）越多，系统的规模将越大，即：</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S</a:t>
            </a:r>
            <a:r>
              <a:rPr kumimoji="0" lang="en-US" altLang="zh-CN" sz="10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不变时，</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Δm</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&lt;0,</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则</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ΔV&lt;0 </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Δm</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=0,</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则</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ΔV=0 </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Δm</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&gt;0,</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则</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ΔV&gt;0 </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S</a:t>
            </a:r>
            <a:r>
              <a:rPr kumimoji="0" lang="en-US" altLang="zh-CN" sz="10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为系统的熵，</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Δm</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为净质能变化</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,ΔV</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为系统规模变化。</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2</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在保持系统</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规模不变的情况下，系统吸收的信息熵使系统的序越合理，系统的正向序参量将越有优势，系统的能力将越强，即：</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V</a:t>
            </a:r>
            <a:r>
              <a:rPr kumimoji="0" lang="en-US" altLang="zh-CN" sz="10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不变时，</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Δo</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0,</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则</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ΔA&gt;0 </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Δo≠0, </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则</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ΔA&lt;0</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V</a:t>
            </a:r>
            <a:r>
              <a:rPr kumimoji="0" lang="en-US" altLang="zh-CN" sz="10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为系统的规模，</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Δo</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为当前序与最佳序的差</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,ΔA</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为系统能力变化。</a:t>
            </a:r>
            <a:endParaRPr kumimoji="0" lang="zh-CN" altLang="en-US"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pic>
        <p:nvPicPr>
          <p:cNvPr id="4" name="图片 3" descr="系统成长原理曲线.jpg"/>
          <p:cNvPicPr/>
          <p:nvPr/>
        </p:nvPicPr>
        <p:blipFill>
          <a:blip r:embed="rId2" cstate="screen"/>
          <a:stretch>
            <a:fillRect/>
          </a:stretch>
        </p:blipFill>
        <p:spPr>
          <a:xfrm>
            <a:off x="1105252" y="3682872"/>
            <a:ext cx="3384376" cy="116757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矩形 4"/>
          <p:cNvSpPr/>
          <p:nvPr/>
        </p:nvSpPr>
        <p:spPr>
          <a:xfrm>
            <a:off x="4644008" y="3600500"/>
            <a:ext cx="2232248" cy="1323439"/>
          </a:xfrm>
          <a:prstGeom prst="rect">
            <a:avLst/>
          </a:prstGeom>
        </p:spPr>
        <p:txBody>
          <a:bodyPr wrap="square">
            <a:spAutoFit/>
          </a:bodyPr>
          <a:lstStyle/>
          <a:p>
            <a:pPr indent="266700" algn="just"/>
            <a:r>
              <a:rPr lang="zh-CN" altLang="en-US"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物质和能量使系统的体量增长</a:t>
            </a:r>
            <a:endParaRPr lang="en-US" altLang="zh-CN"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6700" algn="just"/>
            <a:r>
              <a:rPr lang="zh-CN" altLang="en-US"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信息使系统的序更合理，使系统的结构更优化，使系统更强壮</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7" name="文本框 6">
            <a:hlinkClick r:id="rId3" action="ppaction://hlinksldjump"/>
          </p:cNvPr>
          <p:cNvSpPr txBox="1"/>
          <p:nvPr/>
        </p:nvSpPr>
        <p:spPr>
          <a:xfrm>
            <a:off x="6275099" y="606628"/>
            <a:ext cx="742101"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BSV2ZZ</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局部比较优势原理</a:t>
            </a:r>
          </a:p>
        </p:txBody>
      </p:sp>
      <p:sp>
        <p:nvSpPr>
          <p:cNvPr id="34817" name="Rectangle 1"/>
          <p:cNvSpPr>
            <a:spLocks noChangeArrowheads="1"/>
          </p:cNvSpPr>
          <p:nvPr/>
        </p:nvSpPr>
        <p:spPr bwMode="auto">
          <a:xfrm>
            <a:off x="1115616" y="1131590"/>
            <a:ext cx="5760640" cy="1015663"/>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在一个竞争的环境中，系统（例如</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）成功（保持或成长）的必要条件是具有局部优势，即该系统具有比其周边的其他系统更强的自组织力</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，即：</a:t>
            </a:r>
            <a:endParaRPr kumimoji="0" lang="zh-CN" altLang="en-US"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 ≥ </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t>
            </a:r>
            <a:r>
              <a:rPr kumimoji="0" lang="en-US" altLang="zh-CN" sz="1200" b="0" i="1" u="none" strike="noStrike" cap="none" normalizeH="0" baseline="-3000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k</a:t>
            </a:r>
            <a:endParaRPr kumimoji="0" lang="en-US" altLang="zh-CN"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200" b="0" i="1"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k</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=1,2,3,</a:t>
            </a:r>
            <a:r>
              <a:rPr kumimoji="0" lang="en-US" altLang="zh-CN" sz="1200" b="0" i="0" u="none" strike="noStrike" cap="none" normalizeH="0" baseline="0" dirty="0">
                <a:ln>
                  <a:noFill/>
                </a:ln>
                <a:solidFill>
                  <a:schemeClr val="tx1"/>
                </a:solidFill>
                <a:effectLst/>
                <a:latin typeface="Arial" panose="020B0604020202020204"/>
                <a:ea typeface="幼圆" panose="02010509060101010101" pitchFamily="49" charset="-122"/>
                <a:cs typeface="Arial Black" panose="020B0A04020102020204" pitchFamily="34" charset="0"/>
              </a:rPr>
              <a:t>…</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,n</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的自组织力，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t>
            </a:r>
            <a:r>
              <a:rPr kumimoji="0" lang="en-US" altLang="zh-CN" sz="1200" b="0" i="1" u="none" strike="noStrike" cap="none" normalizeH="0" baseline="-3000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k</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周边的</a:t>
            </a:r>
            <a:r>
              <a:rPr kumimoji="0" lang="en-US" altLang="zh-CN" sz="1200" b="0" i="1"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k</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个相邻的兄弟系统。</a:t>
            </a:r>
            <a:endParaRPr kumimoji="0" lang="zh-CN" altLang="en-US" sz="2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pic>
        <p:nvPicPr>
          <p:cNvPr id="4" name="图片 3" descr="局部优势.jpg"/>
          <p:cNvPicPr/>
          <p:nvPr/>
        </p:nvPicPr>
        <p:blipFill>
          <a:blip r:embed="rId2" cstate="screen"/>
          <a:stretch>
            <a:fillRect/>
          </a:stretch>
        </p:blipFill>
        <p:spPr>
          <a:xfrm>
            <a:off x="4049675" y="2720463"/>
            <a:ext cx="2826581" cy="20115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p:nvSpPr>
        <p:spPr>
          <a:xfrm>
            <a:off x="4355976" y="2345542"/>
            <a:ext cx="2262158" cy="369332"/>
          </a:xfrm>
          <a:prstGeom prst="rect">
            <a:avLst/>
          </a:prstGeom>
          <a:noFill/>
        </p:spPr>
        <p:txBody>
          <a:bodyPr wrap="none" rtlCol="0">
            <a:spAutoFit/>
          </a:bodyPr>
          <a:lstStyle/>
          <a:p>
            <a:r>
              <a:rPr lang="zh-CN" altLang="en-US" dirty="0">
                <a:solidFill>
                  <a:srgbClr val="0070C0"/>
                </a:solidFill>
                <a:latin typeface="幼圆" panose="02010509060101010101" pitchFamily="49" charset="-122"/>
                <a:ea typeface="幼圆" panose="02010509060101010101" pitchFamily="49" charset="-122"/>
              </a:rPr>
              <a:t>足球的局部优势理论</a:t>
            </a:r>
          </a:p>
        </p:txBody>
      </p:sp>
      <p:sp>
        <p:nvSpPr>
          <p:cNvPr id="6" name="矩形 5"/>
          <p:cNvSpPr/>
          <p:nvPr/>
        </p:nvSpPr>
        <p:spPr>
          <a:xfrm>
            <a:off x="1133872" y="2643758"/>
            <a:ext cx="2790056" cy="1600438"/>
          </a:xfrm>
          <a:prstGeom prst="rect">
            <a:avLst/>
          </a:prstGeom>
        </p:spPr>
        <p:txBody>
          <a:bodyPr wrap="square">
            <a:spAutoFit/>
          </a:bodyPr>
          <a:lstStyle/>
          <a:p>
            <a:pPr indent="266700"/>
            <a:r>
              <a:rPr lang="zh-CN" altLang="en-US" sz="1600" dirty="0">
                <a:latin typeface="幼圆" panose="02010509060101010101" pitchFamily="49" charset="-122"/>
                <a:ea typeface="幼圆" panose="02010509060101010101" pitchFamily="49" charset="-122"/>
              </a:rPr>
              <a:t>一个系统只要比周围的系统强，就可以生存发展，而不必强于所有系统。</a:t>
            </a:r>
          </a:p>
          <a:p>
            <a:pPr indent="266700"/>
            <a:r>
              <a:rPr lang="zh-CN" altLang="en-US" sz="1600" dirty="0">
                <a:latin typeface="幼圆" panose="02010509060101010101" pitchFamily="49" charset="-122"/>
                <a:ea typeface="幼圆" panose="02010509060101010101" pitchFamily="49" charset="-122"/>
              </a:rPr>
              <a:t>反之，不能在局部保持相对较强的优势，该系统将存在衰退甚至消亡的危险</a:t>
            </a:r>
            <a:r>
              <a:rPr lang="zh-CN" altLang="en-US" dirty="0">
                <a:ea typeface="幼圆" panose="02010509060101010101" pitchFamily="49" charset="-122"/>
              </a:rPr>
              <a:t>。</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8" name="文本框 7">
            <a:hlinkClick r:id="rId3" action="ppaction://hlinksldjump"/>
          </p:cNvPr>
          <p:cNvSpPr txBox="1"/>
          <p:nvPr/>
        </p:nvSpPr>
        <p:spPr>
          <a:xfrm>
            <a:off x="6634996" y="606628"/>
            <a:ext cx="89149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BSV2BJYS</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局部比较优势原理</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369666" name="Picture 2" descr="http://www.kfzimg.com/G06/M00/5D/CE/p4YBAFntYb2AehxEAAQKx97lNDI897_b.jpg"/>
          <p:cNvPicPr>
            <a:picLocks noChangeAspect="1" noChangeArrowheads="1"/>
          </p:cNvPicPr>
          <p:nvPr/>
        </p:nvPicPr>
        <p:blipFill>
          <a:blip r:embed="rId2" cstate="screen"/>
          <a:srcRect/>
          <a:stretch>
            <a:fillRect/>
          </a:stretch>
        </p:blipFill>
        <p:spPr bwMode="auto">
          <a:xfrm>
            <a:off x="1071538" y="1142990"/>
            <a:ext cx="1714512" cy="243733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9672" name="Picture 8" descr="https://timgsa.baidu.com/timg?image&amp;quality=80&amp;size=b9999_10000&amp;sec=1509718514&amp;di=d0e81f5ec9da71c2dcecedf43e31ddd0&amp;imgtype=jpg&amp;er=1&amp;src=http%3A%2F%2Fimg001.photo.21cn.com%2Fphotos%2Falbum%2F20121115%2Fo%2FD61FAFA9626CF296E1536C4EE3C0F885.jpg"/>
          <p:cNvPicPr>
            <a:picLocks noChangeAspect="1" noChangeArrowheads="1"/>
          </p:cNvPicPr>
          <p:nvPr/>
        </p:nvPicPr>
        <p:blipFill>
          <a:blip r:embed="rId3" cstate="screen"/>
          <a:srcRect/>
          <a:stretch>
            <a:fillRect/>
          </a:stretch>
        </p:blipFill>
        <p:spPr bwMode="auto">
          <a:xfrm>
            <a:off x="428596" y="1857371"/>
            <a:ext cx="928694" cy="128095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9674" name="AutoShape 10" descr="https://ss1.bdstatic.com/70cFvXSh_Q1YnxGkpoWK1HF6hhy/it/u=2489379755,2112031170&amp;fm=27&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dirty="0">
              <a:ea typeface="楷体" panose="02010609060101010101" pitchFamily="49" charset="-122"/>
            </a:endParaRPr>
          </a:p>
        </p:txBody>
      </p:sp>
      <p:pic>
        <p:nvPicPr>
          <p:cNvPr id="369676" name="Picture 12" descr="https://timgsa.baidu.com/timg?image&amp;quality=80&amp;size=b9999_10000&amp;sec=1509718601&amp;di=7035013bbb5c3678169cd26836e87cec&amp;imgtype=jpg&amp;er=1&amp;src=http%3A%2F%2Fy0.ifengimg.com%2Ff100847c8ada06b8%2F2012%2F1022%2Frdn_5084c2227ec9b.jpg"/>
          <p:cNvPicPr>
            <a:picLocks noChangeAspect="1" noChangeArrowheads="1"/>
          </p:cNvPicPr>
          <p:nvPr/>
        </p:nvPicPr>
        <p:blipFill>
          <a:blip r:embed="rId4" cstate="screen"/>
          <a:srcRect/>
          <a:stretch>
            <a:fillRect/>
          </a:stretch>
        </p:blipFill>
        <p:spPr bwMode="auto">
          <a:xfrm>
            <a:off x="428596" y="3726342"/>
            <a:ext cx="2357454" cy="12743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p:cNvSpPr txBox="1"/>
          <p:nvPr/>
        </p:nvSpPr>
        <p:spPr>
          <a:xfrm>
            <a:off x="3618251" y="1109560"/>
            <a:ext cx="3549369" cy="400110"/>
          </a:xfrm>
          <a:prstGeom prst="rect">
            <a:avLst/>
          </a:prstGeom>
          <a:noFill/>
        </p:spPr>
        <p:txBody>
          <a:bodyPr wrap="none" rtlCol="0">
            <a:spAutoFit/>
          </a:bodyPr>
          <a:lstStyle/>
          <a:p>
            <a:pPr algn="ctr"/>
            <a:r>
              <a:rPr lang="zh-CN" altLang="en-US" sz="2000" dirty="0">
                <a:latin typeface="方正粗宋简体" panose="03000509000000000000" pitchFamily="65" charset="-122"/>
                <a:ea typeface="方正粗宋简体" panose="03000509000000000000" pitchFamily="65" charset="-122"/>
              </a:rPr>
              <a:t>短板理论                     长板理论</a:t>
            </a:r>
          </a:p>
        </p:txBody>
      </p:sp>
      <p:pic>
        <p:nvPicPr>
          <p:cNvPr id="369678" name="Picture 14" descr="https://timgsa.baidu.com/timg?image&amp;quality=80&amp;size=b9999_10000&amp;sec=1509718827&amp;di=963013cd68447d47423a9a47a0eabe19&amp;imgtype=jpg&amp;er=1&amp;src=http%3A%2F%2Fs9.rr.itc.cn%2Fr%2FwapChange%2F20172_23_15%2Fa37t1f8126906295357.jpg"/>
          <p:cNvPicPr>
            <a:picLocks noChangeAspect="1" noChangeArrowheads="1"/>
          </p:cNvPicPr>
          <p:nvPr/>
        </p:nvPicPr>
        <p:blipFill>
          <a:blip r:embed="rId5"/>
          <a:srcRect/>
          <a:stretch>
            <a:fillRect/>
          </a:stretch>
        </p:blipFill>
        <p:spPr bwMode="auto">
          <a:xfrm>
            <a:off x="3357554" y="1559648"/>
            <a:ext cx="3929090" cy="2567005"/>
          </a:xfrm>
          <a:prstGeom prst="rect">
            <a:avLst/>
          </a:prstGeom>
          <a:noFill/>
        </p:spPr>
      </p:pic>
      <p:sp>
        <p:nvSpPr>
          <p:cNvPr id="16" name="右箭头 15"/>
          <p:cNvSpPr/>
          <p:nvPr/>
        </p:nvSpPr>
        <p:spPr>
          <a:xfrm>
            <a:off x="4857752" y="1059582"/>
            <a:ext cx="1143008" cy="50006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17" name="TextBox 16"/>
          <p:cNvSpPr txBox="1"/>
          <p:nvPr/>
        </p:nvSpPr>
        <p:spPr>
          <a:xfrm>
            <a:off x="3000364" y="3985151"/>
            <a:ext cx="4714908" cy="646331"/>
          </a:xfrm>
          <a:prstGeom prst="rect">
            <a:avLst/>
          </a:prstGeom>
          <a:noFill/>
        </p:spPr>
        <p:txBody>
          <a:bodyPr wrap="square" rtlCol="0">
            <a:spAutoFit/>
          </a:bodyPr>
          <a:lstStyle/>
          <a:p>
            <a:r>
              <a:rPr lang="zh-CN" altLang="en-US" dirty="0">
                <a:latin typeface="方正超粗黑简体" panose="03000509000000000000" pitchFamily="65" charset="-122"/>
                <a:ea typeface="方正超粗黑简体" panose="03000509000000000000" pitchFamily="65" charset="-122"/>
              </a:rPr>
              <a:t>在共享经济时代，你的长处才是你的价值所在，你因所长而具有集成为更大系统的机会</a:t>
            </a:r>
          </a:p>
        </p:txBody>
      </p:sp>
      <p:sp>
        <p:nvSpPr>
          <p:cNvPr id="3" name="文本框 2"/>
          <p:cNvSpPr txBox="1"/>
          <p:nvPr/>
        </p:nvSpPr>
        <p:spPr>
          <a:xfrm>
            <a:off x="2886764" y="4587974"/>
            <a:ext cx="4801314"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短板理论讲生存，长板理论讲发展</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局部比较优势原理</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369674" name="AutoShape 10" descr="https://ss1.bdstatic.com/70cFvXSh_Q1YnxGkpoWK1HF6hhy/it/u=2489379755,2112031170&amp;fm=27&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dirty="0">
              <a:ea typeface="楷体" panose="02010609060101010101" pitchFamily="49" charset="-122"/>
            </a:endParaRPr>
          </a:p>
        </p:txBody>
      </p:sp>
      <p:pic>
        <p:nvPicPr>
          <p:cNvPr id="4" name="图片 3"/>
          <p:cNvPicPr>
            <a:picLocks noChangeAspect="1"/>
          </p:cNvPicPr>
          <p:nvPr/>
        </p:nvPicPr>
        <p:blipFill>
          <a:blip r:embed="rId2"/>
          <a:stretch>
            <a:fillRect/>
          </a:stretch>
        </p:blipFill>
        <p:spPr>
          <a:xfrm rot="21229413">
            <a:off x="4151113" y="1526784"/>
            <a:ext cx="3672408" cy="2448272"/>
          </a:xfrm>
          <a:prstGeom prst="rect">
            <a:avLst/>
          </a:prstGeom>
          <a:solidFill>
            <a:srgbClr val="FFFFFF">
              <a:shade val="85000"/>
            </a:srgbClr>
          </a:solidFill>
          <a:ln w="5715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图片 4"/>
          <p:cNvPicPr>
            <a:picLocks noChangeAspect="1"/>
          </p:cNvPicPr>
          <p:nvPr/>
        </p:nvPicPr>
        <p:blipFill>
          <a:blip r:embed="rId3"/>
          <a:stretch>
            <a:fillRect/>
          </a:stretch>
        </p:blipFill>
        <p:spPr>
          <a:xfrm rot="189709">
            <a:off x="435017" y="1348218"/>
            <a:ext cx="3542354" cy="2515071"/>
          </a:xfrm>
          <a:prstGeom prst="rect">
            <a:avLst/>
          </a:prstGeom>
          <a:solidFill>
            <a:srgbClr val="FFFFFF">
              <a:shade val="85000"/>
            </a:srgbClr>
          </a:solidFill>
          <a:ln w="5715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文本框 5"/>
          <p:cNvSpPr txBox="1"/>
          <p:nvPr/>
        </p:nvSpPr>
        <p:spPr>
          <a:xfrm>
            <a:off x="1459535" y="3294732"/>
            <a:ext cx="2646879" cy="1077218"/>
          </a:xfrm>
          <a:prstGeom prst="rect">
            <a:avLst/>
          </a:prstGeom>
          <a:noFill/>
        </p:spPr>
        <p:txBody>
          <a:bodyPr wrap="none" rtlCol="0">
            <a:spAutoFit/>
          </a:bodyPr>
          <a:lstStyle/>
          <a:p>
            <a:pPr algn="ctr"/>
            <a:r>
              <a:rPr lang="zh-CN" altLang="en-US"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多方博弈时，</a:t>
            </a:r>
            <a:endParaRPr lang="en-US" altLang="zh-CN"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长板长者胜。</a:t>
            </a:r>
          </a:p>
        </p:txBody>
      </p:sp>
      <p:sp>
        <p:nvSpPr>
          <p:cNvPr id="18" name="文本框 17"/>
          <p:cNvSpPr txBox="1"/>
          <p:nvPr/>
        </p:nvSpPr>
        <p:spPr>
          <a:xfrm>
            <a:off x="4674011" y="1180433"/>
            <a:ext cx="2646878" cy="1077218"/>
          </a:xfrm>
          <a:prstGeom prst="rect">
            <a:avLst/>
          </a:prstGeom>
          <a:noFill/>
        </p:spPr>
        <p:txBody>
          <a:bodyPr wrap="none" rtlCol="0">
            <a:spAutoFit/>
          </a:bodyPr>
          <a:lstStyle/>
          <a:p>
            <a:pPr algn="ctr"/>
            <a:r>
              <a:rPr lang="zh-CN" altLang="en-US"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两方对决时，</a:t>
            </a:r>
            <a:endParaRPr lang="en-US" altLang="zh-CN"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短板短者败。</a:t>
            </a:r>
          </a:p>
        </p:txBody>
      </p:sp>
      <p:sp>
        <p:nvSpPr>
          <p:cNvPr id="3" name="文本框 2"/>
          <p:cNvSpPr txBox="1"/>
          <p:nvPr/>
        </p:nvSpPr>
        <p:spPr>
          <a:xfrm>
            <a:off x="557499" y="4587974"/>
            <a:ext cx="7109639" cy="400110"/>
          </a:xfrm>
          <a:prstGeom prst="rect">
            <a:avLst/>
          </a:prstGeom>
          <a:noFill/>
          <a:ln w="3175">
            <a:solidFill>
              <a:srgbClr val="0070C0"/>
            </a:solidFill>
          </a:ln>
        </p:spPr>
        <p:txBody>
          <a:bodyPr wrap="none" rtlCol="0">
            <a:spAutoFit/>
          </a:bodyPr>
          <a:lstStyle/>
          <a:p>
            <a:pPr algn="ctr"/>
            <a:r>
              <a:rPr lang="zh-CN" altLang="en-US" sz="2000"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因为，多方博弈只是为了当明星，而双方对决却是往死里整！</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远交近攻原理</a:t>
            </a:r>
          </a:p>
        </p:txBody>
      </p:sp>
      <p:sp>
        <p:nvSpPr>
          <p:cNvPr id="31745" name="Rectangle 1"/>
          <p:cNvSpPr>
            <a:spLocks noChangeArrowheads="1"/>
          </p:cNvSpPr>
          <p:nvPr/>
        </p:nvSpPr>
        <p:spPr bwMode="auto">
          <a:xfrm>
            <a:off x="1043688" y="1137109"/>
            <a:ext cx="5616624" cy="954107"/>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远交近攻是最优策略，因为</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总体上</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双向作战将使被进攻系统的外向自组织力减半，即：</a:t>
            </a:r>
            <a:endParaRPr kumimoji="0" lang="zh-CN"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/2</a:t>
            </a:r>
            <a:endParaRPr kumimoji="0" lang="en-US" altLang="zh-CN" sz="3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pic>
        <p:nvPicPr>
          <p:cNvPr id="4" name="图片 3" descr="合纵连横.jpg"/>
          <p:cNvPicPr/>
          <p:nvPr/>
        </p:nvPicPr>
        <p:blipFill>
          <a:blip r:embed="rId2" cstate="print"/>
          <a:stretch>
            <a:fillRect/>
          </a:stretch>
        </p:blipFill>
        <p:spPr>
          <a:xfrm>
            <a:off x="1043598" y="2324994"/>
            <a:ext cx="3024336" cy="2413478"/>
          </a:xfrm>
          <a:prstGeom prst="rect">
            <a:avLst/>
          </a:prstGeom>
          <a:ln>
            <a:noFill/>
          </a:ln>
          <a:effectLst>
            <a:outerShdw blurRad="292100" dist="139700" dir="2700000" algn="tl" rotWithShape="0">
              <a:srgbClr val="333333">
                <a:alpha val="65000"/>
              </a:srgbClr>
            </a:outerShdw>
          </a:effectLst>
        </p:spPr>
      </p:pic>
      <p:sp>
        <p:nvSpPr>
          <p:cNvPr id="5" name="圆角矩形标注 4"/>
          <p:cNvSpPr/>
          <p:nvPr/>
        </p:nvSpPr>
        <p:spPr>
          <a:xfrm>
            <a:off x="4160490" y="4083918"/>
            <a:ext cx="1872208" cy="715089"/>
          </a:xfrm>
          <a:prstGeom prst="wedgeRoundRectCallout">
            <a:avLst>
              <a:gd name="adj1" fmla="val 48312"/>
              <a:gd name="adj2" fmla="val -40947"/>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a:spAutoFit/>
          </a:bodyPr>
          <a:lstStyle/>
          <a:p>
            <a:r>
              <a:rPr lang="zh-CN" altLang="en-US" dirty="0">
                <a:latin typeface="幼圆" panose="02010509060101010101" pitchFamily="49" charset="-122"/>
                <a:ea typeface="幼圆" panose="02010509060101010101" pitchFamily="49" charset="-122"/>
              </a:rPr>
              <a:t>喊赵薇出演齐秦</a:t>
            </a:r>
          </a:p>
          <a:p>
            <a:r>
              <a:rPr lang="zh-CN" altLang="en-US" dirty="0">
                <a:latin typeface="幼圆" panose="02010509060101010101" pitchFamily="49" charset="-122"/>
                <a:ea typeface="幼圆" panose="02010509060101010101" pitchFamily="49" charset="-122"/>
              </a:rPr>
              <a:t>韩赵魏楚燕齐秦</a:t>
            </a:r>
          </a:p>
        </p:txBody>
      </p:sp>
      <p:pic>
        <p:nvPicPr>
          <p:cNvPr id="6" name="图片 5" descr="喊赵薇出演齐秦.jpg"/>
          <p:cNvPicPr/>
          <p:nvPr/>
        </p:nvPicPr>
        <p:blipFill>
          <a:blip r:embed="rId3" cstate="screen"/>
          <a:srcRect b="-11017"/>
          <a:stretch>
            <a:fillRect/>
          </a:stretch>
        </p:blipFill>
        <p:spPr>
          <a:xfrm>
            <a:off x="4448522" y="2355726"/>
            <a:ext cx="1857541" cy="150321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descr="女阿色.png"/>
          <p:cNvPicPr>
            <a:picLocks noChangeAspect="1"/>
          </p:cNvPicPr>
          <p:nvPr/>
        </p:nvPicPr>
        <p:blipFill>
          <a:blip r:embed="rId4" cstate="screen"/>
          <a:stretch>
            <a:fillRect/>
          </a:stretch>
        </p:blipFill>
        <p:spPr>
          <a:xfrm>
            <a:off x="5888682" y="3939902"/>
            <a:ext cx="1059582" cy="1059582"/>
          </a:xfrm>
          <a:prstGeom prst="rect">
            <a:avLst/>
          </a:prstGeom>
        </p:spPr>
      </p:pic>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9" name="文本框 8">
            <a:hlinkClick r:id="rId5" action="ppaction://hlinksldjump"/>
          </p:cNvPr>
          <p:cNvSpPr txBox="1"/>
          <p:nvPr/>
        </p:nvSpPr>
        <p:spPr>
          <a:xfrm>
            <a:off x="5974419" y="600517"/>
            <a:ext cx="881129"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BSV2YJJG</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系统失败原理</a:t>
            </a:r>
          </a:p>
        </p:txBody>
      </p:sp>
      <p:pic>
        <p:nvPicPr>
          <p:cNvPr id="3072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88850" y="2173590"/>
            <a:ext cx="390525" cy="152400"/>
          </a:xfrm>
          <a:prstGeom prst="rect">
            <a:avLst/>
          </a:prstGeom>
          <a:noFill/>
        </p:spPr>
      </p:pic>
      <p:pic>
        <p:nvPicPr>
          <p:cNvPr id="3072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51720" y="2643758"/>
            <a:ext cx="1295400" cy="457200"/>
          </a:xfrm>
          <a:prstGeom prst="rect">
            <a:avLst/>
          </a:prstGeom>
          <a:noFill/>
        </p:spPr>
      </p:pic>
      <p:sp>
        <p:nvSpPr>
          <p:cNvPr id="30723" name="Rectangle 3"/>
          <p:cNvSpPr>
            <a:spLocks noChangeArrowheads="1"/>
          </p:cNvSpPr>
          <p:nvPr/>
        </p:nvSpPr>
        <p:spPr bwMode="auto">
          <a:xfrm>
            <a:off x="755576" y="1234019"/>
            <a:ext cx="6768752" cy="1815882"/>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吸引子活力下降，难以承担使命，其正向序参量将被持续削弱，组织力也将持续削弱，系统失败将发生，表现为：</a:t>
            </a:r>
            <a:endPar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1</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）系统消亡：系统外向自组织力持续小于外来组织力，即： </a:t>
            </a:r>
            <a:endPar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lvl="0" indent="269875" defTabSz="914400" fontAlgn="base">
              <a:spcBef>
                <a:spcPct val="0"/>
              </a:spcBef>
              <a:spcAft>
                <a:spcPct val="0"/>
              </a:spcAft>
            </a:pPr>
            <a:r>
              <a:rPr kumimoji="0" lang="en-US"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r>
              <a:rPr kumimoji="0" lang="en-US" altLang="zh-CN" sz="14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en-US"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a:t>
            </a:r>
            <a:r>
              <a:rPr lang="en-US" altLang="zh-CN" sz="1400" b="1" dirty="0" err="1">
                <a:latin typeface="Arial Black" panose="020B0A04020102020204" pitchFamily="34" charset="0"/>
                <a:ea typeface="幼圆" panose="02010509060101010101" pitchFamily="49" charset="-122"/>
                <a:cs typeface="Arial Black" panose="020B0A04020102020204" pitchFamily="34" charset="0"/>
              </a:rPr>
              <a:t>Fp</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400" b="1" dirty="0" err="1">
                <a:latin typeface="Arial Black" panose="020B0A04020102020204" pitchFamily="34" charset="0"/>
                <a:ea typeface="幼圆" panose="02010509060101010101" pitchFamily="49" charset="-122"/>
                <a:cs typeface="Arial Black" panose="020B0A04020102020204" pitchFamily="34" charset="0"/>
              </a:rPr>
              <a:t>Fbo</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400" b="1" dirty="0" err="1">
                <a:latin typeface="Arial Black" panose="020B0A04020102020204" pitchFamily="34" charset="0"/>
                <a:ea typeface="幼圆" panose="02010509060101010101" pitchFamily="49" charset="-122"/>
                <a:cs typeface="Arial Black" panose="020B0A04020102020204" pitchFamily="34" charset="0"/>
              </a:rPr>
              <a:t>Fb</a:t>
            </a:r>
            <a:endParaRPr lang="en-US" altLang="zh-CN" sz="1400" dirty="0">
              <a:latin typeface="Arial" panose="020B0604020202020204" pitchFamily="34" charset="0"/>
              <a:ea typeface="幼圆" panose="02010509060101010101" pitchFamily="49" charset="-122"/>
            </a:endParaRPr>
          </a:p>
          <a:p>
            <a:pPr lvl="0" indent="269875" defTabSz="914400"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a:t>
            </a:r>
            <a:r>
              <a:rPr lang="en-US" altLang="zh-CN" sz="1400" dirty="0">
                <a:latin typeface="Arial Black" panose="020B0A04020102020204" pitchFamily="34" charset="0"/>
                <a:ea typeface="幼圆" panose="02010509060101010101" pitchFamily="49" charset="-122"/>
                <a:cs typeface="Arial Black" panose="020B0A04020102020204" pitchFamily="34" charset="0"/>
              </a:rPr>
              <a:t>2</a:t>
            </a:r>
            <a:r>
              <a:rPr lang="zh-CN" altLang="en-US" sz="1400" dirty="0">
                <a:latin typeface="Arial Black" panose="020B0A04020102020204" pitchFamily="34" charset="0"/>
                <a:ea typeface="幼圆" panose="02010509060101010101" pitchFamily="49" charset="-122"/>
                <a:cs typeface="Arial Black" panose="020B0A04020102020204" pitchFamily="34" charset="0"/>
              </a:rPr>
              <a:t>）系统崩溃：系统内向自组织力持续小于内部各子系统的外向组织力</a:t>
            </a:r>
            <a:r>
              <a:rPr lang="en-US" altLang="zh-CN" sz="1400" dirty="0" err="1">
                <a:latin typeface="Arial Black" panose="020B0A04020102020204" pitchFamily="34" charset="0"/>
                <a:ea typeface="幼圆" panose="02010509060101010101" pitchFamily="49" charset="-122"/>
                <a:cs typeface="Arial Black" panose="020B0A04020102020204" pitchFamily="34" charset="0"/>
              </a:rPr>
              <a:t>fo</a:t>
            </a:r>
            <a:r>
              <a:rPr lang="zh-CN" altLang="en-US" sz="1400" dirty="0">
                <a:latin typeface="Arial Black" panose="020B0A04020102020204" pitchFamily="34" charset="0"/>
                <a:ea typeface="幼圆" panose="02010509060101010101" pitchFamily="49" charset="-122"/>
                <a:cs typeface="Arial Black" panose="020B0A04020102020204" pitchFamily="34" charset="0"/>
              </a:rPr>
              <a:t>，即：</a:t>
            </a: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a:p>
            <a:pPr lvl="0" indent="269875" defTabSz="914400" eaLnBrk="0" fontAlgn="base" hangingPunct="0">
              <a:spcBef>
                <a:spcPct val="0"/>
              </a:spcBef>
              <a:spcAft>
                <a:spcPct val="0"/>
              </a:spcAft>
            </a:pPr>
            <a:endParaRPr lang="zh-CN" altLang="en-US" sz="1400" dirty="0">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755576" y="3219822"/>
            <a:ext cx="5400600" cy="1723549"/>
          </a:xfrm>
          <a:prstGeom prst="rect">
            <a:avLst/>
          </a:prstGeom>
          <a:ln>
            <a:solidFill>
              <a:schemeClr val="bg1">
                <a:lumMod val="85000"/>
              </a:schemeClr>
            </a:solidFill>
          </a:ln>
        </p:spPr>
        <p:txBody>
          <a:bodyPr wrap="square">
            <a:spAutoFit/>
          </a:bodyPr>
          <a:lstStyle/>
          <a:p>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系统失败有两种方式：消亡、崩溃</a:t>
            </a:r>
          </a:p>
          <a:p>
            <a:r>
              <a:rPr lang="zh-CN" altLang="en-US" sz="1200" dirty="0">
                <a:latin typeface="幼圆" panose="02010509060101010101" pitchFamily="49" charset="-122"/>
                <a:ea typeface="幼圆" panose="02010509060101010101" pitchFamily="49" charset="-122"/>
              </a:rPr>
              <a:t>消亡源于外，崩溃源于内。</a:t>
            </a:r>
          </a:p>
          <a:p>
            <a:r>
              <a:rPr lang="zh-CN" altLang="en-US" sz="1200" dirty="0">
                <a:latin typeface="幼圆" panose="02010509060101010101" pitchFamily="49" charset="-122"/>
                <a:ea typeface="幼圆" panose="02010509060101010101" pitchFamily="49" charset="-122"/>
              </a:rPr>
              <a:t>若内忧外患，系统一定失败。</a:t>
            </a:r>
          </a:p>
          <a:p>
            <a:endParaRPr lang="zh-CN" altLang="en-US" sz="1200" dirty="0">
              <a:latin typeface="幼圆" panose="02010509060101010101" pitchFamily="49" charset="-122"/>
              <a:ea typeface="幼圆" panose="02010509060101010101" pitchFamily="49" charset="-122"/>
            </a:endParaRPr>
          </a:p>
          <a:p>
            <a:r>
              <a:rPr lang="zh-CN" altLang="en-US" sz="1400" b="1" dirty="0">
                <a:latin typeface="幼圆" panose="02010509060101010101" pitchFamily="49" charset="-122"/>
                <a:ea typeface="幼圆" panose="02010509060101010101" pitchFamily="49" charset="-122"/>
              </a:rPr>
              <a:t>系统是有生命周期的。一定会死亡，即失败。</a:t>
            </a:r>
          </a:p>
          <a:p>
            <a:r>
              <a:rPr lang="zh-CN" altLang="en-US" sz="1200" dirty="0">
                <a:latin typeface="幼圆" panose="02010509060101010101" pitchFamily="49" charset="-122"/>
                <a:ea typeface="幼圆" panose="02010509060101010101" pitchFamily="49" charset="-122"/>
              </a:rPr>
              <a:t>避免本系统失败就要强化使命，维护好正向序参量，保持活力，强化组织力。</a:t>
            </a:r>
          </a:p>
          <a:p>
            <a:r>
              <a:rPr lang="zh-CN" altLang="en-US" sz="1200" dirty="0">
                <a:latin typeface="幼圆" panose="02010509060101010101" pitchFamily="49" charset="-122"/>
                <a:ea typeface="幼圆" panose="02010509060101010101" pitchFamily="49" charset="-122"/>
              </a:rPr>
              <a:t>抵御住外部压力，免于被消灭；压制住或化解掉内部反抗力，免于崩溃瓦解。</a:t>
            </a:r>
          </a:p>
          <a:p>
            <a:r>
              <a:rPr lang="zh-CN" altLang="en-US" sz="1400" b="1" dirty="0">
                <a:latin typeface="幼圆" panose="02010509060101010101" pitchFamily="49" charset="-122"/>
                <a:ea typeface="幼圆" panose="02010509060101010101" pitchFamily="49" charset="-122"/>
              </a:rPr>
              <a:t>小国亡于外患，大国亡于内乱。</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3" name="图片 2"/>
          <p:cNvPicPr>
            <a:picLocks noChangeAspect="1"/>
          </p:cNvPicPr>
          <p:nvPr/>
        </p:nvPicPr>
        <p:blipFill rotWithShape="1">
          <a:blip r:embed="rId4" cstate="screen"/>
          <a:srcRect/>
          <a:stretch>
            <a:fillRect/>
          </a:stretch>
        </p:blipFill>
        <p:spPr>
          <a:xfrm>
            <a:off x="5004792" y="2590985"/>
            <a:ext cx="2159497" cy="2141005"/>
          </a:xfrm>
          <a:prstGeom prst="rect">
            <a:avLst/>
          </a:prstGeom>
        </p:spPr>
      </p:pic>
      <p:pic>
        <p:nvPicPr>
          <p:cNvPr id="4" name="图片 3"/>
          <p:cNvPicPr>
            <a:picLocks noChangeAspect="1"/>
          </p:cNvPicPr>
          <p:nvPr/>
        </p:nvPicPr>
        <p:blipFill rotWithShape="1">
          <a:blip r:embed="rId5" cstate="screen">
            <a:clrChange>
              <a:clrFrom>
                <a:srgbClr val="FFFFFF"/>
              </a:clrFrom>
              <a:clrTo>
                <a:srgbClr val="FFFFFF">
                  <a:alpha val="0"/>
                </a:srgbClr>
              </a:clrTo>
            </a:clrChange>
          </a:blip>
          <a:srcRect/>
          <a:stretch>
            <a:fillRect/>
          </a:stretch>
        </p:blipFill>
        <p:spPr>
          <a:xfrm flipH="1">
            <a:off x="6084168" y="2518977"/>
            <a:ext cx="1512168" cy="1165630"/>
          </a:xfrm>
          <a:prstGeom prst="rect">
            <a:avLst/>
          </a:prstGeom>
        </p:spPr>
      </p:pic>
      <p:sp>
        <p:nvSpPr>
          <p:cNvPr id="5" name="文本框 4"/>
          <p:cNvSpPr txBox="1"/>
          <p:nvPr/>
        </p:nvSpPr>
        <p:spPr>
          <a:xfrm>
            <a:off x="6616590" y="4081596"/>
            <a:ext cx="1261884" cy="954107"/>
          </a:xfrm>
          <a:prstGeom prst="rect">
            <a:avLst/>
          </a:prstGeom>
          <a:noFill/>
          <a:ln w="3175">
            <a:solidFill>
              <a:schemeClr val="tx1"/>
            </a:solidFill>
          </a:ln>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只消灭</a:t>
            </a:r>
            <a:b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a:t>
            </a:r>
          </a:p>
        </p:txBody>
      </p:sp>
      <p:sp>
        <p:nvSpPr>
          <p:cNvPr id="11" name="文本框 10">
            <a:hlinkClick r:id="rId6" action="ppaction://hlinksldjump"/>
          </p:cNvPr>
          <p:cNvSpPr txBox="1"/>
          <p:nvPr/>
        </p:nvSpPr>
        <p:spPr>
          <a:xfrm>
            <a:off x="5930697" y="605183"/>
            <a:ext cx="7522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BSV2SB</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系统涨落作用原理</a:t>
            </a:r>
          </a:p>
        </p:txBody>
      </p:sp>
      <p:sp>
        <p:nvSpPr>
          <p:cNvPr id="30723" name="Rectangle 3"/>
          <p:cNvSpPr>
            <a:spLocks noChangeArrowheads="1"/>
          </p:cNvSpPr>
          <p:nvPr/>
        </p:nvSpPr>
        <p:spPr bwMode="auto">
          <a:xfrm>
            <a:off x="4139952" y="1198456"/>
            <a:ext cx="3792218" cy="1384995"/>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just"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just" defTabSz="914400" rtl="0" eaLnBrk="0" fontAlgn="base" latinLnBrk="0" hangingPunct="0">
              <a:lnSpc>
                <a:spcPct val="100000"/>
              </a:lnSpc>
              <a:spcBef>
                <a:spcPct val="0"/>
              </a:spcBef>
              <a:spcAft>
                <a:spcPct val="0"/>
              </a:spcAft>
              <a:buClrTx/>
              <a:buSzTx/>
              <a:buFontTx/>
              <a:buNone/>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的序参量的涨落与外部环境参量的涨落同向时，系统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的涨落将被加强，系统将成长；反之亦反。即，当：</a:t>
            </a:r>
            <a:endPar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lvl="0" indent="269875" algn="just" eaLnBrk="0" fontAlgn="base" hangingPunct="0">
              <a:spcBef>
                <a:spcPct val="0"/>
              </a:spcBef>
              <a:spcAft>
                <a:spcPct val="0"/>
              </a:spcAft>
            </a:pPr>
            <a:r>
              <a:rPr kumimoji="0" lang="el-GR"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a:t>
            </a:r>
            <a:r>
              <a:rPr kumimoji="0" lang="en-US"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(Fi + </a:t>
            </a:r>
            <a:r>
              <a:rPr kumimoji="0" lang="en-US" altLang="zh-CN" sz="14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en-US"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a:t>
            </a:r>
            <a:r>
              <a:rPr lang="en-US" altLang="zh-CN" sz="1400" b="1" dirty="0" err="1">
                <a:latin typeface="Arial Black" panose="020B0A04020102020204" pitchFamily="34" charset="0"/>
                <a:ea typeface="幼圆" panose="02010509060101010101" pitchFamily="49" charset="-122"/>
                <a:cs typeface="Arial Black" panose="020B0A04020102020204" pitchFamily="34" charset="0"/>
              </a:rPr>
              <a:t>Fp</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400" b="1" dirty="0" err="1">
                <a:latin typeface="Arial Black" panose="020B0A04020102020204" pitchFamily="34" charset="0"/>
                <a:ea typeface="幼圆" panose="02010509060101010101" pitchFamily="49" charset="-122"/>
                <a:cs typeface="Arial Black" panose="020B0A04020102020204" pitchFamily="34" charset="0"/>
              </a:rPr>
              <a:t>Fbo</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Fb) &gt; 0</a:t>
            </a:r>
          </a:p>
          <a:p>
            <a:pPr lvl="0"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系统将成长。</a:t>
            </a: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9" name="图片 8" descr="系统结构与动力学分析.jpg"/>
          <p:cNvPicPr/>
          <p:nvPr/>
        </p:nvPicPr>
        <p:blipFill>
          <a:blip r:embed="rId2" cstate="screen"/>
          <a:stretch>
            <a:fillRect/>
          </a:stretch>
        </p:blipFill>
        <p:spPr>
          <a:xfrm>
            <a:off x="4317243" y="3006724"/>
            <a:ext cx="3183184" cy="19412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3"/>
          <p:cNvSpPr>
            <a:spLocks noChangeArrowheads="1"/>
          </p:cNvSpPr>
          <p:nvPr/>
        </p:nvSpPr>
        <p:spPr bwMode="auto">
          <a:xfrm>
            <a:off x="845530" y="1197208"/>
            <a:ext cx="3240360" cy="1015663"/>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涨落</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rPr>
              <a:t>系统或环境中各个参量的变化。</a:t>
            </a:r>
            <a:endPar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rPr>
              <a:t>个体系统与背景场相互作用</a:t>
            </a:r>
            <a:r>
              <a:rPr lang="zh-CN" altLang="en-US" sz="1400" dirty="0">
                <a:latin typeface="Arial" panose="020B0604020202020204" pitchFamily="34" charset="0"/>
                <a:ea typeface="幼圆" panose="02010509060101010101" pitchFamily="49" charset="-122"/>
              </a:rPr>
              <a:t>：</a:t>
            </a:r>
            <a:endParaRPr lang="en-US" altLang="zh-CN" sz="1400" dirty="0">
              <a:latin typeface="Arial" panose="020B0604020202020204" pitchFamily="34" charset="0"/>
              <a:ea typeface="幼圆" panose="02010509060101010101" pitchFamily="49" charset="-122"/>
            </a:endParaRPr>
          </a:p>
          <a:p>
            <a:pPr marL="0" marR="0" lvl="0" indent="269875" algn="ctr"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a:ln>
                  <a:noFill/>
                </a:ln>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随波逐流？发展？沉沦？</a:t>
            </a:r>
            <a:endParaRPr kumimoji="0" lang="en-US" altLang="zh-CN" b="0" i="0" u="none" strike="noStrike" cap="none" normalizeH="0" baseline="0" dirty="0">
              <a:ln>
                <a:noFill/>
              </a:ln>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9218" name="Picture 2" descr="https://timgsa.baidu.com/timg?image&amp;quality=80&amp;size=b9999_10000&amp;sec=1525834834&amp;di=588096fcf1f13c5d753cc89001da7015&amp;imgtype=jpg&amp;er=1&amp;src=http%3A%2F%2Fwww.pdsti.cn%2Fu%2Fcms%2Fwww%2F201505%2F29101737znt6.jpg"/>
          <p:cNvPicPr>
            <a:picLocks noChangeAspect="1" noChangeArrowheads="1"/>
          </p:cNvPicPr>
          <p:nvPr/>
        </p:nvPicPr>
        <p:blipFill>
          <a:blip r:embed="rId3" cstate="screen"/>
          <a:srcRect/>
          <a:stretch>
            <a:fillRect/>
          </a:stretch>
        </p:blipFill>
        <p:spPr bwMode="auto">
          <a:xfrm>
            <a:off x="2915816" y="2843834"/>
            <a:ext cx="2438580" cy="15185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83568" y="4544929"/>
            <a:ext cx="2954655" cy="461665"/>
          </a:xfrm>
          <a:prstGeom prst="rect">
            <a:avLst/>
          </a:prstGeom>
          <a:noFill/>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天下大势，顺昌逆亡</a:t>
            </a:r>
          </a:p>
        </p:txBody>
      </p:sp>
      <p:pic>
        <p:nvPicPr>
          <p:cNvPr id="9220" name="Picture 4" descr="https://timgsa.baidu.com/timg?image&amp;quality=80&amp;size=b9999_10000&amp;sec=1525243873400&amp;di=4d043124d55aaa276fc85132a6e478c9&amp;imgtype=0&amp;src=http%3A%2F%2Fn1.itc.cn%2Fimg8%2Fwb%2Frecom%2F2016%2F09%2F05%2F147307763321991577.JPEG"/>
          <p:cNvPicPr>
            <a:picLocks noChangeAspect="1" noChangeArrowheads="1"/>
          </p:cNvPicPr>
          <p:nvPr/>
        </p:nvPicPr>
        <p:blipFill>
          <a:blip r:embed="rId4" cstate="screen"/>
          <a:srcRect/>
          <a:stretch>
            <a:fillRect/>
          </a:stretch>
        </p:blipFill>
        <p:spPr bwMode="auto">
          <a:xfrm>
            <a:off x="611560" y="2445632"/>
            <a:ext cx="2526710" cy="15949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1" name="文本框 10">
            <a:hlinkClick r:id="rId5" action="ppaction://hlinksldjump"/>
          </p:cNvPr>
          <p:cNvSpPr txBox="1"/>
          <p:nvPr/>
        </p:nvSpPr>
        <p:spPr>
          <a:xfrm>
            <a:off x="6634996" y="606628"/>
            <a:ext cx="88285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BSV2ZLZY</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曼哈顿计划"/>
          <p:cNvPicPr>
            <a:picLocks noChangeAspect="1" noChangeArrowheads="1"/>
          </p:cNvPicPr>
          <p:nvPr/>
        </p:nvPicPr>
        <p:blipFill>
          <a:blip r:embed="rId2" cstate="screen"/>
          <a:srcRect l="-5642" t="-8000" r="-4372" b="-7998"/>
          <a:stretch>
            <a:fillRect/>
          </a:stretch>
        </p:blipFill>
        <p:spPr bwMode="auto">
          <a:xfrm>
            <a:off x="4572000" y="1635646"/>
            <a:ext cx="4163360" cy="3095831"/>
          </a:xfrm>
          <a:prstGeom prst="rect">
            <a:avLst/>
          </a:prstGeom>
          <a:solidFill>
            <a:srgbClr val="FFFFFF">
              <a:shade val="85000"/>
            </a:srgbClr>
          </a:solidFill>
          <a:ln w="3175"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矩形 6"/>
          <p:cNvSpPr/>
          <p:nvPr/>
        </p:nvSpPr>
        <p:spPr>
          <a:xfrm>
            <a:off x="395536" y="843558"/>
            <a:ext cx="2518638" cy="615553"/>
          </a:xfrm>
          <a:prstGeom prst="rect">
            <a:avLst/>
          </a:prstGeom>
        </p:spPr>
        <p:txBody>
          <a:bodyPr wrap="none">
            <a:spAutoFit/>
          </a:bodyPr>
          <a:lstStyle/>
          <a:p>
            <a:pPr defTabSz="914400">
              <a:defRPr/>
            </a:pPr>
            <a:r>
              <a:rPr lang="zh-CN" altLang="en-US"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曼哈顿工程</a:t>
            </a:r>
            <a:endParaRPr lang="en-US" altLang="zh-CN"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a:p>
            <a:pPr defTabSz="914400">
              <a:defRPr/>
            </a:pPr>
            <a:r>
              <a:rPr lang="zh-CN" altLang="en-US" sz="14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a:t>
            </a:r>
            <a:r>
              <a:rPr lang="zh-CN" altLang="en-US" sz="1400" dirty="0">
                <a:solidFill>
                  <a:srgbClr val="367ED6"/>
                </a:solidFill>
                <a:effectLst>
                  <a:innerShdw blurRad="63500" dist="50800" dir="2700000">
                    <a:prstClr val="black">
                      <a:alpha val="50000"/>
                    </a:prstClr>
                  </a:innerShdw>
                </a:effectLst>
                <a:latin typeface="幼圆" panose="02010509060101010101" pitchFamily="49" charset="-122"/>
                <a:ea typeface="幼圆" panose="02010509060101010101" pitchFamily="49" charset="-122"/>
              </a:rPr>
              <a:t>系统工程管理的最佳案例</a:t>
            </a:r>
            <a:r>
              <a:rPr lang="zh-CN" altLang="en-US" sz="14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a:t>
            </a:r>
            <a:endParaRPr lang="zh-CN" altLang="en-US"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p:txBody>
      </p:sp>
      <p:sp>
        <p:nvSpPr>
          <p:cNvPr id="8" name="矩形 14"/>
          <p:cNvSpPr>
            <a:spLocks noChangeArrowheads="1"/>
          </p:cNvSpPr>
          <p:nvPr/>
        </p:nvSpPr>
        <p:spPr bwMode="auto">
          <a:xfrm>
            <a:off x="365092" y="1551444"/>
            <a:ext cx="3918876" cy="3046988"/>
          </a:xfrm>
          <a:prstGeom prst="rect">
            <a:avLst/>
          </a:prstGeom>
          <a:solidFill>
            <a:schemeClr val="bg1">
              <a:alpha val="74000"/>
            </a:schemeClr>
          </a:solidFill>
          <a:ln w="3175">
            <a:solidFill>
              <a:schemeClr val="bg1">
                <a:lumMod val="85000"/>
              </a:schemeClr>
            </a:solidFill>
            <a:miter lim="800000"/>
          </a:ln>
        </p:spPr>
        <p:txBody>
          <a:bodyPr wrap="square">
            <a:spAutoFit/>
          </a:bodyPr>
          <a:lstStyle/>
          <a:p>
            <a:pPr indent="363855"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美国于</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1942</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年开始实施研制原子弹计划，代号曼哈顿工程。集中了当时西方国家最优秀的核科学家，横跨美英加三国</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30</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多个城市，动员了</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13</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万人参加这一工程，历时</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年，耗资</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20</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亿美元，于</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1945</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7</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月</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16</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日成功地进行了世界上第一次核爆炸，并按计划制造出两颗实用的原子弹。整个工程取得圆满成功。在工程执行过程中，负责人</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L.R.</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格罗夫斯和</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R.</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奥本海默应用了系统工程的思路和方法，大大缩短了工程所耗时间。这一工程的成功促进了第二次世界大战后系统工程的发展。</a:t>
            </a:r>
          </a:p>
        </p:txBody>
      </p:sp>
      <p:sp>
        <p:nvSpPr>
          <p:cNvPr id="9" name="TextBox 8"/>
          <p:cNvSpPr txBox="1"/>
          <p:nvPr/>
        </p:nvSpPr>
        <p:spPr>
          <a:xfrm>
            <a:off x="3281079" y="342697"/>
            <a:ext cx="4493538" cy="338554"/>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就是用系统的思想、理论、方法和技术建设工程</a:t>
            </a:r>
          </a:p>
        </p:txBody>
      </p:sp>
      <p:sp>
        <p:nvSpPr>
          <p:cNvPr id="10" name="TextBox 3"/>
          <p:cNvSpPr txBox="1"/>
          <p:nvPr/>
        </p:nvSpPr>
        <p:spPr>
          <a:xfrm>
            <a:off x="347973" y="228005"/>
            <a:ext cx="305724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什么是系统工程？</a:t>
            </a:r>
            <a:endPar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s://timgsa.baidu.com/timg?image&amp;quality=80&amp;size=b9999_10000&amp;sec=1528090399&amp;di=ec0c5804725679ac02408fe9cf50d423&amp;imgtype=jpg&amp;er=1&amp;src=http%3A%2F%2Fimgsrc.baidu.com%2Fimgad%2Fpic%2Fitem%2F2fdda3cc7cd98d108d48ddac2b3fb80e7aec908b.jpg"/>
          <p:cNvPicPr>
            <a:picLocks noChangeAspect="1" noChangeArrowheads="1"/>
          </p:cNvPicPr>
          <p:nvPr/>
        </p:nvPicPr>
        <p:blipFill rotWithShape="1">
          <a:blip r:embed="rId2" cstate="screen"/>
          <a:srcRect/>
          <a:stretch>
            <a:fillRect/>
          </a:stretch>
        </p:blipFill>
        <p:spPr bwMode="auto">
          <a:xfrm>
            <a:off x="4427984" y="3219822"/>
            <a:ext cx="1937293" cy="1707155"/>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218" name="Picture 2" descr="https://timgsa.baidu.com/timg?image&amp;quality=80&amp;size=b9999_10000&amp;sec=1527588389499&amp;di=b801e64076f3f24e1a7babb246aaf1b7&amp;imgtype=0&amp;src=http%3A%2F%2Feasyread.ph.126.net%2F9F4ssJkjoiOK8penLIqJdQ%3D%3D%2F7916706920849298189.jpg"/>
          <p:cNvPicPr>
            <a:picLocks noChangeAspect="1" noChangeArrowheads="1"/>
          </p:cNvPicPr>
          <p:nvPr/>
        </p:nvPicPr>
        <p:blipFill>
          <a:blip r:embed="rId3" cstate="screen"/>
          <a:srcRect/>
          <a:stretch>
            <a:fillRect/>
          </a:stretch>
        </p:blipFill>
        <p:spPr bwMode="auto">
          <a:xfrm flipH="1">
            <a:off x="5220072" y="2093740"/>
            <a:ext cx="2605986" cy="1525664"/>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系统聚集原理</a:t>
            </a:r>
          </a:p>
        </p:txBody>
      </p:sp>
      <p:sp>
        <p:nvSpPr>
          <p:cNvPr id="30723" name="Rectangle 3"/>
          <p:cNvSpPr>
            <a:spLocks noChangeArrowheads="1"/>
          </p:cNvSpPr>
          <p:nvPr/>
        </p:nvSpPr>
        <p:spPr bwMode="auto">
          <a:xfrm>
            <a:off x="251520" y="1125200"/>
            <a:ext cx="4248472" cy="3539430"/>
          </a:xfrm>
          <a:prstGeom prst="rect">
            <a:avLst/>
          </a:prstGeom>
          <a:noFill/>
          <a:ln w="9525">
            <a:solidFill>
              <a:schemeClr val="bg1">
                <a:lumMod val="85000"/>
              </a:schemeClr>
            </a:solidFill>
            <a:miter lim="800000"/>
          </a:ln>
          <a:effectLst/>
        </p:spPr>
        <p:txBody>
          <a:bodyPr vert="horz" wrap="square" lIns="91440" tIns="45720" rIns="91440" bIns="45720" numCol="1" anchor="t" anchorCtr="0" compatLnSpc="1">
            <a:spAutoFit/>
          </a:bodyPr>
          <a:lstStyle/>
          <a:p>
            <a:pPr marL="0" marR="0" lvl="0" indent="269875" algn="just"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lvl="0" indent="269875" algn="just" eaLnBrk="0" fontAlgn="base" hangingPunct="0">
              <a:spcBef>
                <a:spcPct val="0"/>
              </a:spcBef>
              <a:spcAft>
                <a:spcPct val="0"/>
              </a:spcAft>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a:t>
            </a:r>
            <a:r>
              <a:rPr lang="zh-CN" altLang="en-US" sz="1400" dirty="0">
                <a:latin typeface="Arial Black" panose="020B0A04020102020204" pitchFamily="34" charset="0"/>
                <a:ea typeface="幼圆" panose="02010509060101010101" pitchFamily="49" charset="-122"/>
                <a:cs typeface="Arial Black" panose="020B0A04020102020204" pitchFamily="34" charset="0"/>
              </a:rPr>
              <a:t>吸引力</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随着系统体质量</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M</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的增大而增大，随着体积（或半径</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r</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）的增大而减小</a:t>
            </a:r>
            <a:r>
              <a:rPr lang="zh-CN" altLang="en-US" sz="1400" dirty="0">
                <a:latin typeface="Arial Black" panose="020B0A04020102020204" pitchFamily="34" charset="0"/>
                <a:ea typeface="幼圆" panose="02010509060101010101" pitchFamily="49" charset="-122"/>
                <a:cs typeface="Arial Black" panose="020B0A04020102020204" pitchFamily="34" charset="0"/>
              </a:rPr>
              <a:t>。对于处于系统</a:t>
            </a:r>
            <a:r>
              <a:rPr lang="en-US" altLang="zh-CN" sz="1400" dirty="0">
                <a:latin typeface="Arial Black" panose="020B0A04020102020204" pitchFamily="34" charset="0"/>
                <a:ea typeface="幼圆" panose="02010509060101010101" pitchFamily="49" charset="-122"/>
                <a:cs typeface="Arial Black" panose="020B0A04020102020204" pitchFamily="34" charset="0"/>
              </a:rPr>
              <a:t>1</a:t>
            </a:r>
            <a:r>
              <a:rPr lang="zh-CN" altLang="en-US" sz="1400" dirty="0">
                <a:latin typeface="Arial Black" panose="020B0A04020102020204" pitchFamily="34" charset="0"/>
                <a:ea typeface="幼圆" panose="02010509060101010101" pitchFamily="49" charset="-122"/>
                <a:cs typeface="Arial Black" panose="020B0A04020102020204" pitchFamily="34" charset="0"/>
              </a:rPr>
              <a:t>和系统</a:t>
            </a:r>
            <a:r>
              <a:rPr lang="en-US" altLang="zh-CN" sz="1400" dirty="0">
                <a:latin typeface="Arial Black" panose="020B0A04020102020204" pitchFamily="34" charset="0"/>
                <a:ea typeface="幼圆" panose="02010509060101010101" pitchFamily="49" charset="-122"/>
                <a:cs typeface="Arial Black" panose="020B0A04020102020204" pitchFamily="34" charset="0"/>
              </a:rPr>
              <a:t>2</a:t>
            </a:r>
            <a:r>
              <a:rPr lang="zh-CN" altLang="en-US" sz="1400" dirty="0">
                <a:latin typeface="Arial Black" panose="020B0A04020102020204" pitchFamily="34" charset="0"/>
                <a:ea typeface="幼圆" panose="02010509060101010101" pitchFamily="49" charset="-122"/>
                <a:cs typeface="Arial Black" panose="020B0A04020102020204" pitchFamily="34" charset="0"/>
              </a:rPr>
              <a:t>之间的物质</a:t>
            </a:r>
            <a:r>
              <a:rPr lang="en-US" altLang="zh-CN" sz="1400" dirty="0">
                <a:latin typeface="Arial Black" panose="020B0A04020102020204" pitchFamily="34" charset="0"/>
                <a:ea typeface="幼圆" panose="02010509060101010101" pitchFamily="49" charset="-122"/>
                <a:cs typeface="Arial Black" panose="020B0A04020102020204" pitchFamily="34" charset="0"/>
              </a:rPr>
              <a:t>m</a:t>
            </a:r>
            <a:r>
              <a:rPr lang="zh-CN" altLang="en-US" sz="1400" dirty="0">
                <a:latin typeface="Arial Black" panose="020B0A04020102020204" pitchFamily="34" charset="0"/>
                <a:ea typeface="幼圆" panose="02010509060101010101" pitchFamily="49" charset="-122"/>
                <a:cs typeface="Arial Black" panose="020B0A04020102020204" pitchFamily="34" charset="0"/>
              </a:rPr>
              <a:t>，其作用是二者的综合，即：</a:t>
            </a: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a:p>
            <a:pPr indent="269875" algn="just" eaLnBrk="0" fontAlgn="base" hangingPunct="0">
              <a:spcBef>
                <a:spcPct val="0"/>
              </a:spcBef>
              <a:spcAft>
                <a:spcPct val="0"/>
              </a:spcAft>
            </a:pPr>
            <a:r>
              <a:rPr lang="en-US" altLang="zh-CN" sz="1400" b="1" dirty="0">
                <a:latin typeface="Arial Black" panose="020B0A04020102020204" pitchFamily="34" charset="0"/>
                <a:ea typeface="幼圆" panose="02010509060101010101" pitchFamily="49" charset="-122"/>
                <a:cs typeface="Arial Black" panose="020B0A04020102020204" pitchFamily="34" charset="0"/>
              </a:rPr>
              <a:t>   </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 = Fa</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2</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Fa</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1</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k</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2</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M</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2</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r</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2</a:t>
            </a:r>
            <a:r>
              <a:rPr lang="en-US" altLang="zh-CN" sz="1400" b="1" baseline="30000" dirty="0">
                <a:latin typeface="Arial Black" panose="020B0A04020102020204" pitchFamily="34" charset="0"/>
                <a:ea typeface="幼圆" panose="02010509060101010101" pitchFamily="49" charset="-122"/>
                <a:cs typeface="Arial Black" panose="020B0A04020102020204" pitchFamily="34" charset="0"/>
              </a:rPr>
              <a:t>2 </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k</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1</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M</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1</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r</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1</a:t>
            </a:r>
            <a:r>
              <a:rPr lang="en-US" altLang="zh-CN" sz="1400" b="1" baseline="30000" dirty="0">
                <a:latin typeface="Arial Black" panose="020B0A04020102020204" pitchFamily="34" charset="0"/>
                <a:ea typeface="幼圆" panose="02010509060101010101" pitchFamily="49" charset="-122"/>
                <a:cs typeface="Arial Black" panose="020B0A04020102020204" pitchFamily="34" charset="0"/>
              </a:rPr>
              <a:t>2</a:t>
            </a:r>
          </a:p>
          <a:p>
            <a:pPr indent="269875" algn="just" eaLnBrk="0" fontAlgn="base" hangingPunct="0">
              <a:spcBef>
                <a:spcPct val="0"/>
              </a:spcBef>
              <a:spcAft>
                <a:spcPct val="0"/>
              </a:spcAft>
            </a:pP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a:p>
            <a:pPr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若 </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 &gt; 0</a:t>
            </a:r>
            <a:r>
              <a:rPr lang="zh-CN" altLang="en-US" sz="1400" dirty="0">
                <a:latin typeface="Arial Black" panose="020B0A04020102020204" pitchFamily="34" charset="0"/>
                <a:ea typeface="幼圆" panose="02010509060101010101" pitchFamily="49" charset="-122"/>
                <a:cs typeface="Arial Black" panose="020B0A04020102020204" pitchFamily="34" charset="0"/>
              </a:rPr>
              <a:t> ，则系统</a:t>
            </a:r>
            <a:r>
              <a:rPr lang="en-US" altLang="zh-CN" sz="1400" dirty="0">
                <a:latin typeface="Arial Black" panose="020B0A04020102020204" pitchFamily="34" charset="0"/>
                <a:ea typeface="幼圆" panose="02010509060101010101" pitchFamily="49" charset="-122"/>
                <a:cs typeface="Arial Black" panose="020B0A04020102020204" pitchFamily="34" charset="0"/>
              </a:rPr>
              <a:t>1</a:t>
            </a:r>
            <a:r>
              <a:rPr lang="zh-CN" altLang="en-US" sz="1400" dirty="0">
                <a:latin typeface="Arial Black" panose="020B0A04020102020204" pitchFamily="34" charset="0"/>
                <a:ea typeface="幼圆" panose="02010509060101010101" pitchFamily="49" charset="-122"/>
                <a:cs typeface="Arial Black" panose="020B0A04020102020204" pitchFamily="34" charset="0"/>
              </a:rPr>
              <a:t>吸收该物质并增大；</a:t>
            </a:r>
            <a:endParaRPr lang="en-US" altLang="zh-CN" sz="1400" dirty="0">
              <a:latin typeface="Arial" panose="020B0604020202020204" pitchFamily="34" charset="0"/>
              <a:ea typeface="幼圆" panose="02010509060101010101" pitchFamily="49" charset="-122"/>
            </a:endParaRPr>
          </a:p>
          <a:p>
            <a:pPr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若 </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 &lt; 0</a:t>
            </a:r>
            <a:r>
              <a:rPr lang="zh-CN" altLang="en-US" sz="1400" dirty="0">
                <a:latin typeface="Arial Black" panose="020B0A04020102020204" pitchFamily="34" charset="0"/>
                <a:ea typeface="幼圆" panose="02010509060101010101" pitchFamily="49" charset="-122"/>
                <a:cs typeface="Arial Black" panose="020B0A04020102020204" pitchFamily="34" charset="0"/>
              </a:rPr>
              <a:t> ，则系统</a:t>
            </a:r>
            <a:r>
              <a:rPr lang="en-US" altLang="zh-CN" sz="1400" dirty="0">
                <a:latin typeface="Arial Black" panose="020B0A04020102020204" pitchFamily="34" charset="0"/>
                <a:ea typeface="幼圆" panose="02010509060101010101" pitchFamily="49" charset="-122"/>
                <a:cs typeface="Arial Black" panose="020B0A04020102020204" pitchFamily="34" charset="0"/>
              </a:rPr>
              <a:t>2</a:t>
            </a:r>
            <a:r>
              <a:rPr lang="zh-CN" altLang="en-US" sz="1400" dirty="0">
                <a:latin typeface="Arial Black" panose="020B0A04020102020204" pitchFamily="34" charset="0"/>
                <a:ea typeface="幼圆" panose="02010509060101010101" pitchFamily="49" charset="-122"/>
                <a:cs typeface="Arial Black" panose="020B0A04020102020204" pitchFamily="34" charset="0"/>
              </a:rPr>
              <a:t>吸收该物质并增大；</a:t>
            </a:r>
            <a:endParaRPr lang="en-US" altLang="zh-CN" sz="1400" dirty="0">
              <a:latin typeface="Arial" panose="020B0604020202020204" pitchFamily="34" charset="0"/>
              <a:ea typeface="幼圆" panose="02010509060101010101" pitchFamily="49" charset="-122"/>
            </a:endParaRPr>
          </a:p>
          <a:p>
            <a:pPr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若 </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 = 0</a:t>
            </a:r>
            <a:r>
              <a:rPr lang="zh-CN" altLang="en-US" sz="1400" dirty="0">
                <a:latin typeface="Arial Black" panose="020B0A04020102020204" pitchFamily="34" charset="0"/>
                <a:ea typeface="幼圆" panose="02010509060101010101" pitchFamily="49" charset="-122"/>
                <a:cs typeface="Arial Black" panose="020B0A04020102020204" pitchFamily="34" charset="0"/>
              </a:rPr>
              <a:t> ，则该物质处于游离状态。</a:t>
            </a:r>
            <a:endParaRPr lang="en-US" altLang="zh-CN" sz="1400" dirty="0">
              <a:latin typeface="Arial" panose="020B0604020202020204" pitchFamily="34" charset="0"/>
              <a:ea typeface="幼圆" panose="02010509060101010101" pitchFamily="49" charset="-122"/>
            </a:endParaRPr>
          </a:p>
          <a:p>
            <a:pPr lvl="0" indent="269875" algn="just" eaLnBrk="0" fontAlgn="base" hangingPunct="0">
              <a:spcBef>
                <a:spcPct val="0"/>
              </a:spcBef>
              <a:spcAft>
                <a:spcPct val="0"/>
              </a:spcAft>
            </a:pP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a:p>
            <a:pPr lvl="0"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因此：</a:t>
            </a: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a:p>
            <a:pPr lvl="0" indent="269875" algn="just" eaLnBrk="0" fontAlgn="base" hangingPunct="0">
              <a:spcBef>
                <a:spcPct val="0"/>
              </a:spcBef>
              <a:spcAft>
                <a:spcPct val="0"/>
              </a:spcAft>
            </a:pP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1</a:t>
            </a:r>
            <a:r>
              <a:rPr lang="zh-CN" altLang="en-US" sz="1400" dirty="0">
                <a:latin typeface="Arial Black" panose="020B0A04020102020204" pitchFamily="34" charset="0"/>
                <a:ea typeface="幼圆" panose="02010509060101010101" pitchFamily="49" charset="-122"/>
                <a:cs typeface="Arial Black" panose="020B0A04020102020204" pitchFamily="34" charset="0"/>
              </a:rPr>
              <a:t>）在混沌环境中，不同的</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a:t>
            </a:r>
            <a:r>
              <a:rPr lang="zh-CN" altLang="en-US" sz="1400" dirty="0">
                <a:latin typeface="Arial Black" panose="020B0A04020102020204" pitchFamily="34" charset="0"/>
                <a:ea typeface="幼圆" panose="02010509060101010101" pitchFamily="49" charset="-122"/>
                <a:cs typeface="Arial Black" panose="020B0A04020102020204" pitchFamily="34" charset="0"/>
              </a:rPr>
              <a:t>会导致</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若干具有</a:t>
            </a:r>
            <a:r>
              <a:rPr lang="zh-CN" altLang="en-US" sz="1400" dirty="0">
                <a:latin typeface="Arial Black" panose="020B0A04020102020204" pitchFamily="34" charset="0"/>
                <a:ea typeface="幼圆" panose="02010509060101010101" pitchFamily="49" charset="-122"/>
                <a:cs typeface="Arial Black" panose="020B0A04020102020204" pitchFamily="34" charset="0"/>
              </a:rPr>
              <a:t>一定规模的呈块茎结构的系统形成；</a:t>
            </a:r>
            <a:endPar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lvl="0"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a:t>
            </a:r>
            <a:r>
              <a:rPr lang="en-US" altLang="zh-CN" sz="1400" dirty="0">
                <a:latin typeface="Arial Black" panose="020B0A04020102020204" pitchFamily="34" charset="0"/>
                <a:ea typeface="幼圆" panose="02010509060101010101" pitchFamily="49" charset="-122"/>
                <a:cs typeface="Arial Black" panose="020B0A04020102020204" pitchFamily="34" charset="0"/>
              </a:rPr>
              <a:t>2</a:t>
            </a:r>
            <a:r>
              <a:rPr lang="zh-CN" altLang="en-US" sz="1400" dirty="0">
                <a:latin typeface="Arial Black" panose="020B0A04020102020204" pitchFamily="34" charset="0"/>
                <a:ea typeface="幼圆" panose="02010509060101010101" pitchFamily="49" charset="-122"/>
                <a:cs typeface="Arial Black" panose="020B0A04020102020204" pitchFamily="34" charset="0"/>
              </a:rPr>
              <a:t>）在系统重组过程中，不同的</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a:t>
            </a:r>
            <a:r>
              <a:rPr lang="zh-CN" altLang="en-US" sz="1400" dirty="0">
                <a:latin typeface="Arial Black" panose="020B0A04020102020204" pitchFamily="34" charset="0"/>
                <a:ea typeface="幼圆" panose="02010509060101010101" pitchFamily="49" charset="-122"/>
                <a:cs typeface="Arial Black" panose="020B0A04020102020204" pitchFamily="34" charset="0"/>
              </a:rPr>
              <a:t>会导致原有各个系统的消长乃至生死存亡</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lang="en-US" altLang="zh-CN" sz="1400" dirty="0">
              <a:latin typeface="Arial" panose="020B0604020202020204" pitchFamily="34" charset="0"/>
              <a:ea typeface="幼圆" panose="02010509060101010101" pitchFamily="49" charset="-122"/>
            </a:endParaRP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11" name="图片 10"/>
          <p:cNvPicPr>
            <a:picLocks noChangeAspect="1"/>
          </p:cNvPicPr>
          <p:nvPr/>
        </p:nvPicPr>
        <p:blipFill>
          <a:blip r:embed="rId4"/>
          <a:stretch>
            <a:fillRect/>
          </a:stretch>
        </p:blipFill>
        <p:spPr>
          <a:xfrm>
            <a:off x="4697380" y="1135221"/>
            <a:ext cx="3133616" cy="1066892"/>
          </a:xfrm>
          <a:prstGeom prst="rect">
            <a:avLst/>
          </a:prstGeom>
        </p:spPr>
      </p:pic>
      <p:pic>
        <p:nvPicPr>
          <p:cNvPr id="18" name="Picture 8" descr="https://timgsa.baidu.com/timg?image&amp;quality=80&amp;size=b9999_10000&amp;sec=1527496175568&amp;di=212d9bd4840cdc6db2b3e4711136e569&amp;imgtype=jpg&amp;src=http%3A%2F%2Fimg2.imgtn.bdimg.com%2Fit%2Fu%3D2514149897%2C1870602595%26fm%3D214%26gp%3D0.jpg"/>
          <p:cNvPicPr>
            <a:picLocks noChangeAspect="1" noChangeArrowheads="1"/>
          </p:cNvPicPr>
          <p:nvPr/>
        </p:nvPicPr>
        <p:blipFill>
          <a:blip r:embed="rId5" cstate="screen"/>
          <a:srcRect/>
          <a:stretch>
            <a:fillRect/>
          </a:stretch>
        </p:blipFill>
        <p:spPr bwMode="auto">
          <a:xfrm>
            <a:off x="5895251" y="3421116"/>
            <a:ext cx="2290927" cy="1584114"/>
          </a:xfrm>
          <a:prstGeom prst="rect">
            <a:avLst/>
          </a:prstGeom>
          <a:ln w="381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9" name="文本框 8">
            <a:hlinkClick r:id="rId6" action="ppaction://hlinksldjump"/>
          </p:cNvPr>
          <p:cNvSpPr txBox="1"/>
          <p:nvPr/>
        </p:nvSpPr>
        <p:spPr>
          <a:xfrm>
            <a:off x="5932978" y="595647"/>
            <a:ext cx="702675"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BSV2JJ</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2" name="Picture 22" descr="https://timgsa.baidu.com/timg?image&amp;quality=80&amp;size=b9999_10000&amp;sec=1527590713325&amp;di=02b19a84728db659acdf69d1af4793b9&amp;imgtype=0&amp;src=http%3A%2F%2Fcimg.163.com%2Ftravel%2F2004%2F8%2F3%2F200408031609409a0e5.gif"/>
          <p:cNvPicPr>
            <a:picLocks noChangeAspect="1" noChangeArrowheads="1"/>
          </p:cNvPicPr>
          <p:nvPr/>
        </p:nvPicPr>
        <p:blipFill>
          <a:blip r:embed="rId2" cstate="screen"/>
          <a:srcRect/>
          <a:stretch>
            <a:fillRect/>
          </a:stretch>
        </p:blipFill>
        <p:spPr bwMode="auto">
          <a:xfrm>
            <a:off x="5057095" y="942454"/>
            <a:ext cx="2782062" cy="41508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系统聚集原理</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10248" name="Picture 8" descr="https://timgsa.baidu.com/timg?image&amp;quality=80&amp;size=b9999_10000&amp;sec=1528184333&amp;di=d022711a1dc61c8072edf43727547224&amp;imgtype=jpg&amp;er=1&amp;src=http%3A%2F%2Fimg02.hc360.com%2Fcoatings%2F201406%2F201406300853189790.jpg"/>
          <p:cNvPicPr>
            <a:picLocks noChangeAspect="1" noChangeArrowheads="1"/>
          </p:cNvPicPr>
          <p:nvPr/>
        </p:nvPicPr>
        <p:blipFill rotWithShape="1">
          <a:blip r:embed="rId3" cstate="screen"/>
          <a:srcRect/>
          <a:stretch>
            <a:fillRect/>
          </a:stretch>
        </p:blipFill>
        <p:spPr bwMode="auto">
          <a:xfrm>
            <a:off x="110827" y="2715766"/>
            <a:ext cx="1580853" cy="9949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50" name="Picture 10" descr="https://timgsa.baidu.com/timg?image&amp;quality=80&amp;size=b9999_10000&amp;sec=1527589684812&amp;di=6fb624e573f8d694f25ba834c55bc94f&amp;imgtype=0&amp;src=http%3A%2F%2Feasyread.ph.126.net%2FsKLgt5DXRI-YgwaQWTJ5-A%3D%3D%2F7916832265173793422.jpg"/>
          <p:cNvPicPr>
            <a:picLocks noChangeAspect="1" noChangeArrowheads="1"/>
          </p:cNvPicPr>
          <p:nvPr/>
        </p:nvPicPr>
        <p:blipFill>
          <a:blip r:embed="rId4" cstate="screen"/>
          <a:srcRect/>
          <a:stretch>
            <a:fillRect/>
          </a:stretch>
        </p:blipFill>
        <p:spPr bwMode="auto">
          <a:xfrm>
            <a:off x="310689" y="1639638"/>
            <a:ext cx="1525007" cy="860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52" name="Picture 12" descr="https://timgsa.baidu.com/timg?image&amp;quality=80&amp;size=b9999_10000&amp;sec=1527589788758&amp;di=febc1b9706ea270305adb2f5905c9bff&amp;imgtype=0&amp;src=http%3A%2F%2Fpic44.huitu.com%2Fres%2F20151216%2F479310_20151216182217245500_1.jpg"/>
          <p:cNvPicPr>
            <a:picLocks noChangeAspect="1" noChangeArrowheads="1"/>
          </p:cNvPicPr>
          <p:nvPr/>
        </p:nvPicPr>
        <p:blipFill>
          <a:blip r:embed="rId5" cstate="screen"/>
          <a:srcRect/>
          <a:stretch>
            <a:fillRect/>
          </a:stretch>
        </p:blipFill>
        <p:spPr bwMode="auto">
          <a:xfrm>
            <a:off x="395537" y="3933618"/>
            <a:ext cx="1777402" cy="11256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54" name="Picture 14" descr="https://timgsa.baidu.com/timg?image&amp;quality=80&amp;size=b9999_10000&amp;sec=1527589848135&amp;di=ca117f92be2f5bd6b4063fc865dcf505&amp;imgtype=jpg&amp;src=http%3A%2F%2Fimg1.imgtn.bdimg.com%2Fit%2Fu%3D2519553871%2C3480629512%26fm%3D214%26gp%3D0.jpg"/>
          <p:cNvPicPr>
            <a:picLocks noChangeAspect="1" noChangeArrowheads="1"/>
          </p:cNvPicPr>
          <p:nvPr/>
        </p:nvPicPr>
        <p:blipFill>
          <a:blip r:embed="rId6" cstate="screen"/>
          <a:srcRect/>
          <a:stretch>
            <a:fillRect/>
          </a:stretch>
        </p:blipFill>
        <p:spPr bwMode="auto">
          <a:xfrm>
            <a:off x="2812164" y="4174549"/>
            <a:ext cx="1296144" cy="9703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56" name="Picture 16" descr="https://timgsa.baidu.com/timg?image&amp;quality=80&amp;size=b9999_10000&amp;sec=1527589857591&amp;di=563f1efc0e571b17ff48cd05ca371913&amp;imgtype=0&amp;src=http%3A%2F%2Fpic.chinasspp.com%2Fquan%2FNews%2Fimage%2F20140304%2F20140304144435_5430.jpg"/>
          <p:cNvPicPr>
            <a:picLocks noChangeAspect="1" noChangeArrowheads="1"/>
          </p:cNvPicPr>
          <p:nvPr/>
        </p:nvPicPr>
        <p:blipFill>
          <a:blip r:embed="rId7" cstate="screen"/>
          <a:srcRect/>
          <a:stretch>
            <a:fillRect/>
          </a:stretch>
        </p:blipFill>
        <p:spPr bwMode="auto">
          <a:xfrm>
            <a:off x="3388913" y="1288026"/>
            <a:ext cx="1536429" cy="10171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837190" y="1010276"/>
            <a:ext cx="387798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实例：</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从商厦到唐人到万达</a:t>
            </a:r>
          </a:p>
        </p:txBody>
      </p:sp>
      <p:cxnSp>
        <p:nvCxnSpPr>
          <p:cNvPr id="27" name="直接箭头连接符 26"/>
          <p:cNvCxnSpPr/>
          <p:nvPr/>
        </p:nvCxnSpPr>
        <p:spPr>
          <a:xfrm>
            <a:off x="1676521" y="2073298"/>
            <a:ext cx="5252776" cy="230293"/>
          </a:xfrm>
          <a:prstGeom prst="straightConnector1">
            <a:avLst/>
          </a:prstGeom>
          <a:ln cap="rnd">
            <a:solidFill>
              <a:srgbClr val="3399FF"/>
            </a:solidFill>
            <a:tailEnd type="oval"/>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4839649" y="1685044"/>
            <a:ext cx="1532551" cy="337556"/>
          </a:xfrm>
          <a:prstGeom prst="straightConnector1">
            <a:avLst/>
          </a:prstGeom>
          <a:ln cap="rnd">
            <a:solidFill>
              <a:srgbClr val="3399FF"/>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481456" y="2571750"/>
            <a:ext cx="4863637" cy="612296"/>
          </a:xfrm>
          <a:prstGeom prst="straightConnector1">
            <a:avLst/>
          </a:prstGeom>
          <a:ln cap="rnd">
            <a:solidFill>
              <a:srgbClr val="3399FF"/>
            </a:solidFill>
            <a:tailEnd type="ova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2142943" y="2810758"/>
            <a:ext cx="4305183" cy="1527381"/>
          </a:xfrm>
          <a:prstGeom prst="straightConnector1">
            <a:avLst/>
          </a:prstGeom>
          <a:ln cap="rnd">
            <a:solidFill>
              <a:srgbClr val="3399FF"/>
            </a:solidFill>
            <a:tailEnd type="oval"/>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4095042" y="2945038"/>
            <a:ext cx="2571838" cy="1693772"/>
          </a:xfrm>
          <a:prstGeom prst="straightConnector1">
            <a:avLst/>
          </a:prstGeom>
          <a:ln cap="rnd">
            <a:solidFill>
              <a:srgbClr val="3399FF"/>
            </a:solidFill>
            <a:tailEnd type="ova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494992" y="2355726"/>
            <a:ext cx="2132560" cy="609502"/>
          </a:xfrm>
          <a:prstGeom prst="straightConnector1">
            <a:avLst/>
          </a:prstGeom>
          <a:ln cap="rnd">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864965" y="1999109"/>
            <a:ext cx="2908005" cy="2108300"/>
            <a:chOff x="1547659" y="1911078"/>
            <a:chExt cx="2908005" cy="2108300"/>
          </a:xfrm>
        </p:grpSpPr>
        <p:grpSp>
          <p:nvGrpSpPr>
            <p:cNvPr id="3" name="组合 2"/>
            <p:cNvGrpSpPr/>
            <p:nvPr/>
          </p:nvGrpSpPr>
          <p:grpSpPr>
            <a:xfrm>
              <a:off x="1547659" y="1911078"/>
              <a:ext cx="2908005" cy="2108300"/>
              <a:chOff x="676021" y="2427734"/>
              <a:chExt cx="3653401" cy="2232248"/>
            </a:xfrm>
          </p:grpSpPr>
          <p:pic>
            <p:nvPicPr>
              <p:cNvPr id="10258" name="Picture 18" descr="https://timgsa.baidu.com/timg?image&amp;quality=80&amp;size=b9999_10000&amp;sec=1527590314809&amp;di=b494f6bf166b1f4652549c095379fe9b&amp;imgtype=0&amp;src=http%3A%2F%2Fwww.fansimg.com%2Fforum%2F201501%2F31%2F210618eofmtadhd9la3d3n.jpg"/>
              <p:cNvPicPr>
                <a:picLocks noChangeAspect="1" noChangeArrowheads="1"/>
              </p:cNvPicPr>
              <p:nvPr/>
            </p:nvPicPr>
            <p:blipFill rotWithShape="1">
              <a:blip r:embed="rId8" cstate="screen"/>
              <a:srcRect/>
              <a:stretch>
                <a:fillRect/>
              </a:stretch>
            </p:blipFill>
            <p:spPr bwMode="auto">
              <a:xfrm>
                <a:off x="676021" y="2427734"/>
                <a:ext cx="3653401" cy="22322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42" name="Picture 2" descr="https://timgsa.baidu.com/timg?image&amp;quality=80&amp;size=b9999_10000&amp;sec=1528184659&amp;di=95575f4133774331a06d5d8f592792d9&amp;imgtype=jpg&amp;er=1&amp;src=http%3A%2F%2Fs15.sinaimg.cn%2Fmiddle%2F5919217ahc264d9f6420e%26amp%3B690"/>
              <p:cNvPicPr>
                <a:picLocks noChangeAspect="1" noChangeArrowheads="1"/>
              </p:cNvPicPr>
              <p:nvPr/>
            </p:nvPicPr>
            <p:blipFill rotWithShape="1">
              <a:blip r:embed="rId9" cstate="screen"/>
              <a:srcRect/>
              <a:stretch>
                <a:fillRect/>
              </a:stretch>
            </p:blipFill>
            <p:spPr bwMode="auto">
              <a:xfrm>
                <a:off x="2868717" y="2724289"/>
                <a:ext cx="1154533" cy="913241"/>
              </a:xfrm>
              <a:prstGeom prst="ellipse">
                <a:avLst/>
              </a:prstGeom>
              <a:ln w="63500" cap="rnd">
                <a:noFill/>
              </a:ln>
              <a:effectLst>
                <a:glow rad="635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8" name="文本框 7"/>
            <p:cNvSpPr txBox="1"/>
            <p:nvPr/>
          </p:nvSpPr>
          <p:spPr>
            <a:xfrm>
              <a:off x="3334797" y="2613349"/>
              <a:ext cx="877163" cy="369332"/>
            </a:xfrm>
            <a:prstGeom prst="rect">
              <a:avLst/>
            </a:prstGeom>
            <a:noFill/>
          </p:spPr>
          <p:txBody>
            <a:bodyPr wrap="none" rtlCol="0">
              <a:spAutoFit/>
            </a:bodyPr>
            <a:lstStyle/>
            <a:p>
              <a:r>
                <a:rPr lang="zh-CN" altLang="en-US" b="1" dirty="0">
                  <a:solidFill>
                    <a:schemeClr val="bg1"/>
                  </a:solidFill>
                  <a:effectLst>
                    <a:glow rad="228600">
                      <a:schemeClr val="accent5">
                        <a:satMod val="175000"/>
                        <a:alpha val="40000"/>
                      </a:schemeClr>
                    </a:glow>
                  </a:effectLst>
                  <a:latin typeface="幼圆" panose="02010509060101010101" pitchFamily="49" charset="-122"/>
                  <a:ea typeface="幼圆" panose="02010509060101010101" pitchFamily="49" charset="-122"/>
                </a:rPr>
                <a:t>原商厦</a:t>
              </a:r>
            </a:p>
          </p:txBody>
        </p:sp>
        <p:sp>
          <p:nvSpPr>
            <p:cNvPr id="9" name="文本框 8"/>
            <p:cNvSpPr txBox="1"/>
            <p:nvPr/>
          </p:nvSpPr>
          <p:spPr>
            <a:xfrm>
              <a:off x="2009284" y="3335276"/>
              <a:ext cx="2040943" cy="461665"/>
            </a:xfrm>
            <a:prstGeom prst="rect">
              <a:avLst/>
            </a:prstGeom>
            <a:noFill/>
          </p:spPr>
          <p:txBody>
            <a:bodyPr wrap="none" rtlCol="0">
              <a:spAutoFit/>
            </a:bodyPr>
            <a:lstStyle/>
            <a:p>
              <a:r>
                <a:rPr lang="zh-CN" altLang="en-US" sz="2400" b="1" dirty="0">
                  <a:solidFill>
                    <a:schemeClr val="bg1"/>
                  </a:solidFill>
                  <a:effectLst>
                    <a:glow rad="228600">
                      <a:schemeClr val="accent5">
                        <a:satMod val="175000"/>
                        <a:alpha val="40000"/>
                      </a:schemeClr>
                    </a:glow>
                  </a:effectLst>
                  <a:latin typeface="幼圆" panose="02010509060101010101" pitchFamily="49" charset="-122"/>
                  <a:ea typeface="幼圆" panose="02010509060101010101" pitchFamily="49" charset="-122"/>
                </a:rPr>
                <a:t>昆仑唐人中心</a:t>
              </a:r>
            </a:p>
          </p:txBody>
        </p:sp>
      </p:grpSp>
      <p:cxnSp>
        <p:nvCxnSpPr>
          <p:cNvPr id="23" name="直接箭头连接符 22"/>
          <p:cNvCxnSpPr/>
          <p:nvPr/>
        </p:nvCxnSpPr>
        <p:spPr>
          <a:xfrm>
            <a:off x="1481456" y="2184870"/>
            <a:ext cx="907849" cy="364458"/>
          </a:xfrm>
          <a:prstGeom prst="straightConnector1">
            <a:avLst/>
          </a:prstGeom>
          <a:ln w="76200">
            <a:solidFill>
              <a:srgbClr val="FF0000"/>
            </a:solidFill>
            <a:prstDash val="sysDot"/>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1343278" y="3070712"/>
            <a:ext cx="952600" cy="224278"/>
          </a:xfrm>
          <a:prstGeom prst="straightConnector1">
            <a:avLst/>
          </a:prstGeom>
          <a:ln w="76200">
            <a:solidFill>
              <a:srgbClr val="FF0000"/>
            </a:solidFill>
            <a:prstDash val="sysDot"/>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1824984" y="3574448"/>
            <a:ext cx="665913" cy="594329"/>
          </a:xfrm>
          <a:prstGeom prst="straightConnector1">
            <a:avLst/>
          </a:prstGeom>
          <a:ln w="76200">
            <a:solidFill>
              <a:srgbClr val="FF0000"/>
            </a:solidFill>
            <a:prstDash val="sysDot"/>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3345517" y="3733196"/>
            <a:ext cx="84171" cy="690030"/>
          </a:xfrm>
          <a:prstGeom prst="straightConnector1">
            <a:avLst/>
          </a:prstGeom>
          <a:ln w="76200">
            <a:solidFill>
              <a:srgbClr val="FF0000"/>
            </a:solidFill>
            <a:prstDash val="sysDot"/>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3691258" y="1775935"/>
            <a:ext cx="263658" cy="566502"/>
          </a:xfrm>
          <a:prstGeom prst="straightConnector1">
            <a:avLst/>
          </a:prstGeom>
          <a:ln w="76200">
            <a:solidFill>
              <a:srgbClr val="FF0000"/>
            </a:solidFill>
            <a:prstDash val="sysDot"/>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flipV="1">
            <a:off x="6929297" y="2637893"/>
            <a:ext cx="300499" cy="1217507"/>
          </a:xfrm>
          <a:prstGeom prst="straightConnector1">
            <a:avLst/>
          </a:prstGeom>
          <a:ln cap="rnd">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pic>
        <p:nvPicPr>
          <p:cNvPr id="10246" name="Picture 6" descr="https://timgsa.baidu.com/timg?image&amp;quality=80&amp;size=b9999_10000&amp;sec=1528184268&amp;di=7c774a2d360ea8ff977c168214dc500d&amp;imgtype=jpg&amp;er=1&amp;src=http%3A%2F%2Fwww.fansimg.com%2Fuploads2011%2F12%2Fuserid246388time20111205045018.jpg"/>
          <p:cNvPicPr>
            <a:picLocks noChangeAspect="1" noChangeArrowheads="1"/>
          </p:cNvPicPr>
          <p:nvPr/>
        </p:nvPicPr>
        <p:blipFill>
          <a:blip r:embed="rId10" cstate="screen"/>
          <a:srcRect/>
          <a:stretch>
            <a:fillRect/>
          </a:stretch>
        </p:blipFill>
        <p:spPr bwMode="auto">
          <a:xfrm>
            <a:off x="6280053" y="3733196"/>
            <a:ext cx="2114422" cy="14103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0725" name="文本框 30724"/>
          <p:cNvSpPr txBox="1"/>
          <p:nvPr/>
        </p:nvSpPr>
        <p:spPr>
          <a:xfrm>
            <a:off x="6825775" y="4689965"/>
            <a:ext cx="1107996" cy="369332"/>
          </a:xfrm>
          <a:prstGeom prst="rect">
            <a:avLst/>
          </a:prstGeom>
          <a:noFill/>
        </p:spPr>
        <p:txBody>
          <a:bodyPr wrap="none" rtlCol="0">
            <a:spAutoFit/>
          </a:bodyPr>
          <a:lstStyle>
            <a:defPPr>
              <a:defRPr lang="zh-CN"/>
            </a:defPPr>
            <a:lvl1pPr>
              <a:defRPr b="1">
                <a:solidFill>
                  <a:schemeClr val="bg1"/>
                </a:solidFill>
                <a:effectLst>
                  <a:glow rad="228600">
                    <a:schemeClr val="accent5">
                      <a:satMod val="175000"/>
                      <a:alpha val="40000"/>
                    </a:schemeClr>
                  </a:glow>
                </a:effectLst>
                <a:latin typeface="幼圆" panose="02010509060101010101" pitchFamily="49" charset="-122"/>
                <a:ea typeface="幼圆" panose="02010509060101010101" pitchFamily="49" charset="-122"/>
              </a:defRPr>
            </a:lvl1pPr>
          </a:lstStyle>
          <a:p>
            <a:r>
              <a:rPr lang="zh-CN" altLang="en-US" dirty="0"/>
              <a:t>万达广场</a:t>
            </a:r>
          </a:p>
        </p:txBody>
      </p:sp>
      <p:sp>
        <p:nvSpPr>
          <p:cNvPr id="30727" name="文本框 30726"/>
          <p:cNvSpPr txBox="1"/>
          <p:nvPr/>
        </p:nvSpPr>
        <p:spPr>
          <a:xfrm>
            <a:off x="4952537" y="1105677"/>
            <a:ext cx="2981234" cy="92333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indent="176530" algn="just"/>
            <a:r>
              <a:rPr lang="zh-CN" altLang="en-US" dirty="0">
                <a:latin typeface="幼圆" panose="02010509060101010101" pitchFamily="49" charset="-122"/>
                <a:ea typeface="幼圆" panose="02010509060101010101" pitchFamily="49" charset="-122"/>
              </a:rPr>
              <a:t>实体商场重组过程中，虽然总量萎缩，但强者变得更强了，而弱者消亡了。</a:t>
            </a:r>
          </a:p>
        </p:txBody>
      </p:sp>
      <p:cxnSp>
        <p:nvCxnSpPr>
          <p:cNvPr id="32" name="直接箭头连接符 31"/>
          <p:cNvCxnSpPr/>
          <p:nvPr/>
        </p:nvCxnSpPr>
        <p:spPr>
          <a:xfrm flipH="1" flipV="1">
            <a:off x="6590567" y="2431488"/>
            <a:ext cx="583593" cy="1301707"/>
          </a:xfrm>
          <a:prstGeom prst="straightConnector1">
            <a:avLst/>
          </a:prstGeom>
          <a:ln cap="rnd">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timgsa.baidu.com/timg?image&amp;quality=80&amp;size=b9999_10000&amp;sec=1526363639707&amp;di=691d0c22b8d08615c65c8255d4b890ce&amp;imgtype=0&amp;src=http%3A%2F%2Fn1.itc.cn%2Fimg8%2Fwb%2Frecom%2F2016%2F09%2F06%2F147312833918459168.JPEG"/>
          <p:cNvPicPr>
            <a:picLocks noChangeAspect="1" noChangeArrowheads="1"/>
          </p:cNvPicPr>
          <p:nvPr/>
        </p:nvPicPr>
        <p:blipFill>
          <a:blip r:embed="rId2" cstate="screen"/>
          <a:srcRect/>
          <a:stretch>
            <a:fillRect/>
          </a:stretch>
        </p:blipFill>
        <p:spPr bwMode="auto">
          <a:xfrm rot="21437452">
            <a:off x="566294" y="3665224"/>
            <a:ext cx="2472209" cy="155740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 name="Picture 2" descr="c:\documents and settings\arthur wang\application data\360se6\User Data\temp\51dc3c51-1b47-48ca-9ee5-f6f1c83395d7_x365.jpg"/>
          <p:cNvPicPr>
            <a:picLocks noChangeAspect="1" noChangeArrowheads="1"/>
          </p:cNvPicPr>
          <p:nvPr/>
        </p:nvPicPr>
        <p:blipFill>
          <a:blip r:embed="rId3" cstate="print"/>
          <a:srcRect/>
          <a:stretch>
            <a:fillRect/>
          </a:stretch>
        </p:blipFill>
        <p:spPr bwMode="auto">
          <a:xfrm>
            <a:off x="4788024" y="411509"/>
            <a:ext cx="2391533" cy="174575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盘古开天"/>
          <p:cNvPicPr>
            <a:picLocks noChangeAspect="1" noChangeArrowheads="1"/>
          </p:cNvPicPr>
          <p:nvPr/>
        </p:nvPicPr>
        <p:blipFill>
          <a:blip r:embed="rId4" cstate="screen"/>
          <a:srcRect/>
          <a:stretch>
            <a:fillRect/>
          </a:stretch>
        </p:blipFill>
        <p:spPr bwMode="auto">
          <a:xfrm>
            <a:off x="7404690" y="312279"/>
            <a:ext cx="1488917" cy="194421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p:cNvSpPr/>
          <p:nvPr/>
        </p:nvSpPr>
        <p:spPr>
          <a:xfrm>
            <a:off x="539552" y="2211710"/>
            <a:ext cx="3816424" cy="1631216"/>
          </a:xfrm>
          <a:prstGeom prst="rect">
            <a:avLst/>
          </a:prstGeom>
          <a:ln w="3175">
            <a:solidFill>
              <a:schemeClr val="tx1"/>
            </a:solidFill>
          </a:ln>
        </p:spPr>
        <p:txBody>
          <a:bodyPr wrap="square">
            <a:spAutoFit/>
          </a:bodyPr>
          <a:lstStyle/>
          <a:p>
            <a:pPr indent="266700"/>
            <a:r>
              <a:rPr lang="zh-CN" altLang="en-US" dirty="0">
                <a:solidFill>
                  <a:prstClr val="black"/>
                </a:solidFill>
                <a:latin typeface="方正粗宋简体" panose="03000509000000000000" pitchFamily="65" charset="-122"/>
                <a:ea typeface="方正粗宋简体" panose="03000509000000000000" pitchFamily="65" charset="-122"/>
              </a:rPr>
              <a:t>《新约·马太福音》</a:t>
            </a:r>
            <a:r>
              <a:rPr lang="zh-CN" altLang="en-US" dirty="0">
                <a:solidFill>
                  <a:prstClr val="black"/>
                </a:solidFill>
                <a:latin typeface="幼圆" panose="02010509060101010101" pitchFamily="49" charset="-122"/>
                <a:ea typeface="幼圆" panose="02010509060101010101" pitchFamily="49" charset="-122"/>
              </a:rPr>
              <a:t>：“凡有的，还要加倍给他叫他多余；没有的，连他所有的也要夺过来。”</a:t>
            </a:r>
            <a:endParaRPr lang="en-US" altLang="zh-CN" dirty="0">
              <a:solidFill>
                <a:prstClr val="black"/>
              </a:solidFill>
              <a:latin typeface="幼圆" panose="02010509060101010101" pitchFamily="49" charset="-122"/>
              <a:ea typeface="幼圆" panose="02010509060101010101" pitchFamily="49" charset="-122"/>
            </a:endParaRPr>
          </a:p>
          <a:p>
            <a:endParaRPr lang="zh-CN" altLang="en-US" dirty="0">
              <a:solidFill>
                <a:prstClr val="black"/>
              </a:solidFill>
              <a:latin typeface="幼圆" panose="02010509060101010101" pitchFamily="49" charset="-122"/>
              <a:ea typeface="幼圆" panose="02010509060101010101" pitchFamily="49" charset="-122"/>
            </a:endParaRPr>
          </a:p>
          <a:p>
            <a:pPr algn="ctr"/>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强者愈强 弱者愈弱</a:t>
            </a:r>
          </a:p>
        </p:txBody>
      </p:sp>
      <p:sp>
        <p:nvSpPr>
          <p:cNvPr id="7" name="文本框 6"/>
          <p:cNvSpPr txBox="1"/>
          <p:nvPr/>
        </p:nvSpPr>
        <p:spPr>
          <a:xfrm>
            <a:off x="539552" y="1634044"/>
            <a:ext cx="1620957" cy="523220"/>
          </a:xfrm>
          <a:prstGeom prst="rect">
            <a:avLst/>
          </a:prstGeom>
          <a:noFill/>
          <a:ln w="3175">
            <a:solidFill>
              <a:schemeClr val="tx1"/>
            </a:solidFill>
          </a:ln>
        </p:spPr>
        <p:txBody>
          <a:bodyPr wrap="none" rtlCol="0">
            <a:spAutoFit/>
          </a:bodyPr>
          <a:lstStyle/>
          <a:p>
            <a:r>
              <a:rPr lang="zh-CN" altLang="en-US" sz="2800"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马太效应</a:t>
            </a:r>
          </a:p>
        </p:txBody>
      </p:sp>
      <p:sp>
        <p:nvSpPr>
          <p:cNvPr id="8" name="文本框 7"/>
          <p:cNvSpPr txBox="1"/>
          <p:nvPr/>
        </p:nvSpPr>
        <p:spPr>
          <a:xfrm>
            <a:off x="395536" y="555526"/>
            <a:ext cx="3057247" cy="584775"/>
          </a:xfrm>
          <a:prstGeom prst="rect">
            <a:avLst/>
          </a:prstGeom>
          <a:noFill/>
        </p:spPr>
        <p:txBody>
          <a:bodyPr wrap="none" rtlCol="0">
            <a:spAutoFit/>
          </a:bodyPr>
          <a:lstStyle/>
          <a:p>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有序从哪里来？</a:t>
            </a:r>
          </a:p>
        </p:txBody>
      </p:sp>
      <p:sp>
        <p:nvSpPr>
          <p:cNvPr id="9" name="文本框 8"/>
          <p:cNvSpPr txBox="1"/>
          <p:nvPr/>
        </p:nvSpPr>
        <p:spPr>
          <a:xfrm>
            <a:off x="395536" y="1164366"/>
            <a:ext cx="4339650" cy="369332"/>
          </a:xfrm>
          <a:prstGeom prst="rect">
            <a:avLst/>
          </a:prstGeom>
          <a:noFill/>
        </p:spPr>
        <p:txBody>
          <a:bodyPr wrap="none" rtlCol="0">
            <a:spAutoFit/>
          </a:bodyPr>
          <a:lstStyle/>
          <a:p>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真的是上帝的命令或盘古的斧头造成的？</a:t>
            </a:r>
          </a:p>
        </p:txBody>
      </p:sp>
      <p:pic>
        <p:nvPicPr>
          <p:cNvPr id="8194" name="Picture 2" descr="https://timgsa.baidu.com/timg?image&amp;quality=80&amp;size=b9999_10000&amp;sec=1526363216154&amp;di=af5e6e03777b1053665b222bd4bb7128&amp;imgtype=0&amp;src=http%3A%2F%2Fwww.armystar.com%2Fuploads%2Fallimg%2F1701%2F170112%2F1Z32235R-0.jpg"/>
          <p:cNvPicPr>
            <a:picLocks noChangeAspect="1" noChangeArrowheads="1"/>
          </p:cNvPicPr>
          <p:nvPr/>
        </p:nvPicPr>
        <p:blipFill rotWithShape="1">
          <a:blip r:embed="rId5" cstate="screen"/>
          <a:srcRect/>
          <a:stretch>
            <a:fillRect/>
          </a:stretch>
        </p:blipFill>
        <p:spPr bwMode="auto">
          <a:xfrm>
            <a:off x="6961780" y="1915743"/>
            <a:ext cx="1933702" cy="136815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椭圆形标注 9"/>
          <p:cNvSpPr/>
          <p:nvPr/>
        </p:nvSpPr>
        <p:spPr>
          <a:xfrm>
            <a:off x="3946298" y="2256019"/>
            <a:ext cx="3235999" cy="1800200"/>
          </a:xfrm>
          <a:prstGeom prst="wedgeEllipseCallout">
            <a:avLst>
              <a:gd name="adj1" fmla="val 46647"/>
              <a:gd name="adj2" fmla="val -27717"/>
            </a:avLst>
          </a:prstGeom>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科学告诉你</a:t>
            </a:r>
            <a:endPar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引力</a:t>
            </a:r>
            <a:r>
              <a:rPr lang="zh-CN" altLang="en-US"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是一切</a:t>
            </a:r>
            <a:br>
              <a:rPr lang="en-US" altLang="zh-CN"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有序之源</a:t>
            </a:r>
          </a:p>
        </p:txBody>
      </p:sp>
      <p:sp>
        <p:nvSpPr>
          <p:cNvPr id="11" name="文本框 10"/>
          <p:cNvSpPr txBox="1"/>
          <p:nvPr/>
        </p:nvSpPr>
        <p:spPr>
          <a:xfrm>
            <a:off x="2627784" y="4158636"/>
            <a:ext cx="4863633" cy="89255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系统论将告诉你</a:t>
            </a:r>
            <a:br>
              <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有序源于</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a:t>
            </a: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涨落</a:t>
            </a: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和</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正反馈</a:t>
            </a:r>
          </a:p>
        </p:txBody>
      </p:sp>
      <p:pic>
        <p:nvPicPr>
          <p:cNvPr id="14" name="图片 13" descr="女阿色.png"/>
          <p:cNvPicPr>
            <a:picLocks noChangeAspect="1"/>
          </p:cNvPicPr>
          <p:nvPr/>
        </p:nvPicPr>
        <p:blipFill>
          <a:blip r:embed="rId6" cstate="screen"/>
          <a:stretch>
            <a:fillRect/>
          </a:stretch>
        </p:blipFill>
        <p:spPr>
          <a:xfrm>
            <a:off x="7904906" y="3939902"/>
            <a:ext cx="1059582" cy="1059582"/>
          </a:xfrm>
          <a:prstGeom prst="rect">
            <a:avLst/>
          </a:prstGeom>
        </p:spPr>
      </p:pic>
      <p:sp>
        <p:nvSpPr>
          <p:cNvPr id="15" name="TextBox 52"/>
          <p:cNvSpPr txBox="1"/>
          <p:nvPr/>
        </p:nvSpPr>
        <p:spPr>
          <a:xfrm>
            <a:off x="6660232" y="3095413"/>
            <a:ext cx="2304255" cy="995422"/>
          </a:xfrm>
          <a:prstGeom prst="wedgeEllipseCallout">
            <a:avLst>
              <a:gd name="adj1" fmla="val 24026"/>
              <a:gd name="adj2" fmla="val 64443"/>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败着急，一会儿就懂了！</a:t>
            </a:r>
          </a:p>
        </p:txBody>
      </p:sp>
      <p:sp>
        <p:nvSpPr>
          <p:cNvPr id="4" name="三十二角星 3"/>
          <p:cNvSpPr/>
          <p:nvPr/>
        </p:nvSpPr>
        <p:spPr>
          <a:xfrm>
            <a:off x="6401510" y="2458184"/>
            <a:ext cx="2742490" cy="1969237"/>
          </a:xfrm>
          <a:prstGeom prst="star32">
            <a:avLst>
              <a:gd name="adj" fmla="val 44392"/>
            </a:avLst>
          </a:prstGeom>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zh-CN" altLang="en-US" sz="6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回顾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411510"/>
            <a:ext cx="4134465" cy="523220"/>
          </a:xfrm>
          <a:prstGeom prst="rect">
            <a:avLst/>
          </a:prstGeom>
        </p:spPr>
        <p:txBody>
          <a:bodyPr wrap="none">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新系统动力学与大系统观</a:t>
            </a:r>
          </a:p>
        </p:txBody>
      </p:sp>
      <p:sp>
        <p:nvSpPr>
          <p:cNvPr id="4" name="矩形 3"/>
          <p:cNvSpPr/>
          <p:nvPr/>
        </p:nvSpPr>
        <p:spPr>
          <a:xfrm>
            <a:off x="899592" y="1203598"/>
            <a:ext cx="5904656" cy="2031325"/>
          </a:xfrm>
          <a:prstGeom prst="rect">
            <a:avLst/>
          </a:prstGeom>
          <a:ln>
            <a:solidFill>
              <a:schemeClr val="bg1">
                <a:lumMod val="85000"/>
              </a:schemeClr>
            </a:solidFill>
          </a:ln>
        </p:spPr>
        <p:txBody>
          <a:bodyPr wrap="square">
            <a:spAutoFit/>
          </a:bodyPr>
          <a:lstStyle/>
          <a:p>
            <a:pPr indent="360680"/>
            <a:r>
              <a:rPr lang="en-US" altLang="zh-CN" sz="1400" dirty="0">
                <a:latin typeface="幼圆" panose="02010509060101010101" pitchFamily="49" charset="-122"/>
                <a:ea typeface="幼圆" panose="02010509060101010101" pitchFamily="49" charset="-122"/>
              </a:rPr>
              <a:t>《</a:t>
            </a:r>
            <a:r>
              <a:rPr lang="zh-CN" altLang="en-US" sz="1400" dirty="0">
                <a:latin typeface="幼圆" panose="02010509060101010101" pitchFamily="49" charset="-122"/>
                <a:ea typeface="幼圆" panose="02010509060101010101" pitchFamily="49" charset="-122"/>
              </a:rPr>
              <a:t>大系统观</a:t>
            </a:r>
            <a:r>
              <a:rPr lang="en-US" altLang="zh-CN" sz="1400" dirty="0">
                <a:latin typeface="幼圆" panose="02010509060101010101" pitchFamily="49" charset="-122"/>
                <a:ea typeface="幼圆" panose="02010509060101010101" pitchFamily="49" charset="-122"/>
              </a:rPr>
              <a:t>》</a:t>
            </a:r>
            <a:r>
              <a:rPr lang="zh-CN" altLang="en-US" sz="1400" dirty="0">
                <a:latin typeface="幼圆" panose="02010509060101010101" pitchFamily="49" charset="-122"/>
                <a:ea typeface="幼圆" panose="02010509060101010101" pitchFamily="49" charset="-122"/>
              </a:rPr>
              <a:t>对系统结构动力学做了简单的探讨，还很不深入，很多原理和量化工作还没有做，作为一种“学”，还差得多，可能连开头都算不上。</a:t>
            </a:r>
            <a:endParaRPr lang="en-US" altLang="zh-CN" sz="1400" dirty="0">
              <a:latin typeface="幼圆" panose="02010509060101010101" pitchFamily="49" charset="-122"/>
              <a:ea typeface="幼圆" panose="02010509060101010101" pitchFamily="49" charset="-122"/>
            </a:endParaRPr>
          </a:p>
          <a:p>
            <a:pPr indent="360680"/>
            <a:r>
              <a:rPr lang="zh-CN" altLang="en-US" sz="1400" dirty="0">
                <a:latin typeface="幼圆" panose="02010509060101010101" pitchFamily="49" charset="-122"/>
                <a:ea typeface="幼圆" panose="02010509060101010101" pitchFamily="49" charset="-122"/>
              </a:rPr>
              <a:t>与原系统动力学合并，可形成“</a:t>
            </a:r>
            <a:r>
              <a:rPr lang="zh-CN" altLang="en-US" sz="1400" b="1" dirty="0">
                <a:latin typeface="幼圆" panose="02010509060101010101" pitchFamily="49" charset="-122"/>
                <a:ea typeface="幼圆" panose="02010509060101010101" pitchFamily="49" charset="-122"/>
              </a:rPr>
              <a:t>新系统动力学（</a:t>
            </a:r>
            <a:r>
              <a:rPr lang="en-US" altLang="zh-CN" sz="1400" b="1" dirty="0">
                <a:latin typeface="幼圆" panose="02010509060101010101" pitchFamily="49" charset="-122"/>
                <a:ea typeface="幼圆" panose="02010509060101010101" pitchFamily="49" charset="-122"/>
              </a:rPr>
              <a:t>New Systems Dynamics</a:t>
            </a:r>
            <a:r>
              <a:rPr lang="zh-CN" altLang="en-US" sz="1400" b="1" dirty="0">
                <a:latin typeface="幼圆" panose="02010509060101010101" pitchFamily="49" charset="-122"/>
                <a:ea typeface="幼圆" panose="02010509060101010101" pitchFamily="49" charset="-122"/>
              </a:rPr>
              <a:t>）</a:t>
            </a:r>
            <a:r>
              <a:rPr lang="zh-CN" altLang="en-US" sz="1400" dirty="0">
                <a:latin typeface="幼圆" panose="02010509060101010101" pitchFamily="49" charset="-122"/>
                <a:ea typeface="幼圆" panose="02010509060101010101" pitchFamily="49" charset="-122"/>
              </a:rPr>
              <a:t>”，进而大大提高战略推演的水平，可以更好地为军事、企业、国家、世界模型服务。</a:t>
            </a:r>
          </a:p>
          <a:p>
            <a:pPr indent="360680"/>
            <a:r>
              <a:rPr lang="zh-CN" altLang="en-US" sz="1400" b="1" dirty="0">
                <a:latin typeface="幼圆" panose="02010509060101010101" pitchFamily="49" charset="-122"/>
                <a:ea typeface="幼圆" panose="02010509060101010101" pitchFamily="49" charset="-122"/>
              </a:rPr>
              <a:t>新系统动力学才是一个完整的系统动力学</a:t>
            </a:r>
            <a:r>
              <a:rPr lang="zh-CN" altLang="en-US" sz="1400" dirty="0">
                <a:latin typeface="幼圆" panose="02010509060101010101" pitchFamily="49" charset="-122"/>
                <a:ea typeface="幼圆" panose="02010509060101010101" pitchFamily="49" charset="-122"/>
              </a:rPr>
              <a:t>！</a:t>
            </a:r>
          </a:p>
          <a:p>
            <a:pPr indent="360680"/>
            <a:r>
              <a:rPr lang="zh-CN" altLang="en-US" sz="1400" dirty="0">
                <a:latin typeface="幼圆" panose="02010509060101010101" pitchFamily="49" charset="-122"/>
                <a:ea typeface="幼圆" panose="02010509060101010101" pitchFamily="49" charset="-122"/>
              </a:rPr>
              <a:t>将给我们带来更宽阔的视野，使我们拥有了一把用动静结合的力学观点去观察、分析和改造世界，这正是大系统观的内涵。</a:t>
            </a:r>
          </a:p>
        </p:txBody>
      </p:sp>
      <p:sp>
        <p:nvSpPr>
          <p:cNvPr id="5" name="矩形 4"/>
          <p:cNvSpPr/>
          <p:nvPr/>
        </p:nvSpPr>
        <p:spPr>
          <a:xfrm>
            <a:off x="755576" y="3705294"/>
            <a:ext cx="3240360" cy="738664"/>
          </a:xfrm>
          <a:prstGeom prst="rect">
            <a:avLst/>
          </a:prstGeom>
        </p:spPr>
        <p:txBody>
          <a:bodyPr wrap="square">
            <a:spAutoFit/>
          </a:bodyPr>
          <a:lstStyle/>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系统，要拿实力说话！</a:t>
            </a:r>
          </a:p>
          <a:p>
            <a:r>
              <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U can u up, no can no BB!</a:t>
            </a:r>
            <a:endPar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6" name="图片 5" descr="系统拿实力说话.jpg"/>
          <p:cNvPicPr/>
          <p:nvPr/>
        </p:nvPicPr>
        <p:blipFill>
          <a:blip r:embed="rId2" cstate="screen"/>
          <a:stretch>
            <a:fillRect/>
          </a:stretch>
        </p:blipFill>
        <p:spPr>
          <a:xfrm>
            <a:off x="3972551" y="3415676"/>
            <a:ext cx="2800875" cy="153233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39712"/>
            <a:ext cx="9143999" cy="5064075"/>
          </a:xfrm>
          <a:prstGeom prst="rect">
            <a:avLst/>
          </a:prstGeom>
        </p:spPr>
      </p:pic>
      <p:grpSp>
        <p:nvGrpSpPr>
          <p:cNvPr id="8" name="组合 7"/>
          <p:cNvGrpSpPr/>
          <p:nvPr/>
        </p:nvGrpSpPr>
        <p:grpSpPr>
          <a:xfrm>
            <a:off x="2509168" y="737642"/>
            <a:ext cx="6055022" cy="4279403"/>
            <a:chOff x="2509168" y="737642"/>
            <a:chExt cx="6055022" cy="4279403"/>
          </a:xfrm>
        </p:grpSpPr>
        <p:sp>
          <p:nvSpPr>
            <p:cNvPr id="4" name="矩形: 圆角 3"/>
            <p:cNvSpPr/>
            <p:nvPr/>
          </p:nvSpPr>
          <p:spPr>
            <a:xfrm>
              <a:off x="6619974" y="737642"/>
              <a:ext cx="1944216" cy="3312368"/>
            </a:xfrm>
            <a:prstGeom prst="roundRect">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572000" y="3116064"/>
              <a:ext cx="1728192" cy="1728192"/>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405936" y="1991211"/>
              <a:ext cx="1247946" cy="1247946"/>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09168" y="3999210"/>
              <a:ext cx="1017835" cy="1017835"/>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93854" y="1354475"/>
            <a:ext cx="2087431" cy="2260716"/>
            <a:chOff x="124333" y="2884662"/>
            <a:chExt cx="2087431" cy="2260716"/>
          </a:xfrm>
        </p:grpSpPr>
        <p:pic>
          <p:nvPicPr>
            <p:cNvPr id="11" name="图片 10"/>
            <p:cNvPicPr>
              <a:picLocks noChangeAspect="1"/>
            </p:cNvPicPr>
            <p:nvPr/>
          </p:nvPicPr>
          <p:blipFill rotWithShape="1">
            <a:blip r:embed="rId2" cstate="screen"/>
            <a:srcRect b="13495"/>
            <a:stretch>
              <a:fillRect/>
            </a:stretch>
          </p:blipFill>
          <p:spPr>
            <a:xfrm>
              <a:off x="224734" y="2899768"/>
              <a:ext cx="1886627" cy="1888097"/>
            </a:xfrm>
            <a:prstGeom prst="rect">
              <a:avLst/>
            </a:prstGeom>
            <a:ln w="3175">
              <a:noFill/>
            </a:ln>
          </p:spPr>
        </p:pic>
        <p:sp>
          <p:nvSpPr>
            <p:cNvPr id="15" name="矩形 14"/>
            <p:cNvSpPr/>
            <p:nvPr/>
          </p:nvSpPr>
          <p:spPr>
            <a:xfrm>
              <a:off x="188554" y="2884662"/>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sp>
        <p:nvSpPr>
          <p:cNvPr id="2" name="TextBox 1"/>
          <p:cNvSpPr txBox="1"/>
          <p:nvPr/>
        </p:nvSpPr>
        <p:spPr>
          <a:xfrm>
            <a:off x="791580" y="3579862"/>
            <a:ext cx="7560840" cy="1323439"/>
          </a:xfrm>
          <a:prstGeom prst="rect">
            <a:avLst/>
          </a:prstGeom>
          <a:noFill/>
        </p:spPr>
        <p:txBody>
          <a:bodyPr wrap="square" rtlCol="0">
            <a:spAutoFit/>
          </a:bodyPr>
          <a:lstStyle/>
          <a:p>
            <a:pPr indent="538480" algn="just"/>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关注微信公众号</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大系统观开放论坛</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，可获得本课件，和有关文章、视频等大量资料，以及本人著免费开源电子书</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欢迎批评指正！</a:t>
            </a:r>
          </a:p>
        </p:txBody>
      </p:sp>
      <p:pic>
        <p:nvPicPr>
          <p:cNvPr id="4" name="图片 3" descr="封面5.jpg"/>
          <p:cNvPicPr>
            <a:picLocks noChangeAspect="1"/>
          </p:cNvPicPr>
          <p:nvPr/>
        </p:nvPicPr>
        <p:blipFill>
          <a:blip r:embed="rId3" cstate="print">
            <a:lum/>
          </a:blip>
          <a:stretch>
            <a:fillRect/>
          </a:stretch>
        </p:blipFill>
        <p:spPr>
          <a:xfrm>
            <a:off x="3203848" y="123478"/>
            <a:ext cx="2304256" cy="3108067"/>
          </a:xfrm>
          <a:prstGeom prst="rect">
            <a:avLst/>
          </a:prstGeom>
          <a:ln w="3175" cmpd="dbl">
            <a:solidFill>
              <a:schemeClr val="bg1">
                <a:lumMod val="85000"/>
              </a:schemeClr>
            </a:solidFill>
          </a:ln>
          <a:scene3d>
            <a:camera prst="perspectiveHeroicExtremeLeftFacing" fov="2400000">
              <a:rot lat="20241737" lon="1220680" rev="21280685"/>
            </a:camera>
            <a:lightRig rig="chilly" dir="t"/>
          </a:scene3d>
          <a:sp3d prstMaterial="dkEdge">
            <a:bevelT w="0" h="381000" prst="coolSlant"/>
            <a:bevelB w="0" h="0"/>
            <a:extrusionClr>
              <a:schemeClr val="bg1"/>
            </a:extrusionClr>
            <a:contourClr>
              <a:schemeClr val="tx1">
                <a:lumMod val="50000"/>
                <a:lumOff val="50000"/>
              </a:schemeClr>
            </a:contourClr>
          </a:sp3d>
        </p:spPr>
      </p:pic>
      <p:sp>
        <p:nvSpPr>
          <p:cNvPr id="5" name="TextBox 4"/>
          <p:cNvSpPr txBox="1"/>
          <p:nvPr/>
        </p:nvSpPr>
        <p:spPr>
          <a:xfrm>
            <a:off x="3233365" y="2094696"/>
            <a:ext cx="1872208" cy="954107"/>
          </a:xfrm>
          <a:prstGeom prst="rect">
            <a:avLst/>
          </a:prstGeom>
          <a:noFill/>
        </p:spPr>
        <p:txBody>
          <a:bodyPr wrap="square" rtlCol="0">
            <a:spAutoFit/>
          </a:bodyPr>
          <a:lstStyle/>
          <a:p>
            <a:pPr algn="ctr"/>
            <a:r>
              <a:rPr lang="zh-CN" altLang="en-US"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免费开源电子著作</a:t>
            </a:r>
          </a:p>
        </p:txBody>
      </p:sp>
      <p:grpSp>
        <p:nvGrpSpPr>
          <p:cNvPr id="14" name="组合 13"/>
          <p:cNvGrpSpPr/>
          <p:nvPr/>
        </p:nvGrpSpPr>
        <p:grpSpPr>
          <a:xfrm>
            <a:off x="6151597" y="286404"/>
            <a:ext cx="2748537" cy="3119300"/>
            <a:chOff x="6151597" y="286404"/>
            <a:chExt cx="2748537" cy="3119300"/>
          </a:xfrm>
        </p:grpSpPr>
        <p:pic>
          <p:nvPicPr>
            <p:cNvPr id="12" name="图片 11"/>
            <p:cNvPicPr>
              <a:picLocks noChangeAspect="1"/>
            </p:cNvPicPr>
            <p:nvPr/>
          </p:nvPicPr>
          <p:blipFill rotWithShape="1">
            <a:blip r:embed="rId4" cstate="screen"/>
            <a:srcRect/>
            <a:stretch>
              <a:fillRect/>
            </a:stretch>
          </p:blipFill>
          <p:spPr>
            <a:xfrm>
              <a:off x="6326161" y="2486428"/>
              <a:ext cx="2573973" cy="919276"/>
            </a:xfrm>
            <a:prstGeom prst="rect">
              <a:avLst/>
            </a:prstGeom>
          </p:spPr>
        </p:pic>
        <p:pic>
          <p:nvPicPr>
            <p:cNvPr id="10" name="图片 9"/>
            <p:cNvPicPr>
              <a:picLocks noChangeAspect="1"/>
            </p:cNvPicPr>
            <p:nvPr/>
          </p:nvPicPr>
          <p:blipFill rotWithShape="1">
            <a:blip r:embed="rId5" cstate="screen"/>
            <a:srcRect/>
            <a:stretch>
              <a:fillRect/>
            </a:stretch>
          </p:blipFill>
          <p:spPr>
            <a:xfrm>
              <a:off x="6595466" y="1923678"/>
              <a:ext cx="1860798" cy="656480"/>
            </a:xfrm>
            <a:prstGeom prst="rect">
              <a:avLst/>
            </a:prstGeom>
          </p:spPr>
        </p:pic>
        <p:pic>
          <p:nvPicPr>
            <p:cNvPr id="6" name="图片 5"/>
            <p:cNvPicPr>
              <a:picLocks noChangeAspect="1"/>
            </p:cNvPicPr>
            <p:nvPr/>
          </p:nvPicPr>
          <p:blipFill>
            <a:blip r:embed="rId6"/>
            <a:stretch>
              <a:fillRect/>
            </a:stretch>
          </p:blipFill>
          <p:spPr>
            <a:xfrm>
              <a:off x="6151597" y="286404"/>
              <a:ext cx="2748537" cy="635275"/>
            </a:xfrm>
            <a:prstGeom prst="rect">
              <a:avLst/>
            </a:prstGeom>
          </p:spPr>
        </p:pic>
        <p:pic>
          <p:nvPicPr>
            <p:cNvPr id="8" name="图片 7"/>
            <p:cNvPicPr>
              <a:picLocks noChangeAspect="1"/>
            </p:cNvPicPr>
            <p:nvPr/>
          </p:nvPicPr>
          <p:blipFill rotWithShape="1">
            <a:blip r:embed="rId7" cstate="screen"/>
            <a:srcRect/>
            <a:stretch>
              <a:fillRect/>
            </a:stretch>
          </p:blipFill>
          <p:spPr>
            <a:xfrm>
              <a:off x="6661769" y="861010"/>
              <a:ext cx="1728192" cy="685800"/>
            </a:xfrm>
            <a:prstGeom prst="rect">
              <a:avLst/>
            </a:prstGeom>
          </p:spPr>
        </p:pic>
        <p:pic>
          <p:nvPicPr>
            <p:cNvPr id="9" name="图片 8"/>
            <p:cNvPicPr>
              <a:picLocks noChangeAspect="1"/>
            </p:cNvPicPr>
            <p:nvPr/>
          </p:nvPicPr>
          <p:blipFill rotWithShape="1">
            <a:blip r:embed="rId8" cstate="screen"/>
            <a:srcRect/>
            <a:stretch>
              <a:fillRect/>
            </a:stretch>
          </p:blipFill>
          <p:spPr>
            <a:xfrm>
              <a:off x="6227613" y="1486141"/>
              <a:ext cx="2596505" cy="498206"/>
            </a:xfrm>
            <a:prstGeom prst="rect">
              <a:avLst/>
            </a:prstGeom>
          </p:spPr>
        </p:pic>
        <p:sp>
          <p:nvSpPr>
            <p:cNvPr id="13" name="文本框 12"/>
            <p:cNvSpPr txBox="1"/>
            <p:nvPr/>
          </p:nvSpPr>
          <p:spPr>
            <a:xfrm>
              <a:off x="6745632" y="2732168"/>
              <a:ext cx="1415772"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大系统观</a:t>
              </a:r>
            </a:p>
          </p:txBody>
        </p:sp>
      </p:grpSp>
      <p:sp>
        <p:nvSpPr>
          <p:cNvPr id="3" name="文本框 2"/>
          <p:cNvSpPr txBox="1"/>
          <p:nvPr/>
        </p:nvSpPr>
        <p:spPr>
          <a:xfrm>
            <a:off x="-25057" y="-58504"/>
            <a:ext cx="2018526" cy="1526203"/>
          </a:xfrm>
          <a:prstGeom prst="star32">
            <a:avLst>
              <a:gd name="adj" fmla="val 43803"/>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招群主</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送纸书</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screen"/>
          <a:srcRect/>
          <a:stretch>
            <a:fillRect/>
          </a:stretch>
        </p:blipFill>
        <p:spPr bwMode="auto">
          <a:xfrm>
            <a:off x="323528" y="483518"/>
            <a:ext cx="1440160" cy="213386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2" descr="c:\documents and settings\arthur wang\application data\360se6\User Data\temp\b03533fa828ba61e3575ef494334970a304e5938.jpg"/>
          <p:cNvPicPr>
            <a:picLocks noChangeAspect="1" noChangeArrowheads="1"/>
          </p:cNvPicPr>
          <p:nvPr/>
        </p:nvPicPr>
        <p:blipFill>
          <a:blip r:embed="rId3" cstate="screen"/>
          <a:srcRect/>
          <a:stretch>
            <a:fillRect/>
          </a:stretch>
        </p:blipFill>
        <p:spPr bwMode="auto">
          <a:xfrm>
            <a:off x="743989" y="1275606"/>
            <a:ext cx="1104532" cy="15340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62"/>
          <p:cNvSpPr txBox="1">
            <a:spLocks noChangeArrowheads="1"/>
          </p:cNvSpPr>
          <p:nvPr/>
        </p:nvSpPr>
        <p:spPr bwMode="auto">
          <a:xfrm>
            <a:off x="4286248" y="4429138"/>
            <a:ext cx="2571750" cy="338138"/>
          </a:xfrm>
          <a:prstGeom prst="rect">
            <a:avLst/>
          </a:prstGeom>
          <a:noFill/>
          <a:ln w="9525">
            <a:noFill/>
            <a:miter lim="800000"/>
          </a:ln>
        </p:spPr>
        <p:txBody>
          <a:bodyPr>
            <a:spAutoFit/>
          </a:bodyPr>
          <a:lstStyle/>
          <a:p>
            <a:pPr algn="ctr" defTabSz="914400"/>
            <a:r>
              <a:rPr lang="zh-CN" altLang="en-US" sz="16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钱学森的系统科学体系</a:t>
            </a:r>
          </a:p>
        </p:txBody>
      </p:sp>
      <p:sp>
        <p:nvSpPr>
          <p:cNvPr id="7" name="TextBox 6"/>
          <p:cNvSpPr txBox="1"/>
          <p:nvPr/>
        </p:nvSpPr>
        <p:spPr>
          <a:xfrm>
            <a:off x="2071670" y="1428742"/>
            <a:ext cx="2857520" cy="1569660"/>
          </a:xfrm>
          <a:prstGeom prst="rect">
            <a:avLst/>
          </a:prstGeom>
          <a:noFill/>
        </p:spPr>
        <p:txBody>
          <a:bodyPr wrap="square" rtlCol="0">
            <a:spAutoFit/>
          </a:bodyPr>
          <a:lstStyle/>
          <a:p>
            <a:pPr indent="265430"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将系统论引入中国，创立了“中西合璧”的</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系统科学体系</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系统论</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提升到了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哲学</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层面，重视“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系统工程</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5430" algn="just" defTabSz="914400"/>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系统论是系统科学通向马克思主义哲学的桥梁。</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10" name="矩形 9"/>
          <p:cNvSpPr/>
          <p:nvPr/>
        </p:nvSpPr>
        <p:spPr>
          <a:xfrm>
            <a:off x="300007" y="3119392"/>
            <a:ext cx="5053385" cy="707886"/>
          </a:xfrm>
          <a:prstGeom prst="rect">
            <a:avLst/>
          </a:prstGeom>
        </p:spPr>
        <p:txBody>
          <a:bodyPr wrap="square">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系统观是科学的世界</a:t>
            </a:r>
            <a:endParaRPr lang="en-US" altLang="zh-CN"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观的重要组成部分</a:t>
            </a:r>
          </a:p>
        </p:txBody>
      </p:sp>
      <p:sp>
        <p:nvSpPr>
          <p:cNvPr id="11" name="TextBox 10"/>
          <p:cNvSpPr txBox="1"/>
          <p:nvPr/>
        </p:nvSpPr>
        <p:spPr>
          <a:xfrm>
            <a:off x="3512662" y="555526"/>
            <a:ext cx="3072646" cy="70788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系统科学体系的集大成者</a:t>
            </a:r>
            <a:endParaRPr lang="en-US" altLang="zh-CN"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为全人类做出了巨大贡献</a:t>
            </a:r>
          </a:p>
        </p:txBody>
      </p:sp>
      <p:sp>
        <p:nvSpPr>
          <p:cNvPr id="12" name="矩形 11"/>
          <p:cNvSpPr/>
          <p:nvPr/>
        </p:nvSpPr>
        <p:spPr>
          <a:xfrm>
            <a:off x="1907704" y="586304"/>
            <a:ext cx="1593706" cy="646331"/>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钱学森</a:t>
            </a:r>
            <a:endParaRPr lang="en-US" altLang="zh-CN"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sp>
        <p:nvSpPr>
          <p:cNvPr id="2" name="文本框 1"/>
          <p:cNvSpPr txBox="1"/>
          <p:nvPr/>
        </p:nvSpPr>
        <p:spPr>
          <a:xfrm>
            <a:off x="333975" y="3880668"/>
            <a:ext cx="3877985" cy="92333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latin typeface="幼圆" panose="02010509060101010101" pitchFamily="49" charset="-122"/>
                <a:ea typeface="幼圆" panose="02010509060101010101" pitchFamily="49" charset="-122"/>
              </a:rPr>
              <a:t>两弹一星是系统工程的硕果</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钱学森是人民功勋科学家</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其系统科学体系是全人类的宝贵财富</a:t>
            </a:r>
          </a:p>
        </p:txBody>
      </p:sp>
      <p:sp>
        <p:nvSpPr>
          <p:cNvPr id="3" name="文本框 2"/>
          <p:cNvSpPr txBox="1"/>
          <p:nvPr/>
        </p:nvSpPr>
        <p:spPr>
          <a:xfrm>
            <a:off x="6614515" y="586304"/>
            <a:ext cx="2232248" cy="646331"/>
          </a:xfrm>
          <a:prstGeom prst="rect">
            <a:avLst/>
          </a:prstGeom>
          <a:noFill/>
          <a:ln w="3175">
            <a:solidFill>
              <a:schemeClr val="tx1"/>
            </a:solidFill>
          </a:ln>
        </p:spPr>
        <p:txBody>
          <a:bodyPr wrap="squar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马克思主义哲学理论指导下的系统论</a:t>
            </a:r>
          </a:p>
        </p:txBody>
      </p:sp>
      <p:sp>
        <p:nvSpPr>
          <p:cNvPr id="8" name="文本框 7"/>
          <p:cNvSpPr txBox="1"/>
          <p:nvPr/>
        </p:nvSpPr>
        <p:spPr>
          <a:xfrm>
            <a:off x="6817832" y="1203598"/>
            <a:ext cx="2031325"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自认毛主席的学生</a:t>
            </a:r>
          </a:p>
        </p:txBody>
      </p:sp>
      <p:pic>
        <p:nvPicPr>
          <p:cNvPr id="9" name="图片 8"/>
          <p:cNvPicPr>
            <a:picLocks noChangeAspect="1"/>
          </p:cNvPicPr>
          <p:nvPr/>
        </p:nvPicPr>
        <p:blipFill>
          <a:blip r:embed="rId4" cstate="screen"/>
          <a:stretch>
            <a:fillRect/>
          </a:stretch>
        </p:blipFill>
        <p:spPr>
          <a:xfrm>
            <a:off x="6470106" y="2014897"/>
            <a:ext cx="2600409" cy="199417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图片 12" descr="钱学森系统科学体系.jpg"/>
          <p:cNvPicPr>
            <a:picLocks noChangeAspect="1"/>
          </p:cNvPicPr>
          <p:nvPr/>
        </p:nvPicPr>
        <p:blipFill>
          <a:blip r:embed="rId5" cstate="screen"/>
          <a:stretch>
            <a:fillRect/>
          </a:stretch>
        </p:blipFill>
        <p:spPr>
          <a:xfrm>
            <a:off x="3786182" y="1285866"/>
            <a:ext cx="3547428" cy="3266111"/>
          </a:xfrm>
          <a:prstGeom prst="rect">
            <a:avLst/>
          </a:prstGeom>
        </p:spPr>
      </p:pic>
      <p:sp>
        <p:nvSpPr>
          <p:cNvPr id="14" name="TextBox 13"/>
          <p:cNvSpPr txBox="1"/>
          <p:nvPr/>
        </p:nvSpPr>
        <p:spPr>
          <a:xfrm>
            <a:off x="5304668" y="2045966"/>
            <a:ext cx="534368" cy="184666"/>
          </a:xfrm>
          <a:prstGeom prst="rect">
            <a:avLst/>
          </a:prstGeom>
          <a:ln w="3175"/>
        </p:spPr>
        <p:style>
          <a:lnRef idx="2">
            <a:schemeClr val="accent2"/>
          </a:lnRef>
          <a:fillRef idx="1">
            <a:schemeClr val="lt1"/>
          </a:fillRef>
          <a:effectRef idx="0">
            <a:schemeClr val="accent2"/>
          </a:effectRef>
          <a:fontRef idx="minor">
            <a:schemeClr val="dk1"/>
          </a:fontRef>
        </p:style>
        <p:txBody>
          <a:bodyPr wrap="none" lIns="36000" tIns="0" rIns="36000" bIns="0" rtlCol="0">
            <a:spAutoFit/>
          </a:bodyPr>
          <a:lstStyle/>
          <a:p>
            <a:pPr algn="ctr"/>
            <a:r>
              <a:rPr lang="zh-CN" altLang="en-US" sz="1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11473" y="2211710"/>
            <a:ext cx="4801314" cy="830997"/>
          </a:xfrm>
          <a:prstGeom prst="rect">
            <a:avLst/>
          </a:prstGeom>
          <a:noFill/>
        </p:spPr>
        <p:txBody>
          <a:bodyPr wrap="none" rtlCol="0">
            <a:spAutoFit/>
          </a:bodyPr>
          <a:lstStyle/>
          <a:p>
            <a:pPr algn="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马克思主义是系统论的基石</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系统论是马克思主义的继承和发展</a:t>
            </a:r>
          </a:p>
        </p:txBody>
      </p:sp>
      <p:sp>
        <p:nvSpPr>
          <p:cNvPr id="4" name="TextBox 3"/>
          <p:cNvSpPr txBox="1"/>
          <p:nvPr/>
        </p:nvSpPr>
        <p:spPr>
          <a:xfrm>
            <a:off x="827584" y="3147813"/>
            <a:ext cx="7416824" cy="1800000"/>
          </a:xfrm>
          <a:prstGeom prst="rect">
            <a:avLst/>
          </a:prstGeom>
          <a:noFill/>
          <a:ln>
            <a:solidFill>
              <a:schemeClr val="bg1">
                <a:lumMod val="85000"/>
              </a:schemeClr>
            </a:solidFill>
          </a:ln>
        </p:spPr>
        <p:txBody>
          <a:bodyPr wrap="square" rtlCol="0">
            <a:spAutoFit/>
          </a:bodyPr>
          <a:lstStyle/>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中国共产党，在带领中国人民推翻三座大山、建设社会主义和追寻伟大复兴中国梦的过程中，积极吸收古今中外的先进思想，特别是以系统工程的思想和理论，全面推进科学、技术、经济、社会、文化、政治等各方面蓬勃发展，取得了前所未有的伟大成就，创造了人类的奇迹。同时，也将系统论和系统科学发展成为马克思主义哲学和基本原理的重要组成部分。</a:t>
            </a:r>
          </a:p>
        </p:txBody>
      </p:sp>
      <p:grpSp>
        <p:nvGrpSpPr>
          <p:cNvPr id="6" name="组合 5"/>
          <p:cNvGrpSpPr/>
          <p:nvPr/>
        </p:nvGrpSpPr>
        <p:grpSpPr>
          <a:xfrm>
            <a:off x="775336" y="257545"/>
            <a:ext cx="2807219" cy="2600496"/>
            <a:chOff x="395536" y="257545"/>
            <a:chExt cx="2807219" cy="2600496"/>
          </a:xfrm>
        </p:grpSpPr>
        <p:pic>
          <p:nvPicPr>
            <p:cNvPr id="7170" name="Picture 2"/>
            <p:cNvPicPr>
              <a:picLocks noChangeAspect="1" noChangeArrowheads="1"/>
            </p:cNvPicPr>
            <p:nvPr/>
          </p:nvPicPr>
          <p:blipFill>
            <a:blip r:embed="rId2"/>
            <a:srcRect/>
            <a:stretch>
              <a:fillRect/>
            </a:stretch>
          </p:blipFill>
          <p:spPr bwMode="auto">
            <a:xfrm>
              <a:off x="395536" y="257545"/>
              <a:ext cx="2749550"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78932" y="2211710"/>
              <a:ext cx="2723823" cy="646331"/>
            </a:xfrm>
            <a:prstGeom prst="rect">
              <a:avLst/>
            </a:prstGeom>
            <a:noFill/>
          </p:spPr>
          <p:txBody>
            <a:bodyPr wrap="none" rtlCol="0">
              <a:spAutoFit/>
            </a:bodyPr>
            <a:lstStyle/>
            <a:p>
              <a:pPr algn="ctr"/>
              <a:r>
                <a:rPr lang="zh-CN" altLang="en-US" dirty="0">
                  <a:solidFill>
                    <a:srgbClr val="C0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马列主义毛泽东思想</a:t>
              </a:r>
              <a:endParaRPr lang="en-US" altLang="zh-CN" dirty="0">
                <a:solidFill>
                  <a:srgbClr val="C0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a:p>
              <a:pPr algn="ctr"/>
              <a:r>
                <a:rPr lang="zh-CN" altLang="en-US" dirty="0">
                  <a:solidFill>
                    <a:srgbClr val="C0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处处闪耀着系统论的光辉</a:t>
              </a:r>
            </a:p>
          </p:txBody>
        </p:sp>
      </p:grpSp>
      <p:pic>
        <p:nvPicPr>
          <p:cNvPr id="7171" name="Picture 3"/>
          <p:cNvPicPr>
            <a:picLocks noChangeAspect="1" noChangeArrowheads="1"/>
          </p:cNvPicPr>
          <p:nvPr/>
        </p:nvPicPr>
        <p:blipFill rotWithShape="1">
          <a:blip r:embed="rId3" cstate="screen"/>
          <a:srcRect/>
          <a:stretch>
            <a:fillRect/>
          </a:stretch>
        </p:blipFill>
        <p:spPr bwMode="auto">
          <a:xfrm>
            <a:off x="3995936" y="383679"/>
            <a:ext cx="4320480" cy="175602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pic>
        <p:nvPicPr>
          <p:cNvPr id="6" name="图片 5"/>
          <p:cNvPicPr>
            <a:picLocks noChangeAspect="1"/>
          </p:cNvPicPr>
          <p:nvPr/>
        </p:nvPicPr>
        <p:blipFill>
          <a:blip r:embed="rId2"/>
          <a:stretch>
            <a:fillRect/>
          </a:stretch>
        </p:blipFill>
        <p:spPr>
          <a:xfrm>
            <a:off x="5724128" y="1563638"/>
            <a:ext cx="2872800" cy="2872800"/>
          </a:xfrm>
          <a:prstGeom prst="rect">
            <a:avLst/>
          </a:prstGeom>
        </p:spPr>
      </p:pic>
      <p:sp>
        <p:nvSpPr>
          <p:cNvPr id="7" name="椭圆形标注 6"/>
          <p:cNvSpPr/>
          <p:nvPr/>
        </p:nvSpPr>
        <p:spPr>
          <a:xfrm>
            <a:off x="6372200" y="398299"/>
            <a:ext cx="2512760" cy="103453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4800" dirty="0" err="1">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yyds</a:t>
            </a:r>
            <a:r>
              <a:rPr lang="en-US" altLang="zh-CN"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5" name="图片 4"/>
          <p:cNvPicPr>
            <a:picLocks noChangeAspect="1"/>
          </p:cNvPicPr>
          <p:nvPr/>
        </p:nvPicPr>
        <p:blipFill>
          <a:blip r:embed="rId3"/>
          <a:stretch>
            <a:fillRect/>
          </a:stretch>
        </p:blipFill>
        <p:spPr>
          <a:xfrm>
            <a:off x="467544" y="915566"/>
            <a:ext cx="4954400" cy="370703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 name="组合 9"/>
          <p:cNvGrpSpPr/>
          <p:nvPr/>
        </p:nvGrpSpPr>
        <p:grpSpPr>
          <a:xfrm>
            <a:off x="5724127" y="1059582"/>
            <a:ext cx="3160834" cy="3376856"/>
            <a:chOff x="5724127" y="1059582"/>
            <a:chExt cx="3160834" cy="3376856"/>
          </a:xfrm>
        </p:grpSpPr>
        <p:pic>
          <p:nvPicPr>
            <p:cNvPr id="2052" name="Picture 4" descr="https://gimg2.baidu.com/image_search/src=http%3A%2F%2Fpic.962.net%2Fup%2F2019-1%2F15477871525552152.jpg&amp;refer=http%3A%2F%2Fpic.962.net&amp;app=2002&amp;size=f9999,10000&amp;q=a80&amp;n=0&amp;g=0n&amp;fmt=jpeg?sec=1636602311&amp;t=a709fd510803812cf03545d7adb55e96"/>
            <p:cNvPicPr>
              <a:picLocks noChangeAspect="1" noChangeArrowheads="1"/>
            </p:cNvPicPr>
            <p:nvPr/>
          </p:nvPicPr>
          <p:blipFill rotWithShape="1">
            <a:blip r:embed="rId4" cstate="screen"/>
            <a:srcRect l="-112"/>
            <a:stretch>
              <a:fillRect/>
            </a:stretch>
          </p:blipFill>
          <p:spPr bwMode="auto">
            <a:xfrm>
              <a:off x="5724129" y="1563638"/>
              <a:ext cx="3160832" cy="2872800"/>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标注 8"/>
            <p:cNvSpPr/>
            <p:nvPr/>
          </p:nvSpPr>
          <p:spPr>
            <a:xfrm>
              <a:off x="5724127" y="1059582"/>
              <a:ext cx="3096344" cy="576064"/>
            </a:xfrm>
            <a:prstGeom prst="wedgeRoundRectCallout">
              <a:avLst>
                <a:gd name="adj1" fmla="val 8977"/>
                <a:gd name="adj2" fmla="val 8193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3200" dirty="0">
                  <a:latin typeface="方正超粗黑简体" panose="03000509000000000000" pitchFamily="65" charset="-122"/>
                  <a:ea typeface="方正超粗黑简体" panose="03000509000000000000" pitchFamily="65" charset="-122"/>
                </a:rPr>
                <a:t>啊！为毛尼？</a:t>
              </a:r>
            </a:p>
          </p:txBody>
        </p:sp>
      </p:grpSp>
      <p:grpSp>
        <p:nvGrpSpPr>
          <p:cNvPr id="12" name="组合 11"/>
          <p:cNvGrpSpPr/>
          <p:nvPr/>
        </p:nvGrpSpPr>
        <p:grpSpPr>
          <a:xfrm>
            <a:off x="5652120" y="3939902"/>
            <a:ext cx="3312368" cy="1071225"/>
            <a:chOff x="5652120" y="3939902"/>
            <a:chExt cx="3312368" cy="1071225"/>
          </a:xfrm>
        </p:grpSpPr>
        <p:pic>
          <p:nvPicPr>
            <p:cNvPr id="13" name="图片 12"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3000" fill="hold"/>
                                        <p:tgtEl>
                                          <p:spTgt spid="5"/>
                                        </p:tgtEl>
                                        <p:attrNameLst>
                                          <p:attrName>r</p:attrName>
                                        </p:attrNameLst>
                                      </p:cBhvr>
                                    </p:animRot>
                                  </p:childTnLst>
                                </p:cTn>
                              </p:par>
                            </p:childTnLst>
                          </p:cTn>
                        </p:par>
                        <p:par>
                          <p:cTn id="7" fill="hold">
                            <p:stCondLst>
                              <p:cond delay="3000"/>
                            </p:stCondLst>
                            <p:childTnLst>
                              <p:par>
                                <p:cTn id="8" presetID="53" presetClass="entr" presetSubtype="16"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childTnLst>
                          </p:cTn>
                        </p:par>
                        <p:par>
                          <p:cTn id="13" fill="hold">
                            <p:stCondLst>
                              <p:cond delay="3500"/>
                            </p:stCondLst>
                            <p:childTnLst>
                              <p:par>
                                <p:cTn id="14" presetID="14" presetClass="entr" presetSubtype="1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530" y="2609493"/>
            <a:ext cx="7968910" cy="2123658"/>
          </a:xfrm>
          <a:prstGeom prst="rect">
            <a:avLst/>
          </a:prstGeom>
          <a:noFill/>
          <a:ln>
            <a:solidFill>
              <a:schemeClr val="bg1">
                <a:lumMod val="85000"/>
              </a:schemeClr>
            </a:solidFill>
          </a:ln>
        </p:spPr>
        <p:txBody>
          <a:bodyPr wrap="squar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十九大报告</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决胜全面建成小康社会</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夺取新时代中国特色社会主义伟大胜利</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a:p>
            <a:pPr marL="285750" indent="-285750" algn="just">
              <a:buFont typeface="Arial Black" panose="020B0A04020102020204" pitchFamily="34" charset="0"/>
              <a:buChar char="ü"/>
            </a:pP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着力增强改革</a:t>
            </a:r>
            <a:r>
              <a:rPr lang="zh-CN" altLang="en-US"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性、整体性、协同性</a:t>
            </a:r>
          </a:p>
          <a:p>
            <a:pPr marL="285750" indent="-285750" algn="just">
              <a:buFont typeface="Arial Black" panose="020B0A04020102020204" pitchFamily="34" charset="0"/>
              <a:buChar char="ü"/>
            </a:pP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从理论和实践结合上</a:t>
            </a:r>
            <a:r>
              <a:rPr lang="zh-CN" altLang="en-US"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回答新时代坚持和发展什么样的中国特色社会主义、怎样坚持和发展中国特色社会主义</a:t>
            </a:r>
          </a:p>
          <a:p>
            <a:pPr marL="285750" indent="-285750" algn="just">
              <a:buFont typeface="Arial Black" panose="020B0A04020102020204" pitchFamily="34" charset="0"/>
              <a:buChar char="ü"/>
            </a:pP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构建系统完备、科学规范、运行有效的制度体系，充分发挥我国社会主义制度优越性</a:t>
            </a:r>
          </a:p>
          <a:p>
            <a:pPr marL="285750" indent="-285750" algn="just">
              <a:buFont typeface="Arial Black" panose="020B0A04020102020204" pitchFamily="34" charset="0"/>
              <a:buChar char="ü"/>
            </a:pP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健全金融监管体系，守住不发生</a:t>
            </a:r>
            <a:r>
              <a:rPr lang="zh-CN" altLang="en-US"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性金融风险的底线</a:t>
            </a:r>
          </a:p>
          <a:p>
            <a:pPr marL="285750" indent="-285750" algn="just">
              <a:buFont typeface="Arial Black" panose="020B0A04020102020204" pitchFamily="34" charset="0"/>
              <a:buChar char="ü"/>
            </a:pP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实现生产</a:t>
            </a:r>
            <a:r>
              <a:rPr lang="zh-CN" altLang="en-US"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和生活</a:t>
            </a:r>
            <a:r>
              <a:rPr lang="zh-CN" altLang="en-US"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循环链接</a:t>
            </a:r>
          </a:p>
        </p:txBody>
      </p:sp>
      <p:grpSp>
        <p:nvGrpSpPr>
          <p:cNvPr id="8" name="组合 7"/>
          <p:cNvGrpSpPr/>
          <p:nvPr/>
        </p:nvGrpSpPr>
        <p:grpSpPr>
          <a:xfrm>
            <a:off x="563530" y="279871"/>
            <a:ext cx="7968909" cy="2246189"/>
            <a:chOff x="539552" y="279871"/>
            <a:chExt cx="7024199" cy="2246189"/>
          </a:xfrm>
        </p:grpSpPr>
        <p:pic>
          <p:nvPicPr>
            <p:cNvPr id="2" name="图片 1"/>
            <p:cNvPicPr>
              <a:picLocks noChangeAspect="1"/>
            </p:cNvPicPr>
            <p:nvPr/>
          </p:nvPicPr>
          <p:blipFill>
            <a:blip r:embed="rId2" cstate="screen"/>
            <a:stretch>
              <a:fillRect/>
            </a:stretch>
          </p:blipFill>
          <p:spPr>
            <a:xfrm>
              <a:off x="539552" y="279871"/>
              <a:ext cx="3128155" cy="2246189"/>
            </a:xfrm>
            <a:prstGeom prst="rect">
              <a:avLst/>
            </a:prstGeom>
          </p:spPr>
        </p:pic>
        <p:pic>
          <p:nvPicPr>
            <p:cNvPr id="7" name="图片 6"/>
            <p:cNvPicPr>
              <a:picLocks noChangeAspect="1"/>
            </p:cNvPicPr>
            <p:nvPr/>
          </p:nvPicPr>
          <p:blipFill>
            <a:blip r:embed="rId3" cstate="screen"/>
            <a:stretch>
              <a:fillRect/>
            </a:stretch>
          </p:blipFill>
          <p:spPr>
            <a:xfrm>
              <a:off x="3667707" y="279871"/>
              <a:ext cx="3896044" cy="2246189"/>
            </a:xfrm>
            <a:prstGeom prst="rect">
              <a:avLst/>
            </a:prstGeom>
          </p:spPr>
        </p:pic>
      </p:grpSp>
      <p:sp>
        <p:nvSpPr>
          <p:cNvPr id="9" name="文本框 8"/>
          <p:cNvSpPr txBox="1"/>
          <p:nvPr/>
        </p:nvSpPr>
        <p:spPr>
          <a:xfrm>
            <a:off x="5292080" y="4502318"/>
            <a:ext cx="3179075" cy="461665"/>
          </a:xfrm>
          <a:prstGeom prst="rect">
            <a:avLst/>
          </a:prstGeom>
          <a:noFill/>
        </p:spPr>
        <p:txBody>
          <a:bodyPr wrap="none" rtlCol="0">
            <a:spAutoFit/>
          </a:bodyPr>
          <a:lstStyle/>
          <a:p>
            <a:r>
              <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方正超粗黑简体" panose="03000509000000000000" pitchFamily="65" charset="-122"/>
                <a:ea typeface="方正超粗黑简体" panose="03000509000000000000" pitchFamily="65" charset="-122"/>
              </a:rPr>
              <a:t>全文出现“系统”</a:t>
            </a:r>
            <a:r>
              <a:rPr lang="en-US" altLang="zh-CN" sz="2400" b="1" dirty="0">
                <a:ln w="6600">
                  <a:solidFill>
                    <a:schemeClr val="accent2"/>
                  </a:solidFill>
                  <a:prstDash val="solid"/>
                </a:ln>
                <a:solidFill>
                  <a:srgbClr val="FFFFFF"/>
                </a:solidFill>
                <a:effectLst>
                  <a:outerShdw dist="38100" dir="2700000" algn="tl" rotWithShape="0">
                    <a:schemeClr val="accent2"/>
                  </a:outerShdw>
                </a:effectLst>
                <a:latin typeface="方正超粗黑简体" panose="03000509000000000000" pitchFamily="65" charset="-122"/>
                <a:ea typeface="方正超粗黑简体" panose="03000509000000000000" pitchFamily="65" charset="-122"/>
              </a:rPr>
              <a:t>11</a:t>
            </a:r>
            <a:r>
              <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方正超粗黑简体" panose="03000509000000000000" pitchFamily="65" charset="-122"/>
                <a:ea typeface="方正超粗黑简体" panose="03000509000000000000" pitchFamily="65" charset="-122"/>
              </a:rPr>
              <a:t>次</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stretch>
            <a:fillRect/>
          </a:stretch>
        </p:blipFill>
        <p:spPr>
          <a:xfrm>
            <a:off x="239976" y="339502"/>
            <a:ext cx="3029168" cy="1131193"/>
          </a:xfrm>
          <a:prstGeom prst="rect">
            <a:avLst/>
          </a:prstGeom>
        </p:spPr>
      </p:pic>
      <p:sp>
        <p:nvSpPr>
          <p:cNvPr id="8" name="矩形 7"/>
          <p:cNvSpPr/>
          <p:nvPr/>
        </p:nvSpPr>
        <p:spPr>
          <a:xfrm>
            <a:off x="239976" y="1536491"/>
            <a:ext cx="3029168" cy="1785104"/>
          </a:xfrm>
          <a:prstGeom prst="rect">
            <a:avLst/>
          </a:prstGeom>
          <a:ln w="3175"/>
        </p:spPr>
        <p:style>
          <a:lnRef idx="2">
            <a:schemeClr val="accent2"/>
          </a:lnRef>
          <a:fillRef idx="1">
            <a:schemeClr val="lt1"/>
          </a:fillRef>
          <a:effectRef idx="0">
            <a:schemeClr val="accent2"/>
          </a:effectRef>
          <a:fontRef idx="minor">
            <a:schemeClr val="dk1"/>
          </a:fontRef>
        </p:style>
        <p:txBody>
          <a:bodyPr wrap="square">
            <a:spAutoFit/>
          </a:bodyPr>
          <a:lstStyle/>
          <a:p>
            <a:pPr indent="360680" algn="just"/>
            <a:r>
              <a:rPr lang="zh-CN" altLang="en-US" dirty="0">
                <a:latin typeface="幼圆" panose="02010509060101010101" pitchFamily="49" charset="-122"/>
                <a:ea typeface="幼圆" panose="02010509060101010101" pitchFamily="49" charset="-122"/>
              </a:rPr>
              <a:t>将“</a:t>
            </a:r>
            <a:r>
              <a:rPr lang="zh-CN" altLang="en-US" sz="20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坚持系统观念</a:t>
            </a:r>
            <a:r>
              <a:rPr lang="zh-CN" altLang="en-US" dirty="0">
                <a:latin typeface="幼圆" panose="02010509060101010101" pitchFamily="49" charset="-122"/>
                <a:ea typeface="幼圆" panose="02010509060101010101" pitchFamily="49" charset="-122"/>
              </a:rPr>
              <a:t>”作为“十四五”时期我国经济社会发展必须遵循的五项原则之一，指明了提高社会主义现代化事业组织管理水平的方向。</a:t>
            </a:r>
          </a:p>
        </p:txBody>
      </p:sp>
      <p:pic>
        <p:nvPicPr>
          <p:cNvPr id="6" name="图片 5"/>
          <p:cNvPicPr>
            <a:picLocks noChangeAspect="1"/>
          </p:cNvPicPr>
          <p:nvPr/>
        </p:nvPicPr>
        <p:blipFill rotWithShape="1">
          <a:blip r:embed="rId3" cstate="screen"/>
          <a:srcRect/>
          <a:stretch>
            <a:fillRect/>
          </a:stretch>
        </p:blipFill>
        <p:spPr>
          <a:xfrm>
            <a:off x="3347864" y="195486"/>
            <a:ext cx="5438966" cy="3024008"/>
          </a:xfrm>
          <a:prstGeom prst="rect">
            <a:avLst/>
          </a:prstGeom>
          <a:solidFill>
            <a:srgbClr val="FFFFFF">
              <a:shade val="85000"/>
            </a:srgbClr>
          </a:solidFill>
          <a:ln w="190500"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矩形 8"/>
          <p:cNvSpPr/>
          <p:nvPr/>
        </p:nvSpPr>
        <p:spPr>
          <a:xfrm>
            <a:off x="230416" y="3402314"/>
            <a:ext cx="3038728" cy="1569660"/>
          </a:xfrm>
          <a:prstGeom prst="rect">
            <a:avLst/>
          </a:prstGeom>
          <a:ln>
            <a:noFill/>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dirty="0">
                <a:latin typeface="方正粗宋简体" panose="03000509000000000000" pitchFamily="65" charset="-122"/>
                <a:ea typeface="方正粗宋简体" panose="03000509000000000000" pitchFamily="65" charset="-122"/>
              </a:rPr>
              <a:t>坚持党的全面领导</a:t>
            </a:r>
            <a:endParaRPr lang="en-US" altLang="zh-CN" dirty="0">
              <a:latin typeface="方正粗宋简体" panose="03000509000000000000" pitchFamily="65" charset="-122"/>
              <a:ea typeface="方正粗宋简体" panose="03000509000000000000" pitchFamily="65" charset="-122"/>
            </a:endParaRPr>
          </a:p>
          <a:p>
            <a:pPr algn="ctr"/>
            <a:r>
              <a:rPr lang="zh-CN" altLang="en-US" dirty="0">
                <a:latin typeface="方正粗宋简体" panose="03000509000000000000" pitchFamily="65" charset="-122"/>
                <a:ea typeface="方正粗宋简体" panose="03000509000000000000" pitchFamily="65" charset="-122"/>
              </a:rPr>
              <a:t>坚持以人民为中心</a:t>
            </a:r>
          </a:p>
          <a:p>
            <a:pPr algn="ctr"/>
            <a:r>
              <a:rPr lang="zh-CN" altLang="en-US" dirty="0">
                <a:latin typeface="方正粗宋简体" panose="03000509000000000000" pitchFamily="65" charset="-122"/>
                <a:ea typeface="方正粗宋简体" panose="03000509000000000000" pitchFamily="65" charset="-122"/>
              </a:rPr>
              <a:t>坚持新发展理念</a:t>
            </a:r>
          </a:p>
          <a:p>
            <a:pPr algn="ctr"/>
            <a:r>
              <a:rPr lang="zh-CN" altLang="en-US" dirty="0">
                <a:latin typeface="方正粗宋简体" panose="03000509000000000000" pitchFamily="65" charset="-122"/>
                <a:ea typeface="方正粗宋简体" panose="03000509000000000000" pitchFamily="65" charset="-122"/>
              </a:rPr>
              <a:t>坚持深化改革开放</a:t>
            </a:r>
          </a:p>
          <a:p>
            <a:pPr algn="ctr"/>
            <a:r>
              <a:rPr lang="zh-CN" altLang="en-US" sz="24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坚持系统观念</a:t>
            </a:r>
          </a:p>
        </p:txBody>
      </p:sp>
      <p:sp>
        <p:nvSpPr>
          <p:cNvPr id="10" name="文本框 9"/>
          <p:cNvSpPr txBox="1"/>
          <p:nvPr/>
        </p:nvSpPr>
        <p:spPr>
          <a:xfrm>
            <a:off x="3563888" y="3651870"/>
            <a:ext cx="5328592" cy="138499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系统论是科技工作者、管理者和领导必备的理论和思维工具。</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系统论是成功方法论、人生指南。</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c:\documents and settings\arthur wang\application data\360se6\User Data\temp\u=2853255316,3298064050&amp;fm=21&amp;gp=0.jpg"/>
          <p:cNvPicPr>
            <a:picLocks noChangeAspect="1" noChangeArrowheads="1"/>
          </p:cNvPicPr>
          <p:nvPr/>
        </p:nvPicPr>
        <p:blipFill>
          <a:blip r:embed="rId3" cstate="screen"/>
          <a:srcRect/>
          <a:stretch>
            <a:fillRect/>
          </a:stretch>
        </p:blipFill>
        <p:spPr bwMode="auto">
          <a:xfrm>
            <a:off x="0" y="0"/>
            <a:ext cx="9144000" cy="5143500"/>
          </a:xfrm>
          <a:prstGeom prst="rect">
            <a:avLst/>
          </a:prstGeom>
          <a:noFill/>
          <a:ln>
            <a:noFill/>
          </a:ln>
        </p:spPr>
      </p:pic>
      <p:sp>
        <p:nvSpPr>
          <p:cNvPr id="16" name="TextBox 15"/>
          <p:cNvSpPr txBox="1"/>
          <p:nvPr/>
        </p:nvSpPr>
        <p:spPr>
          <a:xfrm>
            <a:off x="5580472" y="654265"/>
            <a:ext cx="2954655" cy="34163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rPr>
              <a:t>漫漫长夜</a:t>
            </a:r>
            <a:endParaRPr kumimoji="0" lang="en-US" altLang="zh-CN"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5400" b="1" kern="0" dirty="0">
                <a:ln>
                  <a:solidFill>
                    <a:srgbClr val="00B0F0"/>
                  </a:solidFill>
                </a:ln>
                <a:solidFill>
                  <a:sysClr val="windowText" lastClr="000000"/>
                </a:solidFill>
                <a:effectLst>
                  <a:glow rad="228600">
                    <a:srgbClr val="4F81BD">
                      <a:satMod val="175000"/>
                      <a:alpha val="40000"/>
                    </a:srgbClr>
                  </a:glow>
                </a:effectLst>
                <a:latin typeface="方正超粗黑简体" panose="03000509000000000000" pitchFamily="65" charset="-122"/>
                <a:ea typeface="方正超粗黑简体" panose="03000509000000000000" pitchFamily="65" charset="-122"/>
              </a:rPr>
              <a:t>混沌迷茫</a:t>
            </a:r>
            <a:endParaRPr kumimoji="0" lang="en-US" altLang="zh-CN"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rPr>
              <a:t>仰望星空</a:t>
            </a:r>
            <a:endParaRPr kumimoji="0" lang="en-US" altLang="zh-CN"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rPr>
              <a:t>路在何方</a:t>
            </a:r>
          </a:p>
        </p:txBody>
      </p:sp>
      <p:pic>
        <p:nvPicPr>
          <p:cNvPr id="10" name="Picture 2" descr="c:\documents and settings\administrator\application data\360se6\User Data\temp\u=2068892414,3772438639&amp;fm=21&amp;gp=0.jpg"/>
          <p:cNvPicPr>
            <a:picLocks noChangeAspect="1" noChangeArrowheads="1"/>
          </p:cNvPicPr>
          <p:nvPr/>
        </p:nvPicPr>
        <p:blipFill>
          <a:blip r:embed="rId4" cstate="screen">
            <a:clrChange>
              <a:clrFrom>
                <a:srgbClr val="000000"/>
              </a:clrFrom>
              <a:clrTo>
                <a:srgbClr val="000000">
                  <a:alpha val="0"/>
                </a:srgbClr>
              </a:clrTo>
            </a:clrChange>
            <a:lum bright="17000" contrast="-21000"/>
          </a:blip>
          <a:srcRect/>
          <a:stretch>
            <a:fillRect/>
          </a:stretch>
        </p:blipFill>
        <p:spPr bwMode="auto">
          <a:xfrm rot="811529">
            <a:off x="5742862" y="182652"/>
            <a:ext cx="1410551" cy="943226"/>
          </a:xfrm>
          <a:prstGeom prst="rect">
            <a:avLst/>
          </a:prstGeom>
          <a:noFill/>
        </p:spPr>
      </p:pic>
      <p:sp>
        <p:nvSpPr>
          <p:cNvPr id="11" name="矩形 10"/>
          <p:cNvSpPr/>
          <p:nvPr/>
        </p:nvSpPr>
        <p:spPr>
          <a:xfrm>
            <a:off x="611560" y="483518"/>
            <a:ext cx="4572000" cy="4524315"/>
          </a:xfrm>
          <a:prstGeom prst="rect">
            <a:avLst/>
          </a:prstGeom>
        </p:spPr>
        <p:txBody>
          <a:bodyPr>
            <a:spAutoFit/>
          </a:bodyPr>
          <a:lstStyle/>
          <a:p>
            <a:r>
              <a:rPr lang="zh-CN" altLang="en-US" dirty="0">
                <a:solidFill>
                  <a:schemeClr val="bg1"/>
                </a:solidFill>
                <a:latin typeface="幼圆" panose="02010509060101010101" pitchFamily="49" charset="-122"/>
                <a:ea typeface="幼圆" panose="02010509060101010101" pitchFamily="49" charset="-122"/>
              </a:rPr>
              <a:t>如果你觉得工作没有头绪</a:t>
            </a:r>
          </a:p>
          <a:p>
            <a:r>
              <a:rPr lang="zh-CN" altLang="en-US" dirty="0">
                <a:solidFill>
                  <a:schemeClr val="bg1"/>
                </a:solidFill>
                <a:latin typeface="幼圆" panose="02010509060101010101" pitchFamily="49" charset="-122"/>
                <a:ea typeface="幼圆" panose="02010509060101010101" pitchFamily="49" charset="-122"/>
              </a:rPr>
              <a:t>如果你经常决策失误</a:t>
            </a:r>
          </a:p>
          <a:p>
            <a:r>
              <a:rPr lang="zh-CN" altLang="en-US" dirty="0">
                <a:solidFill>
                  <a:schemeClr val="bg1"/>
                </a:solidFill>
                <a:latin typeface="幼圆" panose="02010509060101010101" pitchFamily="49" charset="-122"/>
                <a:ea typeface="幼圆" panose="02010509060101010101" pitchFamily="49" charset="-122"/>
              </a:rPr>
              <a:t>如果你设计或建立的系统经常出问题</a:t>
            </a:r>
          </a:p>
          <a:p>
            <a:r>
              <a:rPr lang="zh-CN" altLang="en-US" dirty="0">
                <a:solidFill>
                  <a:schemeClr val="bg1"/>
                </a:solidFill>
                <a:latin typeface="幼圆" panose="02010509060101010101" pitchFamily="49" charset="-122"/>
                <a:ea typeface="幼圆" panose="02010509060101010101" pitchFamily="49" charset="-122"/>
              </a:rPr>
              <a:t>如果你的企业情况不妙</a:t>
            </a:r>
          </a:p>
          <a:p>
            <a:r>
              <a:rPr lang="zh-CN" altLang="en-US" dirty="0">
                <a:solidFill>
                  <a:schemeClr val="bg1"/>
                </a:solidFill>
                <a:latin typeface="幼圆" panose="02010509060101010101" pitchFamily="49" charset="-122"/>
                <a:ea typeface="幼圆" panose="02010509060101010101" pitchFamily="49" charset="-122"/>
              </a:rPr>
              <a:t>如果你的社会关系很混乱</a:t>
            </a:r>
          </a:p>
          <a:p>
            <a:r>
              <a:rPr lang="zh-CN" altLang="en-US" dirty="0">
                <a:solidFill>
                  <a:schemeClr val="bg1"/>
                </a:solidFill>
                <a:latin typeface="幼圆" panose="02010509060101010101" pitchFamily="49" charset="-122"/>
                <a:ea typeface="幼圆" panose="02010509060101010101" pitchFamily="49" charset="-122"/>
              </a:rPr>
              <a:t>如果你感到孤独、无助</a:t>
            </a:r>
          </a:p>
          <a:p>
            <a:r>
              <a:rPr lang="zh-CN" altLang="en-US" dirty="0">
                <a:solidFill>
                  <a:schemeClr val="bg1"/>
                </a:solidFill>
                <a:latin typeface="幼圆" panose="02010509060101010101" pitchFamily="49" charset="-122"/>
                <a:ea typeface="幼圆" panose="02010509060101010101" pitchFamily="49" charset="-122"/>
              </a:rPr>
              <a:t>如果你抑郁了</a:t>
            </a:r>
          </a:p>
          <a:p>
            <a:r>
              <a:rPr lang="zh-CN" altLang="en-US" dirty="0">
                <a:solidFill>
                  <a:schemeClr val="bg1"/>
                </a:solidFill>
                <a:latin typeface="幼圆" panose="02010509060101010101" pitchFamily="49" charset="-122"/>
                <a:ea typeface="幼圆" panose="02010509060101010101" pitchFamily="49" charset="-122"/>
              </a:rPr>
              <a:t>如果你感到被抛弃了</a:t>
            </a:r>
          </a:p>
          <a:p>
            <a:r>
              <a:rPr lang="zh-CN" altLang="en-US" dirty="0">
                <a:solidFill>
                  <a:schemeClr val="bg1"/>
                </a:solidFill>
                <a:latin typeface="幼圆" panose="02010509060101010101" pitchFamily="49" charset="-122"/>
                <a:ea typeface="幼圆" panose="02010509060101010101" pitchFamily="49" charset="-122"/>
              </a:rPr>
              <a:t>如果你感到飘飘然了</a:t>
            </a:r>
          </a:p>
          <a:p>
            <a:r>
              <a:rPr lang="zh-CN" altLang="en-US" dirty="0">
                <a:solidFill>
                  <a:schemeClr val="bg1"/>
                </a:solidFill>
                <a:latin typeface="幼圆" panose="02010509060101010101" pitchFamily="49" charset="-122"/>
                <a:ea typeface="幼圆" panose="02010509060101010101" pitchFamily="49" charset="-122"/>
              </a:rPr>
              <a:t>如果你正得意着</a:t>
            </a:r>
          </a:p>
          <a:p>
            <a:r>
              <a:rPr lang="zh-CN" altLang="en-US" dirty="0">
                <a:solidFill>
                  <a:schemeClr val="bg1"/>
                </a:solidFill>
                <a:latin typeface="幼圆" panose="02010509060101010101" pitchFamily="49" charset="-122"/>
                <a:ea typeface="幼圆" panose="02010509060101010101" pitchFamily="49" charset="-122"/>
              </a:rPr>
              <a:t>如果你正失意着</a:t>
            </a:r>
          </a:p>
          <a:p>
            <a:r>
              <a:rPr lang="zh-CN" altLang="en-US" dirty="0">
                <a:solidFill>
                  <a:schemeClr val="bg1"/>
                </a:solidFill>
                <a:latin typeface="幼圆" panose="02010509060101010101" pitchFamily="49" charset="-122"/>
                <a:ea typeface="幼圆" panose="02010509060101010101" pitchFamily="49" charset="-122"/>
              </a:rPr>
              <a:t>如果你睡不着</a:t>
            </a:r>
          </a:p>
          <a:p>
            <a:r>
              <a:rPr lang="zh-CN" altLang="en-US" dirty="0">
                <a:solidFill>
                  <a:schemeClr val="bg1"/>
                </a:solidFill>
                <a:latin typeface="幼圆" panose="02010509060101010101" pitchFamily="49" charset="-122"/>
                <a:ea typeface="幼圆" panose="02010509060101010101" pitchFamily="49" charset="-122"/>
              </a:rPr>
              <a:t>如果睡得比  </a:t>
            </a:r>
            <a:r>
              <a:rPr lang="en-US" altLang="zh-CN" dirty="0">
                <a:solidFill>
                  <a:srgbClr val="FFFF00"/>
                </a:solidFill>
                <a:ea typeface="幼圆" panose="02010509060101010101" pitchFamily="49" charset="-122"/>
              </a:rPr>
              <a:t>^(*</a:t>
            </a:r>
            <a:r>
              <a:rPr lang="zh-CN" altLang="en-US" dirty="0">
                <a:solidFill>
                  <a:srgbClr val="FFFF00"/>
                </a:solidFill>
                <a:ea typeface="幼圆" panose="02010509060101010101" pitchFamily="49" charset="-122"/>
              </a:rPr>
              <a:t>￣</a:t>
            </a:r>
            <a:r>
              <a:rPr lang="en-US" altLang="zh-CN" dirty="0">
                <a:solidFill>
                  <a:srgbClr val="FFFF00"/>
                </a:solidFill>
                <a:ea typeface="幼圆" panose="02010509060101010101" pitchFamily="49" charset="-122"/>
              </a:rPr>
              <a:t>(</a:t>
            </a:r>
            <a:r>
              <a:rPr lang="en-US" altLang="zh-CN" dirty="0" err="1">
                <a:solidFill>
                  <a:srgbClr val="FFFF00"/>
                </a:solidFill>
                <a:ea typeface="幼圆" panose="02010509060101010101" pitchFamily="49" charset="-122"/>
              </a:rPr>
              <a:t>oo</a:t>
            </a:r>
            <a:r>
              <a:rPr lang="en-US" altLang="zh-CN" dirty="0">
                <a:solidFill>
                  <a:srgbClr val="FFFF00"/>
                </a:solidFill>
                <a:ea typeface="幼圆" panose="02010509060101010101" pitchFamily="49" charset="-122"/>
              </a:rPr>
              <a:t>)</a:t>
            </a:r>
            <a:r>
              <a:rPr lang="zh-CN" altLang="en-US" dirty="0">
                <a:solidFill>
                  <a:srgbClr val="FFFF00"/>
                </a:solidFill>
                <a:ea typeface="幼圆" panose="02010509060101010101" pitchFamily="49" charset="-122"/>
              </a:rPr>
              <a:t>￣</a:t>
            </a:r>
            <a:r>
              <a:rPr lang="en-US" altLang="zh-CN" dirty="0">
                <a:solidFill>
                  <a:srgbClr val="FFFF00"/>
                </a:solidFill>
                <a:ea typeface="幼圆" panose="02010509060101010101" pitchFamily="49" charset="-122"/>
              </a:rPr>
              <a:t>)^   </a:t>
            </a:r>
            <a:r>
              <a:rPr lang="zh-CN" altLang="en-US" dirty="0">
                <a:solidFill>
                  <a:schemeClr val="bg1"/>
                </a:solidFill>
                <a:latin typeface="幼圆" panose="02010509060101010101" pitchFamily="49" charset="-122"/>
                <a:ea typeface="幼圆" panose="02010509060101010101" pitchFamily="49" charset="-122"/>
              </a:rPr>
              <a:t>还香</a:t>
            </a:r>
            <a:endParaRPr lang="en-US" altLang="zh-CN" dirty="0">
              <a:solidFill>
                <a:schemeClr val="bg1"/>
              </a:solidFill>
              <a:latin typeface="幼圆" panose="02010509060101010101" pitchFamily="49" charset="-122"/>
              <a:ea typeface="幼圆" panose="02010509060101010101" pitchFamily="49" charset="-122"/>
            </a:endParaRPr>
          </a:p>
          <a:p>
            <a:r>
              <a:rPr lang="zh-CN" altLang="en-US" dirty="0">
                <a:solidFill>
                  <a:schemeClr val="bg1"/>
                </a:solidFill>
                <a:latin typeface="幼圆" panose="02010509060101010101" pitchFamily="49" charset="-122"/>
                <a:ea typeface="幼圆" panose="02010509060101010101" pitchFamily="49" charset="-122"/>
              </a:rPr>
              <a:t>如果你</a:t>
            </a:r>
            <a:r>
              <a:rPr lang="en-US" altLang="zh-CN" dirty="0">
                <a:solidFill>
                  <a:schemeClr val="bg1"/>
                </a:solidFill>
                <a:latin typeface="幼圆" panose="02010509060101010101" pitchFamily="49" charset="-122"/>
                <a:ea typeface="幼圆" panose="02010509060101010101" pitchFamily="49" charset="-122"/>
              </a:rPr>
              <a:t>GF</a:t>
            </a:r>
            <a:r>
              <a:rPr lang="zh-CN" altLang="en-US" dirty="0">
                <a:solidFill>
                  <a:schemeClr val="bg1"/>
                </a:solidFill>
                <a:latin typeface="幼圆" panose="02010509060101010101" pitchFamily="49" charset="-122"/>
                <a:ea typeface="幼圆" panose="02010509060101010101" pitchFamily="49" charset="-122"/>
              </a:rPr>
              <a:t>劈腿了</a:t>
            </a:r>
            <a:endParaRPr lang="en-US" altLang="zh-CN" dirty="0">
              <a:solidFill>
                <a:schemeClr val="bg1"/>
              </a:solidFill>
              <a:latin typeface="幼圆" panose="02010509060101010101" pitchFamily="49" charset="-122"/>
              <a:ea typeface="幼圆" panose="02010509060101010101" pitchFamily="49" charset="-122"/>
            </a:endParaRPr>
          </a:p>
          <a:p>
            <a:r>
              <a:rPr lang="zh-CN" altLang="en-US" dirty="0">
                <a:solidFill>
                  <a:schemeClr val="bg1"/>
                </a:solidFill>
                <a:latin typeface="幼圆" panose="02010509060101010101" pitchFamily="49" charset="-122"/>
                <a:ea typeface="幼圆" panose="02010509060101010101" pitchFamily="49" charset="-122"/>
              </a:rPr>
              <a:t>如果你</a:t>
            </a:r>
            <a:r>
              <a:rPr lang="en-US" altLang="zh-CN" dirty="0">
                <a:solidFill>
                  <a:schemeClr val="bg1"/>
                </a:solidFill>
                <a:latin typeface="幼圆" panose="02010509060101010101" pitchFamily="49" charset="-122"/>
                <a:ea typeface="幼圆" panose="02010509060101010101" pitchFamily="49" charset="-122"/>
              </a:rPr>
              <a:t>BF</a:t>
            </a:r>
            <a:r>
              <a:rPr lang="zh-CN" altLang="en-US" dirty="0">
                <a:solidFill>
                  <a:schemeClr val="bg1"/>
                </a:solidFill>
                <a:latin typeface="幼圆" panose="02010509060101010101" pitchFamily="49" charset="-122"/>
                <a:ea typeface="幼圆" panose="02010509060101010101" pitchFamily="49" charset="-122"/>
              </a:rPr>
              <a:t>弯了</a:t>
            </a:r>
            <a:endParaRPr lang="en-US" altLang="zh-CN" dirty="0">
              <a:solidFill>
                <a:schemeClr val="bg1"/>
              </a:solidFill>
              <a:latin typeface="幼圆" panose="02010509060101010101" pitchFamily="49" charset="-122"/>
              <a:ea typeface="幼圆" panose="02010509060101010101" pitchFamily="49" charset="-122"/>
            </a:endParaRPr>
          </a:p>
          <a:p>
            <a:r>
              <a:rPr lang="en-US" altLang="zh-CN" dirty="0">
                <a:solidFill>
                  <a:schemeClr val="bg1"/>
                </a:solidFill>
                <a:latin typeface="幼圆" panose="02010509060101010101" pitchFamily="49" charset="-122"/>
                <a:ea typeface="幼圆" panose="02010509060101010101" pitchFamily="49" charset="-122"/>
              </a:rPr>
              <a:t>……</a:t>
            </a:r>
            <a:endParaRPr lang="zh-CN" altLang="en-US" dirty="0">
              <a:solidFill>
                <a:schemeClr val="bg1"/>
              </a:solidFill>
              <a:latin typeface="幼圆" panose="02010509060101010101" pitchFamily="49" charset="-122"/>
              <a:ea typeface="幼圆" panose="02010509060101010101" pitchFamily="49" charset="-122"/>
            </a:endParaRPr>
          </a:p>
        </p:txBody>
      </p:sp>
      <p:pic>
        <p:nvPicPr>
          <p:cNvPr id="12" name="Picture 2" descr="c:\documents and settings\arthur wang\application data\360se6\User Data\temp\58p58PICPkd_1024.jpg"/>
          <p:cNvPicPr>
            <a:picLocks noChangeAspect="1" noChangeArrowheads="1"/>
          </p:cNvPicPr>
          <p:nvPr/>
        </p:nvPicPr>
        <p:blipFill rotWithShape="1">
          <a:blip r:embed="rId5" cstate="screen">
            <a:clrChange>
              <a:clrFrom>
                <a:srgbClr val="FFFFFF"/>
              </a:clrFrom>
              <a:clrTo>
                <a:srgbClr val="FFFFFF">
                  <a:alpha val="0"/>
                </a:srgbClr>
              </a:clrTo>
            </a:clrChange>
          </a:blip>
          <a:srcRect/>
          <a:stretch>
            <a:fillRect/>
          </a:stretch>
        </p:blipFill>
        <p:spPr bwMode="auto">
          <a:xfrm>
            <a:off x="1259632" y="1059582"/>
            <a:ext cx="3577229" cy="3827728"/>
          </a:xfrm>
          <a:prstGeom prst="rect">
            <a:avLst/>
          </a:prstGeom>
          <a:noFill/>
        </p:spPr>
      </p:pic>
      <p:grpSp>
        <p:nvGrpSpPr>
          <p:cNvPr id="2" name="组合 12"/>
          <p:cNvGrpSpPr/>
          <p:nvPr/>
        </p:nvGrpSpPr>
        <p:grpSpPr>
          <a:xfrm>
            <a:off x="699279" y="159482"/>
            <a:ext cx="3262432" cy="4824536"/>
            <a:chOff x="5213967" y="-27343"/>
            <a:chExt cx="3262432" cy="5708478"/>
          </a:xfrm>
        </p:grpSpPr>
        <p:sp>
          <p:nvSpPr>
            <p:cNvPr id="14" name="TextBox 13"/>
            <p:cNvSpPr txBox="1"/>
            <p:nvPr/>
          </p:nvSpPr>
          <p:spPr>
            <a:xfrm>
              <a:off x="5213967" y="-27343"/>
              <a:ext cx="3262432" cy="1565917"/>
            </a:xfrm>
            <a:prstGeom prst="rect">
              <a:avLst/>
            </a:prstGeom>
            <a:solidFill>
              <a:srgbClr val="FF0000"/>
            </a:solidFill>
            <a:ln>
              <a:solidFill>
                <a:schemeClr val="bg2"/>
              </a:solidFill>
            </a:ln>
          </p:spPr>
          <p:txBody>
            <a:bodyPr wrap="none" rtlCol="0">
              <a:spAutoFit/>
            </a:bodyPr>
            <a:lstStyle/>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rPr>
                <a:t>早懂大系统观</a:t>
              </a:r>
              <a:endPar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endParaRPr>
            </a:p>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rPr>
                <a:t>早成功早幸福</a:t>
              </a:r>
            </a:p>
          </p:txBody>
        </p:sp>
        <p:pic>
          <p:nvPicPr>
            <p:cNvPr id="15" name="Picture 6" descr="c:\documents and settings\arthur wang\application data\360se6\User Data\temp\0409-100414_5906_7.jpg"/>
            <p:cNvPicPr>
              <a:picLocks noChangeAspect="1" noChangeArrowheads="1"/>
            </p:cNvPicPr>
            <p:nvPr/>
          </p:nvPicPr>
          <p:blipFill>
            <a:blip r:embed="rId6" cstate="print"/>
            <a:srcRect/>
            <a:stretch>
              <a:fillRect/>
            </a:stretch>
          </p:blipFill>
          <p:spPr bwMode="auto">
            <a:xfrm>
              <a:off x="5225183" y="1628800"/>
              <a:ext cx="3240000" cy="4052335"/>
            </a:xfrm>
            <a:prstGeom prst="rect">
              <a:avLst/>
            </a:prstGeom>
            <a:noFill/>
            <a:ln>
              <a:solidFill>
                <a:schemeClr val="bg2"/>
              </a:solidFill>
            </a:ln>
          </p:spPr>
        </p:pic>
      </p:grpSp>
      <p:sp>
        <p:nvSpPr>
          <p:cNvPr id="17" name="TextBox 16"/>
          <p:cNvSpPr txBox="1"/>
          <p:nvPr/>
        </p:nvSpPr>
        <p:spPr>
          <a:xfrm>
            <a:off x="3917926" y="4065633"/>
            <a:ext cx="5211683" cy="95410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defRPr kumimoji="0" sz="5400" b="1" i="0" u="none" strike="noStrike" kern="0" cap="none" spc="0" normalizeH="0" baseline="0">
                <a:ln>
                  <a:solidFill>
                    <a:srgbClr val="00B0F0"/>
                  </a:solidFill>
                </a:ln>
                <a:solidFill>
                  <a:sysClr val="windowText" lastClr="000000"/>
                </a:solidFill>
                <a:effectLst>
                  <a:glow rad="228600">
                    <a:srgbClr val="4F81BD">
                      <a:satMod val="175000"/>
                      <a:alpha val="40000"/>
                    </a:srgbClr>
                  </a:glow>
                </a:effectLst>
                <a:uLnTx/>
                <a:uFillTx/>
                <a:latin typeface="华文隶书" panose="02010800040101010101" pitchFamily="2" charset="-122"/>
                <a:ea typeface="华文隶书" panose="02010800040101010101" pitchFamily="2" charset="-122"/>
              </a:defRPr>
            </a:lvl1pPr>
          </a:lstStyle>
          <a:p>
            <a:r>
              <a:rPr lang="zh-CN" altLang="en-US" sz="2800" dirty="0">
                <a:latin typeface="方正超粗黑简体" panose="03000509000000000000" pitchFamily="65" charset="-122"/>
                <a:ea typeface="方正超粗黑简体" panose="03000509000000000000" pitchFamily="65" charset="-122"/>
              </a:rPr>
              <a:t>为什么会这样？</a:t>
            </a:r>
            <a:endParaRPr lang="en-US" altLang="zh-CN" sz="2800" dirty="0">
              <a:latin typeface="方正超粗黑简体" panose="03000509000000000000" pitchFamily="65" charset="-122"/>
              <a:ea typeface="方正超粗黑简体" panose="03000509000000000000" pitchFamily="65" charset="-122"/>
            </a:endParaRPr>
          </a:p>
          <a:p>
            <a:r>
              <a:rPr lang="zh-CN" altLang="en-US" sz="2800" dirty="0">
                <a:latin typeface="方正超粗黑简体" panose="03000509000000000000" pitchFamily="65" charset="-122"/>
                <a:ea typeface="方正超粗黑简体" panose="03000509000000000000" pitchFamily="65" charset="-122"/>
              </a:rPr>
              <a:t>因为我们陷入了</a:t>
            </a:r>
            <a:r>
              <a:rPr lang="zh-CN" altLang="en-US" sz="2800" dirty="0">
                <a:effectLst>
                  <a:glow rad="228600">
                    <a:schemeClr val="accent6">
                      <a:satMod val="175000"/>
                      <a:alpha val="40000"/>
                    </a:schemeClr>
                  </a:glow>
                </a:effectLst>
                <a:latin typeface="方正超粗黑简体" panose="03000509000000000000" pitchFamily="65" charset="-122"/>
                <a:ea typeface="方正超粗黑简体" panose="03000509000000000000" pitchFamily="65" charset="-122"/>
              </a:rPr>
              <a:t>混沌</a:t>
            </a:r>
            <a:r>
              <a:rPr lang="zh-CN" altLang="en-US" sz="2800" dirty="0">
                <a:latin typeface="方正超粗黑简体" panose="03000509000000000000" pitchFamily="65" charset="-122"/>
                <a:ea typeface="方正超粗黑简体" panose="03000509000000000000" pitchFamily="65" charset="-122"/>
              </a:rPr>
              <a:t>和</a:t>
            </a:r>
            <a:r>
              <a:rPr lang="zh-CN" altLang="en-US" sz="2800" dirty="0">
                <a:effectLst>
                  <a:glow rad="228600">
                    <a:schemeClr val="accent6">
                      <a:satMod val="175000"/>
                      <a:alpha val="40000"/>
                    </a:schemeClr>
                  </a:glow>
                </a:effectLst>
                <a:latin typeface="方正超粗黑简体" panose="03000509000000000000" pitchFamily="65" charset="-122"/>
                <a:ea typeface="方正超粗黑简体" panose="03000509000000000000" pitchFamily="65" charset="-122"/>
              </a:rPr>
              <a:t>无序</a:t>
            </a:r>
            <a:r>
              <a:rPr lang="zh-CN" altLang="en-US" sz="2800" dirty="0">
                <a:latin typeface="方正超粗黑简体" panose="03000509000000000000" pitchFamily="65" charset="-122"/>
                <a:ea typeface="方正超粗黑简体" panose="03000509000000000000" pitchFamily="65" charset="-122"/>
              </a:rPr>
              <a:t>之中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0" fill="hold"/>
                                        <p:tgtEl>
                                          <p:spTgt spid="11"/>
                                        </p:tgtEl>
                                        <p:attrNameLst>
                                          <p:attrName>ppt_x</p:attrName>
                                        </p:attrNameLst>
                                      </p:cBhvr>
                                      <p:tavLst>
                                        <p:tav tm="0">
                                          <p:val>
                                            <p:strVal val="#ppt_x"/>
                                          </p:val>
                                        </p:tav>
                                        <p:tav tm="100000">
                                          <p:val>
                                            <p:strVal val="#ppt_x"/>
                                          </p:val>
                                        </p:tav>
                                      </p:tavLst>
                                    </p:anim>
                                    <p:anim calcmode="lin" valueType="num">
                                      <p:cBhvr additive="base">
                                        <p:cTn id="8" dur="50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500"/>
                            </p:stCondLst>
                            <p:childTnLst>
                              <p:par>
                                <p:cTn id="14" presetID="8" presetClass="entr" presetSubtype="16"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amond(in)">
                                      <p:cBhvr>
                                        <p:cTn id="16" dur="500"/>
                                        <p:tgtEl>
                                          <p:spTgt spid="12"/>
                                        </p:tgtEl>
                                      </p:cBhvr>
                                    </p:animEffect>
                                  </p:childTnLst>
                                  <p:subTnLst>
                                    <p:audio>
                                      <p:cMediaNode>
                                        <p:cTn display="0" masterRel="sameClick">
                                          <p:stCondLst>
                                            <p:cond evt="begin" delay="0">
                                              <p:tn val="14"/>
                                            </p:cond>
                                          </p:stCondLst>
                                          <p:endCondLst>
                                            <p:cond evt="onStopAudio" delay="0">
                                              <p:tgtEl>
                                                <p:sldTgt/>
                                              </p:tgtEl>
                                            </p:cond>
                                          </p:endCondLst>
                                        </p:cTn>
                                        <p:tgtEl>
                                          <p:sndTgt r:embed="rId2" name="whoosh.wav"/>
                                        </p:tgtEl>
                                      </p:cMediaNode>
                                    </p:audio>
                                  </p:subTnLst>
                                </p:cTn>
                              </p:par>
                            </p:childTnLst>
                          </p:cTn>
                        </p:par>
                        <p:par>
                          <p:cTn id="17" fill="hold">
                            <p:stCondLst>
                              <p:cond delay="6000"/>
                            </p:stCondLst>
                            <p:childTnLst>
                              <p:par>
                                <p:cTn id="18" presetID="2" presetClass="entr" presetSubtype="2" fill="hold" nodeType="afterEffect">
                                  <p:stCondLst>
                                    <p:cond delay="500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c:\documents and settings\arthur wang\application data\360se6\User Data\temp\u=2853255316,3298064050&amp;fm=21&amp;gp=0.jpg"/>
          <p:cNvPicPr>
            <a:picLocks noChangeAspect="1" noChangeArrowheads="1"/>
          </p:cNvPicPr>
          <p:nvPr/>
        </p:nvPicPr>
        <p:blipFill>
          <a:blip r:embed="rId2" cstate="screen"/>
          <a:srcRect/>
          <a:stretch>
            <a:fillRect/>
          </a:stretch>
        </p:blipFill>
        <p:spPr bwMode="auto">
          <a:xfrm>
            <a:off x="0" y="0"/>
            <a:ext cx="9144000" cy="5143500"/>
          </a:xfrm>
          <a:prstGeom prst="rect">
            <a:avLst/>
          </a:prstGeom>
          <a:noFill/>
          <a:ln>
            <a:noFill/>
          </a:ln>
        </p:spPr>
      </p:pic>
      <p:pic>
        <p:nvPicPr>
          <p:cNvPr id="10" name="Picture 2" descr="c:\documents and settings\administrator\application data\360se6\User Data\temp\u=2068892414,3772438639&amp;fm=21&amp;gp=0.jpg"/>
          <p:cNvPicPr>
            <a:picLocks noChangeAspect="1" noChangeArrowheads="1"/>
          </p:cNvPicPr>
          <p:nvPr/>
        </p:nvPicPr>
        <p:blipFill>
          <a:blip r:embed="rId3" cstate="screen">
            <a:clrChange>
              <a:clrFrom>
                <a:srgbClr val="000000"/>
              </a:clrFrom>
              <a:clrTo>
                <a:srgbClr val="000000">
                  <a:alpha val="0"/>
                </a:srgbClr>
              </a:clrTo>
            </a:clrChange>
            <a:lum bright="17000" contrast="-21000"/>
          </a:blip>
          <a:srcRect/>
          <a:stretch>
            <a:fillRect/>
          </a:stretch>
        </p:blipFill>
        <p:spPr bwMode="auto">
          <a:xfrm rot="811529">
            <a:off x="5742862" y="182652"/>
            <a:ext cx="1410551" cy="943226"/>
          </a:xfrm>
          <a:prstGeom prst="rect">
            <a:avLst/>
          </a:prstGeom>
          <a:noFill/>
        </p:spPr>
      </p:pic>
      <p:pic>
        <p:nvPicPr>
          <p:cNvPr id="3" name="图片 2"/>
          <p:cNvPicPr>
            <a:picLocks noChangeAspect="1"/>
          </p:cNvPicPr>
          <p:nvPr/>
        </p:nvPicPr>
        <p:blipFill>
          <a:blip r:embed="rId4"/>
          <a:stretch>
            <a:fillRect/>
          </a:stretch>
        </p:blipFill>
        <p:spPr>
          <a:xfrm>
            <a:off x="1841500" y="1203598"/>
            <a:ext cx="5461000" cy="1803400"/>
          </a:xfrm>
          <a:prstGeom prst="roundRect">
            <a:avLst>
              <a:gd name="adj" fmla="val 4167"/>
            </a:avLst>
          </a:prstGeom>
          <a:solidFill>
            <a:srgbClr val="FFFFFF"/>
          </a:solidFill>
          <a:ln w="76200" cap="sq">
            <a:solidFill>
              <a:srgbClr val="292929"/>
            </a:solidFill>
            <a:miter lim="800000"/>
            <a:headEnd/>
            <a:tailEnd/>
          </a:ln>
          <a:effectLst/>
          <a:scene3d>
            <a:camera prst="orthographicFront"/>
            <a:lightRig rig="threePt" dir="t">
              <a:rot lat="0" lon="0" rev="2700000"/>
            </a:lightRig>
          </a:scene3d>
          <a:sp3d>
            <a:bevelT h="38100"/>
            <a:contourClr>
              <a:srgbClr val="C0C0C0"/>
            </a:contourClr>
          </a:sp3d>
        </p:spPr>
      </p:pic>
      <p:sp>
        <p:nvSpPr>
          <p:cNvPr id="4" name="文本框 3"/>
          <p:cNvSpPr txBox="1"/>
          <p:nvPr/>
        </p:nvSpPr>
        <p:spPr>
          <a:xfrm>
            <a:off x="1786623" y="3075806"/>
            <a:ext cx="5570757" cy="1015663"/>
          </a:xfrm>
          <a:prstGeom prst="rect">
            <a:avLst/>
          </a:prstGeom>
          <a:noFill/>
        </p:spPr>
        <p:txBody>
          <a:bodyPr wrap="none" rtlCol="0">
            <a:spAutoFit/>
          </a:bodyPr>
          <a:lstStyle/>
          <a:p>
            <a:pPr algn="ctr"/>
            <a:r>
              <a:rPr lang="zh-CN" altLang="en-US" sz="6000" dirty="0">
                <a:solidFill>
                  <a:srgbClr val="FFFF00"/>
                </a:solidFill>
                <a:effectLst>
                  <a:glow rad="139700">
                    <a:schemeClr val="accent6">
                      <a:satMod val="175000"/>
                      <a:alpha val="40000"/>
                    </a:schemeClr>
                  </a:glow>
                  <a:reflection blurRad="6350" stA="50000" endA="300" endPos="50000" dist="60007" dir="5400000" sy="-100000" algn="bl" rotWithShape="0"/>
                </a:effectLst>
                <a:latin typeface="方正超粗黑简体" panose="03000509000000000000" pitchFamily="65" charset="-122"/>
                <a:ea typeface="方正超粗黑简体" panose="03000509000000000000" pitchFamily="65" charset="-122"/>
              </a:rPr>
              <a:t>从混沌走向有序</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483518"/>
            <a:ext cx="4851008" cy="523220"/>
          </a:xfrm>
          <a:prstGeom prst="rect">
            <a:avLst/>
          </a:prstGeom>
          <a:noFill/>
        </p:spPr>
        <p:txBody>
          <a:bodyPr wrap="none" rtlCol="0">
            <a:spAutoFit/>
          </a:bodyPr>
          <a:lstStyle/>
          <a:p>
            <a:r>
              <a:rPr lang="en-US" altLang="zh-CN"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 </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从混沌到有序：</a:t>
            </a:r>
            <a:r>
              <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系统的诞生</a:t>
            </a:r>
          </a:p>
        </p:txBody>
      </p:sp>
      <p:pic>
        <p:nvPicPr>
          <p:cNvPr id="5122" name="Picture 2"/>
          <p:cNvPicPr>
            <a:picLocks noChangeAspect="1" noChangeArrowheads="1"/>
          </p:cNvPicPr>
          <p:nvPr/>
        </p:nvPicPr>
        <p:blipFill rotWithShape="1">
          <a:blip r:embed="rId2" cstate="screen"/>
          <a:srcRect b="8024"/>
          <a:stretch>
            <a:fillRect/>
          </a:stretch>
        </p:blipFill>
        <p:spPr bwMode="auto">
          <a:xfrm>
            <a:off x="395536" y="1347614"/>
            <a:ext cx="2790825" cy="192736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documents and settings\arthur wang\application data\360se6\User Data\temp\u=2821142500,4037855820&amp;fm=21&amp;gp=0.jpg"/>
          <p:cNvPicPr>
            <a:picLocks noChangeAspect="1" noChangeArrowheads="1"/>
          </p:cNvPicPr>
          <p:nvPr/>
        </p:nvPicPr>
        <p:blipFill>
          <a:blip r:embed="rId3" cstate="print"/>
          <a:srcRect/>
          <a:stretch>
            <a:fillRect/>
          </a:stretch>
        </p:blipFill>
        <p:spPr bwMode="auto">
          <a:xfrm>
            <a:off x="3779912" y="1522799"/>
            <a:ext cx="4714885" cy="309634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2" descr="c:\documents and settings\arthur wang\application data\360se6\User Data\temp\1aba583bc03b1095121c6620aa249893.jpg"/>
          <p:cNvPicPr>
            <a:picLocks noChangeAspect="1" noChangeArrowheads="1"/>
          </p:cNvPicPr>
          <p:nvPr/>
        </p:nvPicPr>
        <p:blipFill>
          <a:blip r:embed="rId4" cstate="screen"/>
          <a:srcRect/>
          <a:stretch>
            <a:fillRect/>
          </a:stretch>
        </p:blipFill>
        <p:spPr bwMode="auto">
          <a:xfrm>
            <a:off x="107504" y="3537857"/>
            <a:ext cx="936104" cy="1482165"/>
          </a:xfrm>
          <a:prstGeom prst="rect">
            <a:avLst/>
          </a:prstGeom>
          <a:noFill/>
        </p:spPr>
      </p:pic>
      <p:grpSp>
        <p:nvGrpSpPr>
          <p:cNvPr id="2" name="组合 10"/>
          <p:cNvGrpSpPr/>
          <p:nvPr/>
        </p:nvGrpSpPr>
        <p:grpSpPr>
          <a:xfrm>
            <a:off x="6876256" y="3154660"/>
            <a:ext cx="2520280" cy="2369418"/>
            <a:chOff x="-180528" y="1340768"/>
            <a:chExt cx="3528392" cy="3024336"/>
          </a:xfrm>
        </p:grpSpPr>
        <p:sp>
          <p:nvSpPr>
            <p:cNvPr id="12" name="爆炸形 2 11"/>
            <p:cNvSpPr/>
            <p:nvPr/>
          </p:nvSpPr>
          <p:spPr>
            <a:xfrm>
              <a:off x="-180528" y="1340768"/>
              <a:ext cx="3528392" cy="3024336"/>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4800" dirty="0">
                <a:ea typeface="幼圆" panose="02010509060101010101" pitchFamily="49" charset="-122"/>
              </a:endParaRPr>
            </a:p>
          </p:txBody>
        </p:sp>
        <p:sp>
          <p:nvSpPr>
            <p:cNvPr id="13" name="TextBox 12"/>
            <p:cNvSpPr txBox="1"/>
            <p:nvPr/>
          </p:nvSpPr>
          <p:spPr>
            <a:xfrm rot="20351998">
              <a:off x="-82802" y="2275311"/>
              <a:ext cx="3059299" cy="1178543"/>
            </a:xfrm>
            <a:prstGeom prst="rect">
              <a:avLst/>
            </a:prstGeom>
            <a:noFill/>
          </p:spPr>
          <p:txBody>
            <a:bodyPr wrap="none" rtlCol="0">
              <a:spAutoFit/>
            </a:bodyPr>
            <a:lstStyle/>
            <a:p>
              <a:r>
                <a:rPr lang="en-US" altLang="zh-CN" sz="5400" dirty="0">
                  <a:solidFill>
                    <a:schemeClr val="bg1"/>
                  </a:solidFill>
                  <a:effectLst>
                    <a:glow rad="101600">
                      <a:schemeClr val="accent2">
                        <a:satMod val="175000"/>
                        <a:alpha val="40000"/>
                      </a:schemeClr>
                    </a:glow>
                  </a:effectLst>
                  <a:latin typeface="Arial" panose="020B0604020202020204" pitchFamily="34" charset="0"/>
                  <a:ea typeface="幼圆" panose="02010509060101010101" pitchFamily="49" charset="-122"/>
                </a:rPr>
                <a:t>Chaos</a:t>
              </a:r>
              <a:endParaRPr lang="zh-CN" altLang="en-US" sz="5400" dirty="0">
                <a:solidFill>
                  <a:schemeClr val="bg1"/>
                </a:solidFill>
                <a:effectLst>
                  <a:glow rad="101600">
                    <a:schemeClr val="accent2">
                      <a:satMod val="175000"/>
                      <a:alpha val="40000"/>
                    </a:schemeClr>
                  </a:glow>
                </a:effectLst>
                <a:latin typeface="Arial" panose="020B0604020202020204" pitchFamily="34" charset="0"/>
                <a:ea typeface="幼圆" panose="02010509060101010101" pitchFamily="49" charset="-122"/>
              </a:endParaRPr>
            </a:p>
          </p:txBody>
        </p:sp>
      </p:grpSp>
      <p:sp>
        <p:nvSpPr>
          <p:cNvPr id="14" name="椭圆形标注 13"/>
          <p:cNvSpPr/>
          <p:nvPr/>
        </p:nvSpPr>
        <p:spPr>
          <a:xfrm>
            <a:off x="971600" y="3363838"/>
            <a:ext cx="2376264" cy="1008112"/>
          </a:xfrm>
          <a:prstGeom prst="wedgeEllipseCallout">
            <a:avLst>
              <a:gd name="adj1" fmla="val -54788"/>
              <a:gd name="adj2" fmla="val -12401"/>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5" name="TextBox 14"/>
          <p:cNvSpPr txBox="1"/>
          <p:nvPr/>
        </p:nvSpPr>
        <p:spPr>
          <a:xfrm>
            <a:off x="1060959" y="3547610"/>
            <a:ext cx="2262158" cy="646331"/>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一闭上眼睛，我的内</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心就是崩溃的</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
        <p:nvSpPr>
          <p:cNvPr id="17" name="TextBox 16"/>
          <p:cNvSpPr txBox="1"/>
          <p:nvPr/>
        </p:nvSpPr>
        <p:spPr>
          <a:xfrm>
            <a:off x="5724128" y="374263"/>
            <a:ext cx="2262158" cy="646331"/>
          </a:xfrm>
          <a:prstGeom prst="rect">
            <a:avLst/>
          </a:prstGeom>
          <a:noFill/>
        </p:spPr>
        <p:txBody>
          <a:bodyPr wrap="none" rtlCol="0">
            <a:spAutoFit/>
          </a:bodyPr>
          <a:lstStyle/>
          <a:p>
            <a:pPr algn="r"/>
            <a:r>
              <a:rPr lang="zh-CN" altLang="en-US" dirty="0">
                <a:solidFill>
                  <a:schemeClr val="tx1">
                    <a:lumMod val="75000"/>
                    <a:lumOff val="25000"/>
                  </a:schemeClr>
                </a:solidFill>
                <a:effectLst>
                  <a:outerShdw blurRad="50800" dist="38100" dir="2700000" algn="tl" rotWithShape="0">
                    <a:prstClr val="black">
                      <a:alpha val="40000"/>
                    </a:prstClr>
                  </a:outerShdw>
                </a:effectLst>
                <a:latin typeface="幼圆" panose="02010509060101010101" pitchFamily="49" charset="-122"/>
                <a:ea typeface="幼圆" panose="02010509060101010101" pitchFamily="49" charset="-122"/>
              </a:rPr>
              <a:t>中西方文化一致认同</a:t>
            </a:r>
            <a:endParaRPr lang="en-US" altLang="zh-CN" dirty="0">
              <a:solidFill>
                <a:schemeClr val="tx1">
                  <a:lumMod val="75000"/>
                  <a:lumOff val="25000"/>
                </a:schemeClr>
              </a:solidFill>
              <a:effectLst>
                <a:outerShdw blurRad="50800" dist="38100" dir="2700000" algn="tl" rotWithShape="0">
                  <a:prstClr val="black">
                    <a:alpha val="40000"/>
                  </a:prstClr>
                </a:outerShdw>
              </a:effectLst>
              <a:latin typeface="幼圆" panose="02010509060101010101" pitchFamily="49" charset="-122"/>
              <a:ea typeface="幼圆" panose="02010509060101010101" pitchFamily="49" charset="-122"/>
            </a:endParaRPr>
          </a:p>
          <a:p>
            <a:pPr algn="r"/>
            <a:r>
              <a:rPr lang="zh-CN" altLang="en-US" dirty="0">
                <a:solidFill>
                  <a:schemeClr val="tx1">
                    <a:lumMod val="75000"/>
                    <a:lumOff val="25000"/>
                  </a:schemeClr>
                </a:solidFill>
                <a:effectLst>
                  <a:outerShdw blurRad="50800" dist="38100" dir="2700000" algn="tl" rotWithShape="0">
                    <a:prstClr val="black">
                      <a:alpha val="40000"/>
                    </a:prstClr>
                  </a:outerShdw>
                </a:effectLst>
                <a:latin typeface="幼圆" panose="02010509060101010101" pitchFamily="49" charset="-122"/>
                <a:ea typeface="幼圆" panose="02010509060101010101" pitchFamily="49" charset="-122"/>
              </a:rPr>
              <a:t>科学发展也在证明</a:t>
            </a:r>
          </a:p>
        </p:txBody>
      </p:sp>
      <p:sp>
        <p:nvSpPr>
          <p:cNvPr id="9" name="TextBox 8"/>
          <p:cNvSpPr txBox="1"/>
          <p:nvPr/>
        </p:nvSpPr>
        <p:spPr>
          <a:xfrm>
            <a:off x="3275856" y="1020576"/>
            <a:ext cx="3262432" cy="707886"/>
          </a:xfrm>
          <a:prstGeom prst="rect">
            <a:avLst/>
          </a:prstGeom>
          <a:noFill/>
        </p:spPr>
        <p:txBody>
          <a:bodyPr wrap="none" rtlCol="0">
            <a:spAutoFit/>
          </a:bodyPr>
          <a:lstStyle/>
          <a:p>
            <a:r>
              <a:rPr lang="zh-CN" altLang="en-US" sz="4000" dirty="0">
                <a:solidFill>
                  <a:srgbClr val="C00000"/>
                </a:solidFill>
                <a:effectLst>
                  <a:outerShdw blurRad="50800" dist="38100" dir="2700000" algn="tl" rotWithShape="0">
                    <a:prstClr val="black">
                      <a:alpha val="40000"/>
                    </a:prstClr>
                  </a:outerShdw>
                </a:effectLst>
                <a:latin typeface="方正粗宋简体" panose="03000509000000000000" pitchFamily="65" charset="-122"/>
                <a:ea typeface="方正粗宋简体" panose="03000509000000000000" pitchFamily="65" charset="-122"/>
              </a:rPr>
              <a:t>宇宙是混沌的</a:t>
            </a:r>
          </a:p>
        </p:txBody>
      </p:sp>
      <p:sp>
        <p:nvSpPr>
          <p:cNvPr id="5" name="TextBox 4"/>
          <p:cNvSpPr txBox="1"/>
          <p:nvPr/>
        </p:nvSpPr>
        <p:spPr>
          <a:xfrm>
            <a:off x="6543071" y="1275606"/>
            <a:ext cx="156966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混沌学</a:t>
            </a:r>
          </a:p>
        </p:txBody>
      </p:sp>
      <p:sp>
        <p:nvSpPr>
          <p:cNvPr id="19" name="TextBox 18"/>
          <p:cNvSpPr txBox="1"/>
          <p:nvPr/>
        </p:nvSpPr>
        <p:spPr>
          <a:xfrm>
            <a:off x="1259632" y="4515966"/>
            <a:ext cx="5724644"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latin typeface="幼圆" panose="02010509060101010101" pitchFamily="49" charset="-122"/>
                <a:ea typeface="幼圆" panose="02010509060101010101" pitchFamily="49" charset="-122"/>
              </a:rPr>
              <a:t>上帝觉得混沌不好，因此创造有序的世界</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39552" y="843558"/>
            <a:ext cx="445346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上帝创造世界</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000" b="1" dirty="0">
                <a:solidFill>
                  <a:schemeClr val="tx1">
                    <a:lumMod val="65000"/>
                    <a:lumOff val="35000"/>
                  </a:schemeClr>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西方的系统诞生</a:t>
            </a:r>
          </a:p>
        </p:txBody>
      </p:sp>
      <p:sp>
        <p:nvSpPr>
          <p:cNvPr id="17" name="TextBox 16"/>
          <p:cNvSpPr txBox="1"/>
          <p:nvPr/>
        </p:nvSpPr>
        <p:spPr>
          <a:xfrm>
            <a:off x="560761" y="411510"/>
            <a:ext cx="2031325"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外国人不喜欢混沌</a:t>
            </a:r>
          </a:p>
        </p:txBody>
      </p:sp>
      <p:pic>
        <p:nvPicPr>
          <p:cNvPr id="6146" name="Picture 2"/>
          <p:cNvPicPr>
            <a:picLocks noChangeAspect="1" noChangeArrowheads="1"/>
          </p:cNvPicPr>
          <p:nvPr/>
        </p:nvPicPr>
        <p:blipFill>
          <a:blip r:embed="rId2"/>
          <a:srcRect/>
          <a:stretch>
            <a:fillRect/>
          </a:stretch>
        </p:blipFill>
        <p:spPr bwMode="auto">
          <a:xfrm>
            <a:off x="251520" y="1563638"/>
            <a:ext cx="4456113" cy="354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35" descr="bibble"/>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a:off x="7425747" y="3625377"/>
            <a:ext cx="1718253" cy="1518123"/>
          </a:xfrm>
          <a:prstGeom prst="rect">
            <a:avLst/>
          </a:prstGeom>
          <a:noFill/>
          <a:ln w="9525">
            <a:noFill/>
            <a:miter lim="800000"/>
            <a:headEnd/>
            <a:tailEnd/>
          </a:ln>
        </p:spPr>
      </p:pic>
      <p:sp>
        <p:nvSpPr>
          <p:cNvPr id="19" name="矩形 18"/>
          <p:cNvSpPr/>
          <p:nvPr/>
        </p:nvSpPr>
        <p:spPr>
          <a:xfrm>
            <a:off x="5004048" y="483518"/>
            <a:ext cx="3707904" cy="3693319"/>
          </a:xfrm>
          <a:prstGeom prst="rect">
            <a:avLst/>
          </a:prstGeom>
        </p:spPr>
        <p:txBody>
          <a:bodyPr wrap="square">
            <a:spAutoFit/>
          </a:bodyPr>
          <a:lstStyle/>
          <a:p>
            <a:pPr indent="449580"/>
            <a:r>
              <a:rPr lang="zh-CN" altLang="zh-CN" dirty="0">
                <a:latin typeface="幼圆" panose="02010509060101010101" pitchFamily="49" charset="-122"/>
                <a:ea typeface="幼圆" panose="02010509060101010101" pitchFamily="49" charset="-122"/>
              </a:rPr>
              <a:t>第一天，上帝在混沌中，在创造了光，使天地分开，使黑夜与白昼交替运行，</a:t>
            </a:r>
            <a:r>
              <a:rPr lang="zh-CN" altLang="zh-CN" b="1" dirty="0">
                <a:solidFill>
                  <a:srgbClr val="0070C0"/>
                </a:solidFill>
                <a:latin typeface="幼圆" panose="02010509060101010101" pitchFamily="49" charset="-122"/>
                <a:ea typeface="幼圆" panose="02010509060101010101" pitchFamily="49" charset="-122"/>
              </a:rPr>
              <a:t>使混沌变得有序，系统就此诞生了</a:t>
            </a:r>
            <a:r>
              <a:rPr lang="zh-CN" altLang="en-US" b="1" dirty="0">
                <a:solidFill>
                  <a:srgbClr val="0070C0"/>
                </a:solidFill>
                <a:latin typeface="幼圆" panose="02010509060101010101" pitchFamily="49" charset="-122"/>
                <a:ea typeface="幼圆" panose="02010509060101010101" pitchFamily="49" charset="-122"/>
              </a:rPr>
              <a:t>，出于混沌</a:t>
            </a:r>
            <a:r>
              <a:rPr lang="zh-CN" altLang="zh-CN" b="1" dirty="0">
                <a:solidFill>
                  <a:srgbClr val="0070C0"/>
                </a:solidFill>
                <a:latin typeface="幼圆" panose="02010509060101010101" pitchFamily="49" charset="-122"/>
                <a:ea typeface="幼圆" panose="02010509060101010101" pitchFamily="49" charset="-122"/>
              </a:rPr>
              <a:t>。</a:t>
            </a:r>
          </a:p>
          <a:p>
            <a:pPr indent="449580"/>
            <a:r>
              <a:rPr lang="zh-CN" altLang="zh-CN" dirty="0">
                <a:latin typeface="幼圆" panose="02010509060101010101" pitchFamily="49" charset="-122"/>
                <a:ea typeface="幼圆" panose="02010509060101010101" pitchFamily="49" charset="-122"/>
              </a:rPr>
              <a:t>系统的上线早于整个世界的其他部分。</a:t>
            </a:r>
          </a:p>
          <a:p>
            <a:pPr indent="449580"/>
            <a:r>
              <a:rPr lang="zh-CN" altLang="zh-CN" dirty="0">
                <a:latin typeface="幼圆" panose="02010509060101010101" pitchFamily="49" charset="-122"/>
                <a:ea typeface="幼圆" panose="02010509060101010101" pitchFamily="49" charset="-122"/>
              </a:rPr>
              <a:t>在后续的几天里，上帝陆续划分世界，继而创造了大海山川和万物，对世界这个系统进行了优化和升级，系统变得越来越美好。</a:t>
            </a:r>
          </a:p>
          <a:p>
            <a:pPr indent="449580"/>
            <a:r>
              <a:rPr lang="zh-CN" altLang="zh-CN" dirty="0">
                <a:latin typeface="幼圆" panose="02010509060101010101" pitchFamily="49" charset="-122"/>
                <a:ea typeface="幼圆" panose="02010509060101010101" pitchFamily="49" charset="-122"/>
              </a:rPr>
              <a:t>第六天，上帝创造了人类，让他们去运行维护这个可爱的系统。人类的使命就在于此。</a:t>
            </a:r>
            <a:endParaRPr lang="zh-CN" altLang="en-US" dirty="0">
              <a:latin typeface="幼圆" panose="02010509060101010101" pitchFamily="49" charset="-122"/>
              <a:ea typeface="幼圆" panose="020105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盘古开天"/>
          <p:cNvPicPr>
            <a:picLocks noChangeAspect="1" noChangeArrowheads="1"/>
          </p:cNvPicPr>
          <p:nvPr/>
        </p:nvPicPr>
        <p:blipFill>
          <a:blip r:embed="rId2" cstate="print"/>
          <a:srcRect/>
          <a:stretch>
            <a:fillRect/>
          </a:stretch>
        </p:blipFill>
        <p:spPr bwMode="auto">
          <a:xfrm>
            <a:off x="5796136" y="159482"/>
            <a:ext cx="3085860" cy="482453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矩形 2"/>
          <p:cNvSpPr/>
          <p:nvPr/>
        </p:nvSpPr>
        <p:spPr>
          <a:xfrm>
            <a:off x="395536" y="1336576"/>
            <a:ext cx="5184576" cy="3539430"/>
          </a:xfrm>
          <a:prstGeom prst="rect">
            <a:avLst/>
          </a:prstGeom>
        </p:spPr>
        <p:txBody>
          <a:bodyPr wrap="square">
            <a:spAutoFit/>
          </a:bodyPr>
          <a:lstStyle/>
          <a:p>
            <a:pPr indent="355600"/>
            <a:r>
              <a:rPr lang="zh-CN" altLang="en-US" sz="1600" dirty="0">
                <a:latin typeface="幼圆" panose="02010509060101010101" pitchFamily="49" charset="-122"/>
                <a:ea typeface="幼圆" panose="02010509060101010101" pitchFamily="49" charset="-122"/>
              </a:rPr>
              <a:t>在太古的时侯，太空中飘浮着一个巨星，形状像是一个鸡蛋。就在那巨星的内部，有一个名叫盘古的巨人，一直在用他的斧头不停的开凿，企图把自己从围困中解救出来。经过一万八千年艰苦的努力，盘古挥出最后一斧，只听一声巨响，巨星分开为两半。盘古头上的一半巨星，化为气体，不断上升；脚下的一半巨星，则变为大地，不断加厚，宇宙开始有了天和地。天和地每日加高三尺，盘古也越高大，成了“顶天立地”的英雄。</a:t>
            </a:r>
            <a:endParaRPr lang="en-US" altLang="zh-CN" sz="1600" dirty="0">
              <a:latin typeface="幼圆" panose="02010509060101010101" pitchFamily="49" charset="-122"/>
              <a:ea typeface="幼圆" panose="02010509060101010101" pitchFamily="49" charset="-122"/>
            </a:endParaRPr>
          </a:p>
          <a:p>
            <a:pPr indent="355600"/>
            <a:r>
              <a:rPr lang="zh-CN" altLang="en-US" sz="1600" dirty="0">
                <a:latin typeface="幼圆" panose="02010509060101010101" pitchFamily="49" charset="-122"/>
                <a:ea typeface="幼圆" panose="02010509060101010101" pitchFamily="49" charset="-122"/>
              </a:rPr>
              <a:t>盘古开天辟地还有一层意思：</a:t>
            </a:r>
            <a:r>
              <a:rPr lang="zh-CN" altLang="en-US" sz="1600" b="1" dirty="0">
                <a:solidFill>
                  <a:srgbClr val="0070C0"/>
                </a:solidFill>
                <a:latin typeface="幼圆" panose="02010509060101010101" pitchFamily="49" charset="-122"/>
                <a:ea typeface="幼圆" panose="02010509060101010101" pitchFamily="49" charset="-122"/>
              </a:rPr>
              <a:t>盘是盘问</a:t>
            </a:r>
            <a:r>
              <a:rPr lang="zh-CN" altLang="en-US" sz="1600" dirty="0">
                <a:latin typeface="幼圆" panose="02010509060101010101" pitchFamily="49" charset="-122"/>
                <a:ea typeface="幼圆" panose="02010509060101010101" pitchFamily="49" charset="-122"/>
              </a:rPr>
              <a:t>、盘诘的意思，古是以前就存在的事物，可以理解为早以存在的“道”。整句话意思就是：</a:t>
            </a:r>
            <a:r>
              <a:rPr lang="zh-CN" altLang="en-US" sz="1600" b="1" dirty="0">
                <a:solidFill>
                  <a:srgbClr val="0070C0"/>
                </a:solidFill>
                <a:latin typeface="幼圆" panose="02010509060101010101" pitchFamily="49" charset="-122"/>
                <a:ea typeface="幼圆" panose="02010509060101010101" pitchFamily="49" charset="-122"/>
              </a:rPr>
              <a:t>不断追溯早已存在的“道”</a:t>
            </a:r>
            <a:r>
              <a:rPr lang="zh-CN" altLang="en-US" sz="1600" dirty="0">
                <a:latin typeface="幼圆" panose="02010509060101010101" pitchFamily="49" charset="-122"/>
                <a:ea typeface="幼圆" panose="02010509060101010101" pitchFamily="49" charset="-122"/>
              </a:rPr>
              <a:t>，可以开辟天地。</a:t>
            </a:r>
            <a:endParaRPr lang="en-US" altLang="zh-CN" sz="1600" dirty="0">
              <a:latin typeface="幼圆" panose="02010509060101010101" pitchFamily="49" charset="-122"/>
              <a:ea typeface="幼圆" panose="02010509060101010101" pitchFamily="49" charset="-122"/>
            </a:endParaRPr>
          </a:p>
          <a:p>
            <a:pPr indent="355600"/>
            <a:r>
              <a:rPr lang="zh-CN" altLang="en-US" sz="1600" dirty="0">
                <a:latin typeface="幼圆" panose="02010509060101010101" pitchFamily="49" charset="-122"/>
                <a:ea typeface="幼圆" panose="02010509060101010101" pitchFamily="49" charset="-122"/>
              </a:rPr>
              <a:t>盘古，又称盘古氏，也称</a:t>
            </a:r>
            <a:r>
              <a:rPr lang="zh-CN" altLang="en-US" sz="1600" b="1" dirty="0">
                <a:solidFill>
                  <a:srgbClr val="0070C0"/>
                </a:solidFill>
                <a:latin typeface="幼圆" panose="02010509060101010101" pitchFamily="49" charset="-122"/>
                <a:ea typeface="幼圆" panose="02010509060101010101" pitchFamily="49" charset="-122"/>
              </a:rPr>
              <a:t>混沌氏</a:t>
            </a:r>
            <a:r>
              <a:rPr lang="zh-CN" altLang="en-US" sz="1600" dirty="0">
                <a:latin typeface="幼圆" panose="02010509060101010101" pitchFamily="49" charset="-122"/>
                <a:ea typeface="幼圆" panose="02010509060101010101" pitchFamily="49" charset="-122"/>
              </a:rPr>
              <a:t>。将</a:t>
            </a:r>
            <a:r>
              <a:rPr lang="en-US" altLang="zh-CN" sz="1600" dirty="0">
                <a:latin typeface="幼圆" panose="02010509060101010101" pitchFamily="49" charset="-122"/>
                <a:ea typeface="幼圆" panose="02010509060101010101" pitchFamily="49" charset="-122"/>
              </a:rPr>
              <a:t>Chaos</a:t>
            </a:r>
            <a:r>
              <a:rPr lang="zh-CN" altLang="en-US" sz="1600" dirty="0">
                <a:latin typeface="幼圆" panose="02010509060101010101" pitchFamily="49" charset="-122"/>
                <a:ea typeface="幼圆" panose="02010509060101010101" pitchFamily="49" charset="-122"/>
              </a:rPr>
              <a:t>翻译成“混沌”，其实就是借用了盘古的名字。</a:t>
            </a:r>
          </a:p>
        </p:txBody>
      </p:sp>
      <p:sp>
        <p:nvSpPr>
          <p:cNvPr id="4" name="TextBox 3"/>
          <p:cNvSpPr txBox="1"/>
          <p:nvPr/>
        </p:nvSpPr>
        <p:spPr>
          <a:xfrm>
            <a:off x="539552" y="843558"/>
            <a:ext cx="398057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盘古开天</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000" b="1" dirty="0">
                <a:solidFill>
                  <a:schemeClr val="tx1">
                    <a:lumMod val="65000"/>
                    <a:lumOff val="35000"/>
                  </a:schemeClr>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创造了中国的系统</a:t>
            </a:r>
          </a:p>
        </p:txBody>
      </p:sp>
      <p:sp>
        <p:nvSpPr>
          <p:cNvPr id="5" name="TextBox 4"/>
          <p:cNvSpPr txBox="1"/>
          <p:nvPr/>
        </p:nvSpPr>
        <p:spPr>
          <a:xfrm>
            <a:off x="560761" y="411510"/>
            <a:ext cx="2262158"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中国人也不喜欢混沌</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6176" y="1592669"/>
            <a:ext cx="4572000" cy="3139321"/>
          </a:xfrm>
          <a:prstGeom prst="rect">
            <a:avLst/>
          </a:prstGeom>
          <a:ln>
            <a:solidFill>
              <a:schemeClr val="bg2"/>
            </a:solidFill>
          </a:ln>
        </p:spPr>
        <p:txBody>
          <a:bodyPr>
            <a:spAutoFit/>
          </a:bodyPr>
          <a:lstStyle/>
          <a:p>
            <a:pPr indent="449580"/>
            <a:r>
              <a:rPr lang="zh-CN" altLang="en-US" dirty="0">
                <a:latin typeface="幼圆" panose="02010509060101010101" pitchFamily="49" charset="-122"/>
                <a:ea typeface="幼圆" panose="02010509060101010101" pitchFamily="49" charset="-122"/>
              </a:rPr>
              <a:t>中西方各自创造的系统的诞生过程，它们都有自己的特点，也都有自己的问题。而解决问题的就是人类自己，就是我们，你，我，他。</a:t>
            </a:r>
            <a:endParaRPr lang="en-US" altLang="zh-CN" dirty="0">
              <a:latin typeface="幼圆" panose="02010509060101010101" pitchFamily="49" charset="-122"/>
              <a:ea typeface="幼圆" panose="02010509060101010101" pitchFamily="49" charset="-122"/>
            </a:endParaRPr>
          </a:p>
          <a:p>
            <a:pPr indent="449580"/>
            <a:endParaRPr lang="zh-CN" altLang="en-US" dirty="0">
              <a:latin typeface="幼圆" panose="02010509060101010101" pitchFamily="49" charset="-122"/>
              <a:ea typeface="幼圆" panose="02010509060101010101" pitchFamily="49" charset="-122"/>
            </a:endParaRPr>
          </a:p>
          <a:p>
            <a:pPr indent="449580"/>
            <a:r>
              <a:rPr lang="zh-CN" altLang="en-US" dirty="0">
                <a:latin typeface="幼圆" panose="02010509060101010101" pitchFamily="49" charset="-122"/>
                <a:ea typeface="幼圆" panose="02010509060101010101" pitchFamily="49" charset="-122"/>
              </a:rPr>
              <a:t>上帝创造世界和盘古开天的故事（其实古希腊神话中也有类似的世界肇始的故事）中，有很多隐喻都与系统论相关，特别是我们中国的盘古开天比上帝创世，在大系统观上，具有更多深意和内涵，充分体现了东方智慧的更加博大精深。</a:t>
            </a:r>
          </a:p>
        </p:txBody>
      </p:sp>
      <p:pic>
        <p:nvPicPr>
          <p:cNvPr id="3" name="Picture 2" descr="c:\documents and settings\arthur wang\application data\360se6\User Data\temp\51dc3c51-1b47-48ca-9ee5-f6f1c83395d7_x365.jpg"/>
          <p:cNvPicPr>
            <a:picLocks noChangeAspect="1" noChangeArrowheads="1"/>
          </p:cNvPicPr>
          <p:nvPr/>
        </p:nvPicPr>
        <p:blipFill>
          <a:blip r:embed="rId3" cstate="screen"/>
          <a:srcRect/>
          <a:stretch>
            <a:fillRect/>
          </a:stretch>
        </p:blipFill>
        <p:spPr bwMode="auto">
          <a:xfrm>
            <a:off x="381960" y="2550261"/>
            <a:ext cx="1630691" cy="122413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2" descr="盘古开天"/>
          <p:cNvPicPr>
            <a:picLocks noChangeAspect="1" noChangeArrowheads="1"/>
          </p:cNvPicPr>
          <p:nvPr/>
        </p:nvPicPr>
        <p:blipFill>
          <a:blip r:embed="rId4" cstate="screen"/>
          <a:srcRect/>
          <a:stretch>
            <a:fillRect/>
          </a:stretch>
        </p:blipFill>
        <p:spPr bwMode="auto">
          <a:xfrm>
            <a:off x="7222720" y="2082209"/>
            <a:ext cx="1381728" cy="21602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809555" y="997441"/>
            <a:ext cx="557075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创世纪与盘古开天对系统论的隐喻</a:t>
            </a:r>
          </a:p>
        </p:txBody>
      </p:sp>
      <p:sp>
        <p:nvSpPr>
          <p:cNvPr id="6" name="TextBox 5"/>
          <p:cNvSpPr txBox="1"/>
          <p:nvPr/>
        </p:nvSpPr>
        <p:spPr>
          <a:xfrm>
            <a:off x="1427550" y="411510"/>
            <a:ext cx="6288901"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从混沌和无序中，系统与世界一起诞生</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683568" y="2067694"/>
          <a:ext cx="741682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683568" y="1419622"/>
            <a:ext cx="5544616" cy="923330"/>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rPr>
              <a:t>混沌，</a:t>
            </a:r>
            <a:r>
              <a:rPr lang="en-US" altLang="zh-CN" dirty="0">
                <a:latin typeface="幼圆" panose="02010509060101010101" pitchFamily="49" charset="-122"/>
                <a:ea typeface="幼圆" panose="02010509060101010101" pitchFamily="49" charset="-122"/>
              </a:rPr>
              <a:t>Chaos</a:t>
            </a:r>
            <a:r>
              <a:rPr lang="zh-CN" altLang="en-US" dirty="0">
                <a:latin typeface="幼圆" panose="02010509060101010101" pitchFamily="49" charset="-122"/>
                <a:ea typeface="幼圆" panose="02010509060101010101" pitchFamily="49" charset="-122"/>
              </a:rPr>
              <a:t>。</a:t>
            </a:r>
          </a:p>
          <a:p>
            <a:r>
              <a:rPr lang="zh-CN" altLang="en-US" dirty="0">
                <a:latin typeface="幼圆" panose="02010509060101010101" pitchFamily="49" charset="-122"/>
                <a:ea typeface="幼圆" panose="02010509060101010101" pitchFamily="49" charset="-122"/>
              </a:rPr>
              <a:t>宇宙是混沌的，或是源于混沌的。</a:t>
            </a:r>
          </a:p>
          <a:p>
            <a:r>
              <a:rPr lang="zh-CN" altLang="en-US" dirty="0">
                <a:latin typeface="幼圆" panose="02010509060101010101" pitchFamily="49" charset="-122"/>
                <a:ea typeface="幼圆" panose="02010509060101010101" pitchFamily="49" charset="-122"/>
              </a:rPr>
              <a:t>这一点基本上是中西文化的共识，科学发展也在证明。</a:t>
            </a:r>
          </a:p>
        </p:txBody>
      </p:sp>
      <p:pic>
        <p:nvPicPr>
          <p:cNvPr id="6" name="图片 5" descr="盖亚.png"/>
          <p:cNvPicPr/>
          <p:nvPr/>
        </p:nvPicPr>
        <p:blipFill>
          <a:blip r:embed="rId7" cstate="screen"/>
          <a:stretch>
            <a:fillRect/>
          </a:stretch>
        </p:blipFill>
        <p:spPr>
          <a:xfrm>
            <a:off x="6588224" y="1203598"/>
            <a:ext cx="1728192" cy="210739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83568" y="2682667"/>
            <a:ext cx="1107996" cy="369332"/>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希腊神话</a:t>
            </a:r>
            <a:endParaRPr lang="en-US" altLang="zh-CN" dirty="0">
              <a:latin typeface="幼圆" panose="02010509060101010101" pitchFamily="49" charset="-122"/>
              <a:ea typeface="幼圆" panose="02010509060101010101" pitchFamily="49" charset="-122"/>
            </a:endParaRPr>
          </a:p>
        </p:txBody>
      </p:sp>
      <p:sp>
        <p:nvSpPr>
          <p:cNvPr id="8" name="TextBox 7"/>
          <p:cNvSpPr txBox="1"/>
          <p:nvPr/>
        </p:nvSpPr>
        <p:spPr>
          <a:xfrm>
            <a:off x="539552" y="483518"/>
            <a:ext cx="6288901"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从混沌到有序：</a:t>
            </a:r>
            <a:r>
              <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系统的建立与完善过程</a:t>
            </a:r>
          </a:p>
        </p:txBody>
      </p:sp>
      <p:sp>
        <p:nvSpPr>
          <p:cNvPr id="3" name="文本框 2"/>
          <p:cNvSpPr txBox="1"/>
          <p:nvPr/>
        </p:nvSpPr>
        <p:spPr>
          <a:xfrm>
            <a:off x="2555776" y="957836"/>
            <a:ext cx="1558052" cy="649188"/>
          </a:xfrm>
          <a:prstGeom prst="wedgeEllipseCallout">
            <a:avLst>
              <a:gd name="adj1" fmla="val -74422"/>
              <a:gd name="adj2" fmla="val 46699"/>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sz="2400" dirty="0">
                <a:latin typeface="幼圆" panose="02010509060101010101" pitchFamily="49" charset="-122"/>
                <a:ea typeface="幼圆" panose="02010509060101010101" pitchFamily="49" charset="-122"/>
              </a:rPr>
              <a:t>吵死！</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339502"/>
            <a:ext cx="2698175"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怎样理解混沌？</a:t>
            </a:r>
          </a:p>
        </p:txBody>
      </p:sp>
      <p:sp>
        <p:nvSpPr>
          <p:cNvPr id="3" name="矩形 2"/>
          <p:cNvSpPr/>
          <p:nvPr/>
        </p:nvSpPr>
        <p:spPr>
          <a:xfrm>
            <a:off x="755576" y="1059582"/>
            <a:ext cx="7452681" cy="584775"/>
          </a:xfrm>
          <a:prstGeom prst="rect">
            <a:avLst/>
          </a:prstGeom>
        </p:spPr>
        <p:txBody>
          <a:bodyPr wrap="none">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混沌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混乱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随机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无序</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熵增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没用</a:t>
            </a:r>
          </a:p>
        </p:txBody>
      </p:sp>
      <p:sp>
        <p:nvSpPr>
          <p:cNvPr id="5" name="矩形 4"/>
          <p:cNvSpPr/>
          <p:nvPr/>
        </p:nvSpPr>
        <p:spPr>
          <a:xfrm>
            <a:off x="899592" y="1707654"/>
            <a:ext cx="4572000" cy="3139321"/>
          </a:xfrm>
          <a:prstGeom prst="rect">
            <a:avLst/>
          </a:prstGeom>
        </p:spPr>
        <p:txBody>
          <a:bodyPr>
            <a:spAutoFit/>
          </a:bodyPr>
          <a:lstStyle/>
          <a:p>
            <a:r>
              <a:rPr lang="zh-CN" altLang="en-US" dirty="0">
                <a:latin typeface="幼圆" panose="02010509060101010101" pitchFamily="49" charset="-122"/>
                <a:ea typeface="幼圆" panose="02010509060101010101" pitchFamily="49" charset="-122"/>
              </a:rPr>
              <a:t>物理男：不可逆</a:t>
            </a:r>
          </a:p>
          <a:p>
            <a:r>
              <a:rPr lang="zh-CN" altLang="en-US" dirty="0">
                <a:latin typeface="幼圆" panose="02010509060101010101" pitchFamily="49" charset="-122"/>
                <a:ea typeface="幼圆" panose="02010509060101010101" pitchFamily="49" charset="-122"/>
              </a:rPr>
              <a:t>数学男：随机</a:t>
            </a:r>
          </a:p>
          <a:p>
            <a:r>
              <a:rPr lang="zh-CN" altLang="en-US" dirty="0">
                <a:latin typeface="幼圆" panose="02010509060101010101" pitchFamily="49" charset="-122"/>
                <a:ea typeface="幼圆" panose="02010509060101010101" pitchFamily="49" charset="-122"/>
              </a:rPr>
              <a:t>系统男：熵增</a:t>
            </a:r>
          </a:p>
          <a:p>
            <a:r>
              <a:rPr lang="zh-CN" altLang="en-US" dirty="0">
                <a:latin typeface="幼圆" panose="02010509060101010101" pitchFamily="49" charset="-122"/>
                <a:ea typeface="幼圆" panose="02010509060101010101" pitchFamily="49" charset="-122"/>
              </a:rPr>
              <a:t>程序猿：非结构化</a:t>
            </a:r>
          </a:p>
          <a:p>
            <a:r>
              <a:rPr lang="zh-CN" altLang="en-US" dirty="0">
                <a:latin typeface="幼圆" panose="02010509060101010101" pitchFamily="49" charset="-122"/>
                <a:ea typeface="幼圆" panose="02010509060101010101" pitchFamily="49" charset="-122"/>
              </a:rPr>
              <a:t>二</a:t>
            </a:r>
            <a:r>
              <a:rPr lang="en-US" altLang="zh-CN" dirty="0">
                <a:latin typeface="幼圆" panose="02010509060101010101" pitchFamily="49" charset="-122"/>
                <a:ea typeface="幼圆" panose="02010509060101010101" pitchFamily="49" charset="-122"/>
              </a:rPr>
              <a:t>X</a:t>
            </a:r>
            <a:r>
              <a:rPr lang="zh-CN" altLang="en-US" dirty="0">
                <a:latin typeface="幼圆" panose="02010509060101010101" pitchFamily="49" charset="-122"/>
                <a:ea typeface="幼圆" panose="02010509060101010101" pitchFamily="49" charset="-122"/>
              </a:rPr>
              <a:t>青年：不按套路打</a:t>
            </a:r>
          </a:p>
          <a:p>
            <a:r>
              <a:rPr lang="zh-CN" altLang="en-US" dirty="0">
                <a:latin typeface="幼圆" panose="02010509060101010101" pitchFamily="49" charset="-122"/>
                <a:ea typeface="幼圆" panose="02010509060101010101" pitchFamily="49" charset="-122"/>
              </a:rPr>
              <a:t>屌丝青年：貌似然并卵</a:t>
            </a:r>
          </a:p>
          <a:p>
            <a:r>
              <a:rPr lang="zh-CN" altLang="en-US" dirty="0">
                <a:latin typeface="幼圆" panose="02010509060101010101" pitchFamily="49" charset="-122"/>
                <a:ea typeface="幼圆" panose="02010509060101010101" pitchFamily="49" charset="-122"/>
              </a:rPr>
              <a:t>文艺青年：谁的理想照亮了现实？</a:t>
            </a:r>
          </a:p>
          <a:p>
            <a:r>
              <a:rPr lang="zh-CN" altLang="en-US" dirty="0">
                <a:latin typeface="幼圆" panose="02010509060101010101" pitchFamily="49" charset="-122"/>
                <a:ea typeface="幼圆" panose="02010509060101010101" pitchFamily="49" charset="-122"/>
              </a:rPr>
              <a:t>黑社会老大：队伍不好带呀！</a:t>
            </a:r>
          </a:p>
          <a:p>
            <a:r>
              <a:rPr lang="zh-CN" altLang="en-US" dirty="0">
                <a:latin typeface="幼圆" panose="02010509060101010101" pitchFamily="49" charset="-122"/>
                <a:ea typeface="幼圆" panose="02010509060101010101" pitchFamily="49" charset="-122"/>
              </a:rPr>
              <a:t>奥巴马：美国不想当世界警察</a:t>
            </a:r>
          </a:p>
          <a:p>
            <a:r>
              <a:rPr lang="zh-CN" altLang="en-US" dirty="0">
                <a:latin typeface="幼圆" panose="02010509060101010101" pitchFamily="49" charset="-122"/>
                <a:ea typeface="幼圆" panose="02010509060101010101" pitchFamily="49" charset="-122"/>
              </a:rPr>
              <a:t>东北话：乱麻其糟悉屌泞（</a:t>
            </a:r>
            <a:r>
              <a:rPr lang="en-US" altLang="zh-CN" dirty="0">
                <a:latin typeface="幼圆" panose="02010509060101010101" pitchFamily="49" charset="-122"/>
                <a:ea typeface="幼圆" panose="02010509060101010101" pitchFamily="49" charset="-122"/>
              </a:rPr>
              <a:t>neng4</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a:t>
            </a:r>
          </a:p>
          <a:p>
            <a:r>
              <a:rPr lang="zh-CN" altLang="en-US" dirty="0">
                <a:latin typeface="幼圆" panose="02010509060101010101" pitchFamily="49" charset="-122"/>
                <a:ea typeface="幼圆" panose="02010509060101010101" pitchFamily="49" charset="-122"/>
              </a:rPr>
              <a:t>系统论：无序</a:t>
            </a:r>
          </a:p>
        </p:txBody>
      </p:sp>
      <p:grpSp>
        <p:nvGrpSpPr>
          <p:cNvPr id="7" name="组合 6"/>
          <p:cNvGrpSpPr/>
          <p:nvPr/>
        </p:nvGrpSpPr>
        <p:grpSpPr>
          <a:xfrm>
            <a:off x="4572000" y="1691939"/>
            <a:ext cx="2237744" cy="2068328"/>
            <a:chOff x="4572000" y="1691939"/>
            <a:chExt cx="2237744" cy="2068328"/>
          </a:xfrm>
        </p:grpSpPr>
        <p:pic>
          <p:nvPicPr>
            <p:cNvPr id="7170" name="Picture 2"/>
            <p:cNvPicPr>
              <a:picLocks noChangeAspect="1" noChangeArrowheads="1"/>
            </p:cNvPicPr>
            <p:nvPr/>
          </p:nvPicPr>
          <p:blipFill rotWithShape="1">
            <a:blip r:embed="rId2" cstate="screen"/>
            <a:srcRect l="15006" r="3858"/>
            <a:stretch>
              <a:fillRect/>
            </a:stretch>
          </p:blipFill>
          <p:spPr bwMode="auto">
            <a:xfrm>
              <a:off x="4644008" y="1691939"/>
              <a:ext cx="2165736" cy="2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572000" y="3574220"/>
              <a:ext cx="720080" cy="186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sp>
        <p:nvSpPr>
          <p:cNvPr id="4" name="TextBox 3"/>
          <p:cNvSpPr txBox="1"/>
          <p:nvPr/>
        </p:nvSpPr>
        <p:spPr>
          <a:xfrm>
            <a:off x="6372200" y="3507854"/>
            <a:ext cx="2617560" cy="120032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dirty="0">
                <a:latin typeface="方正超粗黑简体" panose="03000509000000000000" pitchFamily="65" charset="-122"/>
                <a:ea typeface="方正超粗黑简体" panose="03000509000000000000" pitchFamily="65" charset="-122"/>
              </a:rPr>
              <a:t>请注意：“混沌学”是一门具有严格科学定义的学科，这里所说的混沌并不严格。</a:t>
            </a:r>
          </a:p>
        </p:txBody>
      </p:sp>
      <p:cxnSp>
        <p:nvCxnSpPr>
          <p:cNvPr id="9" name="直接箭头连接符 8"/>
          <p:cNvCxnSpPr/>
          <p:nvPr/>
        </p:nvCxnSpPr>
        <p:spPr>
          <a:xfrm flipV="1">
            <a:off x="2339752" y="1644357"/>
            <a:ext cx="2592288" cy="2871609"/>
          </a:xfrm>
          <a:prstGeom prst="straightConnector1">
            <a:avLst/>
          </a:prstGeom>
          <a:ln w="31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57224" y="4429138"/>
            <a:ext cx="1512168" cy="432048"/>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3074" name="Picture 2" descr="https://gimg2.baidu.com/image_search/src=http%3A%2F%2Fnimg.ws.126.net%2F%3Furl%3Dhttp%253A%252F%252Fdingyue.ws.126.net%252F2021%252F0615%252Ff1c52a91j00quplgf0008c0007i007ic.jpg%26thumbnail%3D650x2147483647%26quality%3D80%26type%3Djpg&amp;refer=http%3A%2F%2Fnimg.ws.126.net&amp;app=2002&amp;size=f9999,10000&amp;q=a80&amp;n=0&amp;g=0n&amp;fmt=jpeg?sec=1636607164&amp;t=b48e3a9d1d0ecc290772829b801fffcf"/>
          <p:cNvPicPr>
            <a:picLocks noChangeAspect="1" noChangeArrowheads="1"/>
          </p:cNvPicPr>
          <p:nvPr/>
        </p:nvPicPr>
        <p:blipFill rotWithShape="1">
          <a:blip r:embed="rId2" cstate="screen"/>
          <a:srcRect/>
          <a:stretch>
            <a:fillRect/>
          </a:stretch>
        </p:blipFill>
        <p:spPr bwMode="auto">
          <a:xfrm flipH="1">
            <a:off x="5868143" y="1923678"/>
            <a:ext cx="2852787" cy="192367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pic>
        <p:nvPicPr>
          <p:cNvPr id="14" name="图片 13"/>
          <p:cNvPicPr>
            <a:picLocks noChangeAspect="1"/>
          </p:cNvPicPr>
          <p:nvPr/>
        </p:nvPicPr>
        <p:blipFill>
          <a:blip r:embed="rId3"/>
          <a:stretch>
            <a:fillRect/>
          </a:stretch>
        </p:blipFill>
        <p:spPr>
          <a:xfrm>
            <a:off x="539552" y="1203598"/>
            <a:ext cx="6022878" cy="3456384"/>
          </a:xfrm>
          <a:prstGeom prst="rect">
            <a:avLst/>
          </a:prstGeom>
        </p:spPr>
      </p:pic>
      <p:sp>
        <p:nvSpPr>
          <p:cNvPr id="3" name="椭圆形标注 2"/>
          <p:cNvSpPr/>
          <p:nvPr/>
        </p:nvSpPr>
        <p:spPr>
          <a:xfrm>
            <a:off x="5771456" y="790714"/>
            <a:ext cx="3337048" cy="1132964"/>
          </a:xfrm>
          <a:prstGeom prst="wedgeEllipseCallout">
            <a:avLst>
              <a:gd name="adj1" fmla="val 27361"/>
              <a:gd name="adj2" fmla="val 7073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latin typeface="方正超粗黑简体" panose="03000509000000000000" pitchFamily="65" charset="-122"/>
                <a:ea typeface="方正超粗黑简体" panose="03000509000000000000" pitchFamily="65" charset="-122"/>
              </a:rPr>
              <a:t>肿么肥四？</a:t>
            </a:r>
          </a:p>
        </p:txBody>
      </p:sp>
      <p:grpSp>
        <p:nvGrpSpPr>
          <p:cNvPr id="15" name="组合 14"/>
          <p:cNvGrpSpPr/>
          <p:nvPr/>
        </p:nvGrpSpPr>
        <p:grpSpPr>
          <a:xfrm>
            <a:off x="5652120" y="3939902"/>
            <a:ext cx="3312368" cy="1071225"/>
            <a:chOff x="5652120" y="3939902"/>
            <a:chExt cx="3312368" cy="1071225"/>
          </a:xfrm>
        </p:grpSpPr>
        <p:pic>
          <p:nvPicPr>
            <p:cNvPr id="16" name="图片 15" descr="女阿色.png"/>
            <p:cNvPicPr>
              <a:picLocks noChangeAspect="1"/>
            </p:cNvPicPr>
            <p:nvPr/>
          </p:nvPicPr>
          <p:blipFill>
            <a:blip r:embed="rId4" cstate="screen"/>
            <a:stretch>
              <a:fillRect/>
            </a:stretch>
          </p:blipFill>
          <p:spPr>
            <a:xfrm>
              <a:off x="7904906" y="3939902"/>
              <a:ext cx="1059582" cy="1059582"/>
            </a:xfrm>
            <a:prstGeom prst="rect">
              <a:avLst/>
            </a:prstGeom>
          </p:spPr>
        </p:pic>
        <p:sp>
          <p:nvSpPr>
            <p:cNvPr id="17" name="圆角矩形标注 16"/>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64354"/>
            <a:ext cx="2339102"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什么是有序？</a:t>
            </a:r>
          </a:p>
        </p:txBody>
      </p:sp>
      <p:sp>
        <p:nvSpPr>
          <p:cNvPr id="3" name="矩形 2"/>
          <p:cNvSpPr/>
          <p:nvPr/>
        </p:nvSpPr>
        <p:spPr>
          <a:xfrm>
            <a:off x="755576" y="947504"/>
            <a:ext cx="7776864" cy="400110"/>
          </a:xfrm>
          <a:prstGeom prst="rect">
            <a:avLst/>
          </a:prstGeom>
        </p:spPr>
        <p:txBody>
          <a:bodyPr wrap="square">
            <a:spAutoFit/>
          </a:bodyPr>
          <a:lstStyle/>
          <a:p>
            <a:r>
              <a:rPr lang="zh-CN" altLang="en-US" sz="1600" dirty="0">
                <a:latin typeface="幼圆" panose="02010509060101010101" pitchFamily="49" charset="-122"/>
                <a:ea typeface="幼圆" panose="02010509060101010101" pitchFamily="49" charset="-122"/>
              </a:rPr>
              <a:t>简单地说，有序就是“</a:t>
            </a:r>
            <a:r>
              <a:rPr lang="zh-CN" altLang="en-US" sz="2000" dirty="0">
                <a:latin typeface="方正超粗黑简体" panose="03000509000000000000" pitchFamily="65" charset="-122"/>
                <a:ea typeface="方正超粗黑简体" panose="03000509000000000000" pitchFamily="65" charset="-122"/>
              </a:rPr>
              <a:t>规矩、整齐、有条理、能分辨，关键是有用</a:t>
            </a:r>
            <a:r>
              <a:rPr lang="zh-CN" altLang="en-US" sz="1600" dirty="0">
                <a:latin typeface="幼圆" panose="02010509060101010101" pitchFamily="49" charset="-122"/>
                <a:ea typeface="幼圆" panose="02010509060101010101" pitchFamily="49" charset="-122"/>
              </a:rPr>
              <a:t>”。</a:t>
            </a:r>
          </a:p>
        </p:txBody>
      </p:sp>
      <p:grpSp>
        <p:nvGrpSpPr>
          <p:cNvPr id="4" name="组合 3"/>
          <p:cNvGrpSpPr/>
          <p:nvPr/>
        </p:nvGrpSpPr>
        <p:grpSpPr>
          <a:xfrm>
            <a:off x="899592" y="1563638"/>
            <a:ext cx="5608920" cy="3300024"/>
            <a:chOff x="1217641" y="2204849"/>
            <a:chExt cx="5608920" cy="3300024"/>
          </a:xfrm>
        </p:grpSpPr>
        <p:pic>
          <p:nvPicPr>
            <p:cNvPr id="5" name="图片 4" descr="c:\documents and settings\administrator\application data\360se6\User Data\temp\u=1866437050,777959354&amp;fm=21&amp;gp=0.jpg"/>
            <p:cNvPicPr/>
            <p:nvPr/>
          </p:nvPicPr>
          <p:blipFill>
            <a:blip r:embed="rId2" cstate="print"/>
            <a:srcRect/>
            <a:stretch>
              <a:fillRect/>
            </a:stretch>
          </p:blipFill>
          <p:spPr bwMode="auto">
            <a:xfrm>
              <a:off x="4090457" y="2204849"/>
              <a:ext cx="2736104" cy="15841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descr="c:\documents and settings\administrator\application data\360se6\User Data\temp\u=4111664871,3410227634&amp;fm=21&amp;gp=0.jpg"/>
            <p:cNvPicPr/>
            <p:nvPr/>
          </p:nvPicPr>
          <p:blipFill>
            <a:blip r:embed="rId3" cstate="print"/>
            <a:srcRect/>
            <a:stretch>
              <a:fillRect/>
            </a:stretch>
          </p:blipFill>
          <p:spPr bwMode="auto">
            <a:xfrm>
              <a:off x="4090457" y="3920682"/>
              <a:ext cx="2736104" cy="15841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descr="c:\documents and settings\administrator\application data\360se6\User Data\temp\u=4240690517,1478006109&amp;fm=21&amp;gp=0.jpg"/>
            <p:cNvPicPr/>
            <p:nvPr/>
          </p:nvPicPr>
          <p:blipFill>
            <a:blip r:embed="rId4" cstate="print"/>
            <a:srcRect/>
            <a:stretch>
              <a:fillRect/>
            </a:stretch>
          </p:blipFill>
          <p:spPr bwMode="auto">
            <a:xfrm>
              <a:off x="1217641" y="2204849"/>
              <a:ext cx="2736104" cy="15841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descr="c:\documents and settings\administrator\application data\360se6\User Data\temp\u=3795650425,2628655995&amp;fm=21&amp;gp=0.jpg"/>
            <p:cNvPicPr/>
            <p:nvPr/>
          </p:nvPicPr>
          <p:blipFill>
            <a:blip r:embed="rId5" cstate="print"/>
            <a:srcRect/>
            <a:stretch>
              <a:fillRect/>
            </a:stretch>
          </p:blipFill>
          <p:spPr bwMode="auto">
            <a:xfrm>
              <a:off x="1217641" y="3920682"/>
              <a:ext cx="2736104" cy="15841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7170" name="Picture 2" descr="https://timgsa.baidu.com/timg?image&amp;quality=80&amp;size=b9999_10000&amp;sec=1527153950&amp;di=b881ebd24d57ca567a6baaf3cfb26416&amp;imgtype=jpg&amp;er=1&amp;src=http%3A%2F%2Fx.ad-young.org%2F25%2F%E8%88%92%E6%9C%8D.gif"/>
          <p:cNvPicPr>
            <a:picLocks noChangeAspect="1" noChangeArrowheads="1"/>
          </p:cNvPicPr>
          <p:nvPr/>
        </p:nvPicPr>
        <p:blipFill>
          <a:blip r:embed="rId6" cstate="screen"/>
          <a:srcRect/>
          <a:stretch>
            <a:fillRect/>
          </a:stretch>
        </p:blipFill>
        <p:spPr bwMode="auto">
          <a:xfrm>
            <a:off x="6645224" y="3003798"/>
            <a:ext cx="2303669" cy="172775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文本框 8"/>
          <p:cNvSpPr txBox="1"/>
          <p:nvPr/>
        </p:nvSpPr>
        <p:spPr>
          <a:xfrm>
            <a:off x="6508512" y="1504878"/>
            <a:ext cx="2554877" cy="1514773"/>
          </a:xfrm>
          <a:prstGeom prst="wedgeEllipseCallout">
            <a:avLst>
              <a:gd name="adj1" fmla="val -10416"/>
              <a:gd name="adj2" fmla="val 64535"/>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最重要的是</a:t>
            </a: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舒服</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275606"/>
            <a:ext cx="6246440" cy="1477328"/>
          </a:xfrm>
          <a:prstGeom prst="rect">
            <a:avLst/>
          </a:prstGeom>
        </p:spPr>
        <p:txBody>
          <a:bodyPr wrap="square">
            <a:spAutoFit/>
          </a:bodyPr>
          <a:lstStyle/>
          <a:p>
            <a:endParaRPr lang="zh-CN" altLang="en-US"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有序使</a:t>
            </a:r>
            <a:r>
              <a:rPr lang="zh-CN" altLang="en-US" b="1" dirty="0">
                <a:solidFill>
                  <a:srgbClr val="0070C0"/>
                </a:solidFill>
                <a:latin typeface="幼圆" panose="02010509060101010101" pitchFamily="49" charset="-122"/>
                <a:ea typeface="幼圆" panose="02010509060101010101" pitchFamily="49" charset="-122"/>
              </a:rPr>
              <a:t>选择</a:t>
            </a:r>
            <a:r>
              <a:rPr lang="zh-CN" altLang="en-US" dirty="0">
                <a:latin typeface="幼圆" panose="02010509060101010101" pitchFamily="49" charset="-122"/>
                <a:ea typeface="幼圆" panose="02010509060101010101" pitchFamily="49" charset="-122"/>
              </a:rPr>
              <a:t>成为可能：我们能区分好坏，并选好的。</a:t>
            </a:r>
          </a:p>
          <a:p>
            <a:r>
              <a:rPr lang="zh-CN" altLang="en-US" dirty="0">
                <a:latin typeface="幼圆" panose="02010509060101010101" pitchFamily="49" charset="-122"/>
                <a:ea typeface="幼圆" panose="02010509060101010101" pitchFamily="49" charset="-122"/>
              </a:rPr>
              <a:t>有序使</a:t>
            </a:r>
            <a:r>
              <a:rPr lang="zh-CN" altLang="en-US" b="1" dirty="0">
                <a:solidFill>
                  <a:srgbClr val="0070C0"/>
                </a:solidFill>
                <a:latin typeface="幼圆" panose="02010509060101010101" pitchFamily="49" charset="-122"/>
                <a:ea typeface="幼圆" panose="02010509060101010101" pitchFamily="49" charset="-122"/>
              </a:rPr>
              <a:t>操作</a:t>
            </a:r>
            <a:r>
              <a:rPr lang="zh-CN" altLang="en-US" dirty="0">
                <a:latin typeface="幼圆" panose="02010509060101010101" pitchFamily="49" charset="-122"/>
                <a:ea typeface="幼圆" panose="02010509060101010101" pitchFamily="49" charset="-122"/>
              </a:rPr>
              <a:t>成为可能：功能都是由操作最终实现的。</a:t>
            </a:r>
          </a:p>
          <a:p>
            <a:r>
              <a:rPr lang="zh-CN" altLang="en-US" dirty="0">
                <a:latin typeface="幼圆" panose="02010509060101010101" pitchFamily="49" charset="-122"/>
                <a:ea typeface="幼圆" panose="02010509060101010101" pitchFamily="49" charset="-122"/>
              </a:rPr>
              <a:t>有序使</a:t>
            </a:r>
            <a:r>
              <a:rPr lang="zh-CN" altLang="en-US" b="1" dirty="0">
                <a:solidFill>
                  <a:srgbClr val="0070C0"/>
                </a:solidFill>
                <a:latin typeface="幼圆" panose="02010509060101010101" pitchFamily="49" charset="-122"/>
                <a:ea typeface="幼圆" panose="02010509060101010101" pitchFamily="49" charset="-122"/>
              </a:rPr>
              <a:t>管理</a:t>
            </a:r>
            <a:r>
              <a:rPr lang="zh-CN" altLang="en-US" dirty="0">
                <a:latin typeface="幼圆" panose="02010509060101010101" pitchFamily="49" charset="-122"/>
                <a:ea typeface="幼圆" panose="02010509060101010101" pitchFamily="49" charset="-122"/>
              </a:rPr>
              <a:t>成为可能：管理提升了系统的效率。</a:t>
            </a:r>
          </a:p>
          <a:p>
            <a:r>
              <a:rPr lang="zh-CN" altLang="en-US" dirty="0">
                <a:latin typeface="幼圆" panose="02010509060101010101" pitchFamily="49" charset="-122"/>
                <a:ea typeface="幼圆" panose="02010509060101010101" pitchFamily="49" charset="-122"/>
              </a:rPr>
              <a:t>有序带来了</a:t>
            </a:r>
            <a:r>
              <a:rPr lang="zh-CN" altLang="en-US" b="1" dirty="0">
                <a:solidFill>
                  <a:srgbClr val="0070C0"/>
                </a:solidFill>
                <a:latin typeface="幼圆" panose="02010509060101010101" pitchFamily="49" charset="-122"/>
                <a:ea typeface="幼圆" panose="02010509060101010101" pitchFamily="49" charset="-122"/>
              </a:rPr>
              <a:t>希望</a:t>
            </a:r>
            <a:r>
              <a:rPr lang="zh-CN" altLang="en-US" dirty="0">
                <a:latin typeface="幼圆" panose="02010509060101010101" pitchFamily="49" charset="-122"/>
                <a:ea typeface="幼圆" panose="02010509060101010101" pitchFamily="49" charset="-122"/>
              </a:rPr>
              <a:t>。</a:t>
            </a:r>
          </a:p>
        </p:txBody>
      </p:sp>
      <p:sp>
        <p:nvSpPr>
          <p:cNvPr id="3" name="TextBox 2"/>
          <p:cNvSpPr txBox="1"/>
          <p:nvPr/>
        </p:nvSpPr>
        <p:spPr>
          <a:xfrm>
            <a:off x="611560" y="680378"/>
            <a:ext cx="377539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我们为什么喜欢有序？</a:t>
            </a:r>
          </a:p>
        </p:txBody>
      </p:sp>
      <p:pic>
        <p:nvPicPr>
          <p:cNvPr id="4" name="图片 3" descr="c:\documents and settings\administrator\application data\360se6\User Data\temp\u=2435802685,4147290120&amp;fm=21&amp;gp=0.jpg"/>
          <p:cNvPicPr/>
          <p:nvPr/>
        </p:nvPicPr>
        <p:blipFill>
          <a:blip r:embed="rId2" cstate="print"/>
          <a:srcRect/>
          <a:stretch>
            <a:fillRect/>
          </a:stretch>
        </p:blipFill>
        <p:spPr bwMode="auto">
          <a:xfrm>
            <a:off x="6228184" y="1347614"/>
            <a:ext cx="2725506" cy="3395288"/>
          </a:xfrm>
          <a:prstGeom prst="ellipse">
            <a:avLst/>
          </a:prstGeom>
          <a:ln>
            <a:noFill/>
          </a:ln>
          <a:effectLst>
            <a:softEdge rad="112500"/>
          </a:effectLst>
        </p:spPr>
      </p:pic>
      <p:sp>
        <p:nvSpPr>
          <p:cNvPr id="5" name="TextBox 4"/>
          <p:cNvSpPr txBox="1"/>
          <p:nvPr/>
        </p:nvSpPr>
        <p:spPr>
          <a:xfrm>
            <a:off x="971600" y="3075806"/>
            <a:ext cx="1338828" cy="369332"/>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根本原因：</a:t>
            </a:r>
            <a:endParaRPr lang="en-US" altLang="zh-CN" dirty="0">
              <a:latin typeface="方正粗宋简体" panose="03000509000000000000" pitchFamily="65" charset="-122"/>
              <a:ea typeface="方正粗宋简体" panose="03000509000000000000" pitchFamily="65" charset="-122"/>
            </a:endParaRPr>
          </a:p>
        </p:txBody>
      </p:sp>
      <p:sp>
        <p:nvSpPr>
          <p:cNvPr id="6" name="二十四角星 5"/>
          <p:cNvSpPr/>
          <p:nvPr/>
        </p:nvSpPr>
        <p:spPr>
          <a:xfrm>
            <a:off x="2123728" y="2949555"/>
            <a:ext cx="4248472" cy="1908691"/>
          </a:xfrm>
          <a:prstGeom prst="star24">
            <a:avLst>
              <a:gd name="adj" fmla="val 46502"/>
            </a:avLst>
          </a:prstGeom>
          <a:ln w="38100">
            <a:solidFill>
              <a:srgbClr val="FFC000"/>
            </a:solidFill>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有序才有用！</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680378"/>
            <a:ext cx="449353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怎样算有序？怎样算无序？</a:t>
            </a:r>
          </a:p>
        </p:txBody>
      </p:sp>
      <p:sp>
        <p:nvSpPr>
          <p:cNvPr id="7" name="TextBox 6"/>
          <p:cNvSpPr txBox="1"/>
          <p:nvPr/>
        </p:nvSpPr>
        <p:spPr>
          <a:xfrm>
            <a:off x="775934" y="1330159"/>
            <a:ext cx="5032147" cy="923330"/>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简单滴说，分得清就算有序，分不清就算无序。</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心里明镜似的就是有序，懵圈了就是无序。</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工作有条不紊就是有序，焦头烂额就是无序。</a:t>
            </a:r>
          </a:p>
        </p:txBody>
      </p:sp>
      <p:sp>
        <p:nvSpPr>
          <p:cNvPr id="9" name="TextBox 8"/>
          <p:cNvSpPr txBox="1"/>
          <p:nvPr/>
        </p:nvSpPr>
        <p:spPr>
          <a:xfrm>
            <a:off x="3547621" y="2787774"/>
            <a:ext cx="5416868" cy="830997"/>
          </a:xfrm>
          <a:prstGeom prst="rect">
            <a:avLst/>
          </a:prstGeom>
          <a:noFill/>
        </p:spPr>
        <p:txBody>
          <a:bodyPr wrap="none" rtlCol="0">
            <a:spAutoFit/>
          </a:bodyPr>
          <a:lstStyle/>
          <a:p>
            <a:pPr algn="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a:t>
            </a: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有序</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的状态存在于</a:t>
            </a: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世界：</a:t>
            </a:r>
            <a:r>
              <a:rPr lang="zh-CN" altLang="en-US" sz="1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差别最大</a:t>
            </a:r>
            <a:endParaRPr lang="en-US" altLang="zh-CN" sz="1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a:t>
            </a: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无序</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的状态存在于</a:t>
            </a: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同质</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世界：</a:t>
            </a:r>
            <a:r>
              <a:rPr lang="zh-CN" altLang="en-US" sz="1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无差别</a:t>
            </a:r>
          </a:p>
        </p:txBody>
      </p:sp>
      <p:pic>
        <p:nvPicPr>
          <p:cNvPr id="10" name="Picture 10" descr="c:\documents and settings\administrator\application data\360se6\User Data\temp\u=3717549234,3410152115&amp;fm=21&amp;gp=0.jpg"/>
          <p:cNvPicPr>
            <a:picLocks noChangeArrowheads="1"/>
          </p:cNvPicPr>
          <p:nvPr/>
        </p:nvPicPr>
        <p:blipFill>
          <a:blip r:embed="rId2" cstate="print"/>
          <a:srcRect/>
          <a:stretch>
            <a:fillRect/>
          </a:stretch>
        </p:blipFill>
        <p:spPr bwMode="auto">
          <a:xfrm>
            <a:off x="775934" y="2761059"/>
            <a:ext cx="2160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5724129" y="843558"/>
            <a:ext cx="3096343" cy="120032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indent="268605" algn="just"/>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有序和无序是你对事物的掌握程度，取决于你面临着多少种状态。状态越多越不好掌握，越无序，反之亦反。</a:t>
            </a:r>
          </a:p>
        </p:txBody>
      </p:sp>
      <p:pic>
        <p:nvPicPr>
          <p:cNvPr id="1026" name="Picture 2"/>
          <p:cNvPicPr>
            <a:picLocks noChangeArrowheads="1"/>
          </p:cNvPicPr>
          <p:nvPr/>
        </p:nvPicPr>
        <p:blipFill>
          <a:blip r:embed="rId3"/>
          <a:srcRect/>
          <a:stretch>
            <a:fillRect/>
          </a:stretch>
        </p:blipFill>
        <p:spPr bwMode="auto">
          <a:xfrm>
            <a:off x="775934" y="3939902"/>
            <a:ext cx="2160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1224992" y="3533282"/>
            <a:ext cx="1261884" cy="307777"/>
          </a:xfrm>
          <a:prstGeom prst="rect">
            <a:avLst/>
          </a:prstGeom>
          <a:noFill/>
        </p:spPr>
        <p:txBody>
          <a:bodyPr wrap="none" rtlCol="0">
            <a:spAutoFit/>
          </a:bodyPr>
          <a:lstStyle/>
          <a:p>
            <a:pPr algn="ctr"/>
            <a:r>
              <a:rPr lang="zh-CN" altLang="en-US" sz="14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二元信息世界</a:t>
            </a:r>
          </a:p>
        </p:txBody>
      </p:sp>
      <p:sp>
        <p:nvSpPr>
          <p:cNvPr id="14" name="TextBox 13"/>
          <p:cNvSpPr txBox="1"/>
          <p:nvPr/>
        </p:nvSpPr>
        <p:spPr>
          <a:xfrm>
            <a:off x="1045456" y="4683694"/>
            <a:ext cx="1620957" cy="307777"/>
          </a:xfrm>
          <a:prstGeom prst="rect">
            <a:avLst/>
          </a:prstGeom>
          <a:noFill/>
        </p:spPr>
        <p:txBody>
          <a:bodyPr wrap="none" rtlCol="0">
            <a:spAutoFit/>
          </a:bodyPr>
          <a:lstStyle/>
          <a:p>
            <a:pPr algn="ctr"/>
            <a:r>
              <a:rPr lang="zh-CN" altLang="en-US" sz="14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茫茫黑夜同质世界</a:t>
            </a:r>
          </a:p>
        </p:txBody>
      </p:sp>
      <p:sp>
        <p:nvSpPr>
          <p:cNvPr id="2" name="TextBox 1"/>
          <p:cNvSpPr txBox="1"/>
          <p:nvPr/>
        </p:nvSpPr>
        <p:spPr>
          <a:xfrm>
            <a:off x="781700" y="2171640"/>
            <a:ext cx="6003567" cy="400110"/>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2000" b="1" spc="50" dirty="0">
                <a:ln w="11430"/>
                <a:solidFill>
                  <a:sysClr val="windowText" lastClr="0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分得清是因为有</a:t>
            </a:r>
            <a:r>
              <a:rPr lang="zh-CN" altLang="en-US" sz="2000" b="1" spc="50" dirty="0">
                <a:ln w="11430"/>
                <a:solidFill>
                  <a:srgbClr val="C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差别</a:t>
            </a:r>
            <a:r>
              <a:rPr lang="zh-CN" altLang="en-US" sz="2000" b="1" spc="50" dirty="0">
                <a:ln w="11430"/>
                <a:solidFill>
                  <a:sysClr val="windowText" lastClr="0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，差别带来</a:t>
            </a:r>
            <a:r>
              <a:rPr lang="zh-CN" altLang="en-US" sz="2000" b="1" spc="50" dirty="0">
                <a:ln w="11430"/>
                <a:solidFill>
                  <a:srgbClr val="C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序</a:t>
            </a:r>
            <a:r>
              <a:rPr lang="zh-CN" altLang="en-US" sz="2000" b="1" spc="50" dirty="0">
                <a:ln w="11430"/>
                <a:solidFill>
                  <a:sysClr val="windowText" lastClr="0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，也带来了</a:t>
            </a:r>
            <a:r>
              <a:rPr lang="zh-CN" altLang="en-US" sz="2000" b="1" spc="50" dirty="0">
                <a:ln w="11430"/>
                <a:solidFill>
                  <a:srgbClr val="C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结构</a:t>
            </a:r>
          </a:p>
        </p:txBody>
      </p:sp>
      <p:sp>
        <p:nvSpPr>
          <p:cNvPr id="4" name="TextBox 3"/>
          <p:cNvSpPr txBox="1"/>
          <p:nvPr/>
        </p:nvSpPr>
        <p:spPr>
          <a:xfrm>
            <a:off x="3547621" y="3939902"/>
            <a:ext cx="5344860" cy="646331"/>
          </a:xfrm>
          <a:prstGeom prst="rect">
            <a:avLst/>
          </a:prstGeom>
          <a:noFill/>
          <a:ln w="3175">
            <a:solidFill>
              <a:srgbClr val="C00000"/>
            </a:solidFill>
          </a:ln>
        </p:spPr>
        <p:txBody>
          <a:bodyPr wrap="square" rtlCol="0">
            <a:spAutoFit/>
          </a:bodyPr>
          <a:lstStyle/>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差别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不同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1.66667E-6 -3.7037E-6 L 1.66667E-6 -0.07222 " pathEditMode="relative" rAng="0" ptsTypes="AA">
                                      <p:cBhvr>
                                        <p:cTn id="6" dur="250" accel="50000" decel="50000" autoRev="1" fill="hold">
                                          <p:stCondLst>
                                            <p:cond delay="0"/>
                                          </p:stCondLst>
                                        </p:cTn>
                                        <p:tgtEl>
                                          <p:spTgt spid="4"/>
                                        </p:tgtEl>
                                        <p:attrNameLst>
                                          <p:attrName>ppt_x</p:attrName>
                                          <p:attrName>ppt_y</p:attrName>
                                        </p:attrNameLst>
                                      </p:cBhvr>
                                      <p:rCtr x="0" y="-3611"/>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5341" y="522570"/>
            <a:ext cx="338426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无序 </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无用  </a:t>
            </a:r>
            <a:r>
              <a:rPr lang="zh-CN" altLang="en-US" sz="1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已经是共识</a:t>
            </a:r>
          </a:p>
        </p:txBody>
      </p:sp>
      <p:sp>
        <p:nvSpPr>
          <p:cNvPr id="6" name="TextBox 5"/>
          <p:cNvSpPr txBox="1"/>
          <p:nvPr/>
        </p:nvSpPr>
        <p:spPr>
          <a:xfrm>
            <a:off x="827584" y="1203598"/>
            <a:ext cx="5929828" cy="584775"/>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最有序的二元结构也没什么大用</a:t>
            </a:r>
          </a:p>
        </p:txBody>
      </p:sp>
      <p:pic>
        <p:nvPicPr>
          <p:cNvPr id="3074" name="Picture 2"/>
          <p:cNvPicPr>
            <a:picLocks noChangeAspect="1" noChangeArrowheads="1"/>
          </p:cNvPicPr>
          <p:nvPr/>
        </p:nvPicPr>
        <p:blipFill rotWithShape="1">
          <a:blip r:embed="rId2" cstate="screen"/>
          <a:srcRect/>
          <a:stretch>
            <a:fillRect/>
          </a:stretch>
        </p:blipFill>
        <p:spPr bwMode="auto">
          <a:xfrm>
            <a:off x="1043608" y="3426973"/>
            <a:ext cx="1301518" cy="951097"/>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58435" y="1923678"/>
            <a:ext cx="3416320" cy="101566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有用的系统一般都比开关复杂</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有序     无序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混序：</a:t>
            </a:r>
            <a:r>
              <a:rPr lang="zh-CN" altLang="en-US" sz="1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介于最有序和最无序之间</a:t>
            </a:r>
          </a:p>
        </p:txBody>
      </p:sp>
      <p:sp>
        <p:nvSpPr>
          <p:cNvPr id="8" name="右箭头 7"/>
          <p:cNvSpPr/>
          <p:nvPr/>
        </p:nvSpPr>
        <p:spPr>
          <a:xfrm>
            <a:off x="2051720" y="2273701"/>
            <a:ext cx="360040" cy="28643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10" name="TextBox 9"/>
          <p:cNvSpPr txBox="1"/>
          <p:nvPr/>
        </p:nvSpPr>
        <p:spPr>
          <a:xfrm>
            <a:off x="5429256" y="576659"/>
            <a:ext cx="3531656" cy="58477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水至清则无鱼，人至察则无徒。</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r"/>
            <a:r>
              <a:rPr lang="en-US" altLang="zh-CN"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汉书</a:t>
            </a:r>
            <a:r>
              <a:rPr lang="en-US" altLang="zh-CN"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东方朔传</a:t>
            </a:r>
            <a:r>
              <a:rPr lang="en-US" altLang="zh-CN"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grpSp>
        <p:nvGrpSpPr>
          <p:cNvPr id="2" name="组合 10"/>
          <p:cNvGrpSpPr/>
          <p:nvPr/>
        </p:nvGrpSpPr>
        <p:grpSpPr>
          <a:xfrm>
            <a:off x="2472874" y="3119954"/>
            <a:ext cx="1663010" cy="1663011"/>
            <a:chOff x="2472874" y="3435846"/>
            <a:chExt cx="1663010" cy="1663011"/>
          </a:xfrm>
        </p:grpSpPr>
        <p:pic>
          <p:nvPicPr>
            <p:cNvPr id="12" name="Picture 2"/>
            <p:cNvPicPr>
              <a:picLocks noChangeAspect="1" noChangeArrowheads="1"/>
            </p:cNvPicPr>
            <p:nvPr/>
          </p:nvPicPr>
          <p:blipFill>
            <a:blip r:embed="rId3" cstate="screen"/>
            <a:srcRect/>
            <a:stretch>
              <a:fillRect/>
            </a:stretch>
          </p:blipFill>
          <p:spPr bwMode="auto">
            <a:xfrm>
              <a:off x="2472874" y="3435846"/>
              <a:ext cx="1663010" cy="1663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059832" y="3579862"/>
              <a:ext cx="620683"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混序</a:t>
              </a:r>
            </a:p>
          </p:txBody>
        </p:sp>
      </p:grpSp>
      <p:pic>
        <p:nvPicPr>
          <p:cNvPr id="3075" name="Picture 3"/>
          <p:cNvPicPr>
            <a:picLocks noChangeAspect="1" noChangeArrowheads="1"/>
          </p:cNvPicPr>
          <p:nvPr/>
        </p:nvPicPr>
        <p:blipFill>
          <a:blip r:embed="rId4" cstate="screen"/>
          <a:srcRect/>
          <a:stretch>
            <a:fillRect/>
          </a:stretch>
        </p:blipFill>
        <p:spPr bwMode="auto">
          <a:xfrm>
            <a:off x="7342519" y="3339220"/>
            <a:ext cx="1804279" cy="180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16"/>
          <p:cNvGrpSpPr/>
          <p:nvPr/>
        </p:nvGrpSpPr>
        <p:grpSpPr>
          <a:xfrm>
            <a:off x="5364088" y="1923678"/>
            <a:ext cx="3240360" cy="1728192"/>
            <a:chOff x="5364088" y="1923678"/>
            <a:chExt cx="3240360" cy="1728192"/>
          </a:xfrm>
        </p:grpSpPr>
        <p:sp>
          <p:nvSpPr>
            <p:cNvPr id="16" name="椭圆形标注 15"/>
            <p:cNvSpPr/>
            <p:nvPr/>
          </p:nvSpPr>
          <p:spPr>
            <a:xfrm>
              <a:off x="5364088" y="1923678"/>
              <a:ext cx="3240360" cy="1728192"/>
            </a:xfrm>
            <a:prstGeom prst="wedgeEllipseCallout">
              <a:avLst>
                <a:gd name="adj1" fmla="val 35472"/>
                <a:gd name="adj2" fmla="val 49734"/>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pic>
          <p:nvPicPr>
            <p:cNvPr id="3076"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5508104" y="2399954"/>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5724128" y="2307436"/>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5753906" y="2560136"/>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5940152" y="2499742"/>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6028489" y="2859742"/>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6291471" y="2403886"/>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6876256" y="2150105"/>
              <a:ext cx="1723549" cy="1200329"/>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二元不行，</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到底要</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几元？</a:t>
              </a:r>
            </a:p>
          </p:txBody>
        </p:sp>
      </p:grpSp>
      <p:pic>
        <p:nvPicPr>
          <p:cNvPr id="29" name="图片 28"/>
          <p:cNvPicPr>
            <a:picLocks noChangeAspect="1"/>
          </p:cNvPicPr>
          <p:nvPr/>
        </p:nvPicPr>
        <p:blipFill>
          <a:blip r:embed="rId6" cstate="screen"/>
          <a:stretch>
            <a:fillRect/>
          </a:stretch>
        </p:blipFill>
        <p:spPr>
          <a:xfrm>
            <a:off x="4155675" y="4231828"/>
            <a:ext cx="892944" cy="892944"/>
          </a:xfrm>
          <a:prstGeom prst="rect">
            <a:avLst/>
          </a:prstGeom>
        </p:spPr>
      </p:pic>
      <p:sp>
        <p:nvSpPr>
          <p:cNvPr id="30" name="圆角矩形标注 29"/>
          <p:cNvSpPr/>
          <p:nvPr/>
        </p:nvSpPr>
        <p:spPr>
          <a:xfrm>
            <a:off x="5163787" y="4097926"/>
            <a:ext cx="1224136" cy="648072"/>
          </a:xfrm>
          <a:prstGeom prst="wedgeRoundRectCallout">
            <a:avLst>
              <a:gd name="adj1" fmla="val -56581"/>
              <a:gd name="adj2" fmla="val 30250"/>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7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元</a:t>
            </a:r>
          </a:p>
        </p:txBody>
      </p:sp>
      <p:sp>
        <p:nvSpPr>
          <p:cNvPr id="26" name="TextBox 6"/>
          <p:cNvSpPr txBox="1"/>
          <p:nvPr/>
        </p:nvSpPr>
        <p:spPr>
          <a:xfrm>
            <a:off x="6228104" y="3878297"/>
            <a:ext cx="1224136" cy="1104960"/>
          </a:xfrm>
          <a:prstGeom prst="star24">
            <a:avLst>
              <a:gd name="adj" fmla="val 44899"/>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黄金</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序律</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63188"/>
            <a:ext cx="485261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上帝创造世界时纠结了一下下</a:t>
            </a:r>
          </a:p>
        </p:txBody>
      </p:sp>
      <p:sp>
        <p:nvSpPr>
          <p:cNvPr id="3" name="TextBox 2"/>
          <p:cNvSpPr txBox="1"/>
          <p:nvPr/>
        </p:nvSpPr>
        <p:spPr>
          <a:xfrm>
            <a:off x="936754" y="1255276"/>
            <a:ext cx="3861955" cy="3477875"/>
          </a:xfrm>
          <a:prstGeom prst="rect">
            <a:avLst/>
          </a:prstGeom>
          <a:noFill/>
        </p:spPr>
        <p:txBody>
          <a:bodyPr wrap="none" rtlCol="0">
            <a:spAutoFit/>
          </a:bodyPr>
          <a:lstStyle/>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5</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天，耶和华后悔了，</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意识到问题：</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sz="2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再分下去就回到混沌了</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但已累了，无力回天</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6</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天，参照自己创造了人类</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交给人类的使命：</a:t>
            </a:r>
            <a:endPar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endParaRPr>
          </a:p>
          <a:p>
            <a:r>
              <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r>
              <a:rPr lang="zh-CN" altLang="en-US"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让世界尽量</a:t>
            </a:r>
            <a:r>
              <a:rPr lang="zh-CN" altLang="en-US" sz="2400" b="1" spc="50" dirty="0">
                <a:ln w="12700" cmpd="sng">
                  <a:solidFill>
                    <a:srgbClr val="FF0000"/>
                  </a:solidFill>
                  <a:prstDash val="solid"/>
                </a:ln>
                <a:solidFill>
                  <a:srgbClr val="FFFF00"/>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恢复</a:t>
            </a:r>
            <a:r>
              <a:rPr lang="zh-CN" altLang="en-US"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有序</a:t>
            </a:r>
            <a:endParaRPr lang="en-US" altLang="zh-CN"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endParaRPr>
          </a:p>
          <a:p>
            <a:r>
              <a:rPr lang="zh-CN" alt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r>
              <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endParaRPr lang="en-US" altLang="zh-CN" sz="2400"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7</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天，他不干了</a:t>
            </a:r>
          </a:p>
        </p:txBody>
      </p:sp>
      <p:grpSp>
        <p:nvGrpSpPr>
          <p:cNvPr id="4" name="组合 3"/>
          <p:cNvGrpSpPr/>
          <p:nvPr/>
        </p:nvGrpSpPr>
        <p:grpSpPr>
          <a:xfrm>
            <a:off x="4427984" y="4279612"/>
            <a:ext cx="4608512" cy="792088"/>
            <a:chOff x="6429388" y="785794"/>
            <a:chExt cx="2448272" cy="3000396"/>
          </a:xfrm>
        </p:grpSpPr>
        <p:sp>
          <p:nvSpPr>
            <p:cNvPr id="5" name="矩形标注 4"/>
            <p:cNvSpPr/>
            <p:nvPr/>
          </p:nvSpPr>
          <p:spPr>
            <a:xfrm>
              <a:off x="6429388" y="785794"/>
              <a:ext cx="2448272" cy="3000396"/>
            </a:xfrm>
            <a:prstGeom prst="wedgeRectCallout">
              <a:avLst>
                <a:gd name="adj1" fmla="val -57663"/>
                <a:gd name="adj2" fmla="val -87210"/>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400" dirty="0">
                <a:ea typeface="幼圆" panose="02010509060101010101" pitchFamily="49" charset="-122"/>
              </a:endParaRPr>
            </a:p>
          </p:txBody>
        </p:sp>
        <p:sp>
          <p:nvSpPr>
            <p:cNvPr id="6" name="TextBox 5"/>
            <p:cNvSpPr txBox="1"/>
            <p:nvPr/>
          </p:nvSpPr>
          <p:spPr>
            <a:xfrm>
              <a:off x="6643702" y="970177"/>
              <a:ext cx="2214578" cy="2681442"/>
            </a:xfrm>
            <a:prstGeom prst="rect">
              <a:avLst/>
            </a:prstGeom>
            <a:noFill/>
          </p:spPr>
          <p:txBody>
            <a:bodyPr wrap="square" rtlCol="0">
              <a:spAutoFit/>
            </a:bodyPr>
            <a:lstStyle/>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今天，人类也在模仿上帝，创造人工智能！因为人类也累了。</a:t>
              </a:r>
              <a:endParaRPr lang="en-US" altLang="zh-CN"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pic>
        <p:nvPicPr>
          <p:cNvPr id="7" name="图片 6" descr="zuiyouxu.png"/>
          <p:cNvPicPr>
            <a:picLocks noChangeAspect="1"/>
          </p:cNvPicPr>
          <p:nvPr/>
        </p:nvPicPr>
        <p:blipFill>
          <a:blip r:embed="rId2" cstate="print"/>
          <a:stretch>
            <a:fillRect/>
          </a:stretch>
        </p:blipFill>
        <p:spPr>
          <a:xfrm>
            <a:off x="5364088" y="1399292"/>
            <a:ext cx="3504950" cy="3125643"/>
          </a:xfrm>
          <a:prstGeom prst="rect">
            <a:avLst/>
          </a:prstGeom>
          <a:solidFill>
            <a:srgbClr val="FFFFFF">
              <a:shade val="85000"/>
            </a:srgbClr>
          </a:solidFill>
          <a:ln w="381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8" name="组合 20"/>
          <p:cNvGrpSpPr/>
          <p:nvPr/>
        </p:nvGrpSpPr>
        <p:grpSpPr>
          <a:xfrm>
            <a:off x="6516216" y="31140"/>
            <a:ext cx="2448272" cy="1512168"/>
            <a:chOff x="6588224" y="1628800"/>
            <a:chExt cx="2448272" cy="1512168"/>
          </a:xfrm>
        </p:grpSpPr>
        <p:sp>
          <p:nvSpPr>
            <p:cNvPr id="9" name="矩形标注 8"/>
            <p:cNvSpPr/>
            <p:nvPr/>
          </p:nvSpPr>
          <p:spPr>
            <a:xfrm>
              <a:off x="6588224" y="1628800"/>
              <a:ext cx="2448272" cy="1512168"/>
            </a:xfrm>
            <a:prstGeom prst="wedgeRectCallout">
              <a:avLst>
                <a:gd name="adj1" fmla="val 21981"/>
                <a:gd name="adj2" fmla="val 12580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0" name="TextBox 9"/>
            <p:cNvSpPr txBox="1"/>
            <p:nvPr/>
          </p:nvSpPr>
          <p:spPr>
            <a:xfrm>
              <a:off x="7000892" y="1916832"/>
              <a:ext cx="1620957" cy="954107"/>
            </a:xfrm>
            <a:prstGeom prst="rect">
              <a:avLst/>
            </a:prstGeom>
            <a:noFill/>
          </p:spPr>
          <p:txBody>
            <a:bodyPr wrap="none" rtlCol="0">
              <a:spAutoFit/>
            </a:bodyPr>
            <a:lstStyle/>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二元结构</a:t>
              </a:r>
              <a:endPar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最有序</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rthur wang\application data\360se6\User Data\temp\51dc3c51-1b47-48ca-9ee5-f6f1c83395d7_x365.jpg"/>
          <p:cNvPicPr>
            <a:picLocks noChangeAspect="1" noChangeArrowheads="1"/>
          </p:cNvPicPr>
          <p:nvPr/>
        </p:nvPicPr>
        <p:blipFill>
          <a:blip r:embed="rId2" cstate="print"/>
          <a:srcRect/>
          <a:stretch>
            <a:fillRect/>
          </a:stretch>
        </p:blipFill>
        <p:spPr bwMode="auto">
          <a:xfrm>
            <a:off x="911875" y="393947"/>
            <a:ext cx="3476625" cy="253784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盘古开天"/>
          <p:cNvPicPr>
            <a:picLocks noChangeAspect="1" noChangeArrowheads="1"/>
          </p:cNvPicPr>
          <p:nvPr/>
        </p:nvPicPr>
        <p:blipFill>
          <a:blip r:embed="rId3" cstate="print"/>
          <a:srcRect/>
          <a:stretch>
            <a:fillRect/>
          </a:stretch>
        </p:blipFill>
        <p:spPr bwMode="auto">
          <a:xfrm>
            <a:off x="5436096" y="393947"/>
            <a:ext cx="2880320" cy="421297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467544" y="3103685"/>
            <a:ext cx="4608511" cy="1384995"/>
          </a:xfrm>
          <a:prstGeom prst="rect">
            <a:avLst/>
          </a:prstGeom>
          <a:noFill/>
        </p:spPr>
        <p:txBody>
          <a:bodyPr wrap="square" rtlCol="0">
            <a:spAutoFit/>
          </a:bodyPr>
          <a:lstStyle/>
          <a:p>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后来，上帝见到了盘古</a:t>
            </a:r>
            <a:endParaRPr lang="en-US" altLang="zh-CN"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1600" dirty="0">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他说：你很智慧。你把世界一分为二，达到了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最有序</a:t>
            </a:r>
            <a:r>
              <a:rPr lang="zh-CN" altLang="en-US" sz="1600" dirty="0">
                <a:latin typeface="幼圆" panose="02010509060101010101" pitchFamily="49" charset="-122"/>
                <a:ea typeface="幼圆" panose="02010509060101010101" pitchFamily="49" charset="-122"/>
              </a:rPr>
              <a:t>的状态，然后你让他们去</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sz="1600" dirty="0">
                <a:latin typeface="幼圆" panose="02010509060101010101" pitchFamily="49" charset="-122"/>
                <a:ea typeface="幼圆" panose="02010509060101010101" pitchFamily="49" charset="-122"/>
              </a:rPr>
              <a:t>。你自己也化作一个</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全息有机系统</a:t>
            </a:r>
            <a:r>
              <a:rPr lang="zh-CN" altLang="en-US" sz="1600" dirty="0">
                <a:latin typeface="幼圆" panose="02010509060101010101" pitchFamily="49" charset="-122"/>
                <a:ea typeface="幼圆" panose="02010509060101010101" pitchFamily="49" charset="-122"/>
              </a:rPr>
              <a:t>，让他们发展壮大。</a:t>
            </a:r>
          </a:p>
        </p:txBody>
      </p:sp>
      <p:sp>
        <p:nvSpPr>
          <p:cNvPr id="5" name="TextBox 4"/>
          <p:cNvSpPr txBox="1"/>
          <p:nvPr/>
        </p:nvSpPr>
        <p:spPr>
          <a:xfrm>
            <a:off x="767859" y="4712245"/>
            <a:ext cx="6468437"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按照基督教教义，上帝是没有具体形象的，在此仅为了表达方便，无冒犯之意。</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timgsa.baidu.com/timg?image&amp;quality=80&amp;size=b9999_10000&amp;sec=1526363639707&amp;di=691d0c22b8d08615c65c8255d4b890ce&amp;imgtype=0&amp;src=http%3A%2F%2Fn1.itc.cn%2Fimg8%2Fwb%2Frecom%2F2016%2F09%2F06%2F14731283391845916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37452">
            <a:off x="566294" y="3665224"/>
            <a:ext cx="2472209" cy="155740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 name="Picture 2" descr="c:\documents and settings\arthur wang\application data\360se6\User Data\temp\51dc3c51-1b47-48ca-9ee5-f6f1c83395d7_x365.jpg"/>
          <p:cNvPicPr>
            <a:picLocks noChangeAspect="1" noChangeArrowheads="1"/>
          </p:cNvPicPr>
          <p:nvPr/>
        </p:nvPicPr>
        <p:blipFill>
          <a:blip r:embed="rId3" cstate="print"/>
          <a:srcRect/>
          <a:stretch>
            <a:fillRect/>
          </a:stretch>
        </p:blipFill>
        <p:spPr bwMode="auto">
          <a:xfrm>
            <a:off x="4788024" y="411509"/>
            <a:ext cx="2391533" cy="174575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盘古开天"/>
          <p:cNvPicPr>
            <a:picLocks noChangeAspect="1" noChangeArrowheads="1"/>
          </p:cNvPicPr>
          <p:nvPr/>
        </p:nvPicPr>
        <p:blipFill>
          <a:blip r:embed="rId4" cstate="print"/>
          <a:srcRect/>
          <a:stretch>
            <a:fillRect/>
          </a:stretch>
        </p:blipFill>
        <p:spPr bwMode="auto">
          <a:xfrm>
            <a:off x="7404690" y="312279"/>
            <a:ext cx="1488917" cy="194421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p:cNvSpPr/>
          <p:nvPr/>
        </p:nvSpPr>
        <p:spPr>
          <a:xfrm>
            <a:off x="539552" y="2211710"/>
            <a:ext cx="3816424" cy="1631216"/>
          </a:xfrm>
          <a:prstGeom prst="rect">
            <a:avLst/>
          </a:prstGeom>
          <a:ln w="3175">
            <a:solidFill>
              <a:schemeClr val="tx1"/>
            </a:solidFill>
          </a:ln>
        </p:spPr>
        <p:txBody>
          <a:bodyPr wrap="square">
            <a:spAutoFit/>
          </a:bodyPr>
          <a:lstStyle/>
          <a:p>
            <a:pPr indent="266700"/>
            <a:r>
              <a:rPr lang="zh-CN" altLang="en-US" dirty="0">
                <a:latin typeface="方正粗宋简体" panose="03000509000000000000" pitchFamily="65" charset="-122"/>
                <a:ea typeface="方正粗宋简体" panose="03000509000000000000" pitchFamily="65" charset="-122"/>
              </a:rPr>
              <a:t>《新约·马太福音》</a:t>
            </a:r>
            <a:r>
              <a:rPr lang="zh-CN" altLang="en-US" dirty="0">
                <a:latin typeface="幼圆" panose="02010509060101010101" pitchFamily="49" charset="-122"/>
                <a:ea typeface="幼圆" panose="02010509060101010101" pitchFamily="49" charset="-122"/>
              </a:rPr>
              <a:t>：“凡有的，还要加倍给他叫他多余；没有的，连他所有的也要夺过来。”</a:t>
            </a:r>
            <a:endParaRPr lang="en-US" altLang="zh-CN" dirty="0">
              <a:latin typeface="幼圆" panose="02010509060101010101" pitchFamily="49" charset="-122"/>
              <a:ea typeface="幼圆" panose="02010509060101010101" pitchFamily="49" charset="-122"/>
            </a:endParaRPr>
          </a:p>
          <a:p>
            <a:endParaRPr lang="zh-CN" altLang="en-US" dirty="0">
              <a:latin typeface="幼圆" panose="02010509060101010101" pitchFamily="49" charset="-122"/>
              <a:ea typeface="幼圆" panose="02010509060101010101" pitchFamily="49" charset="-122"/>
            </a:endParaRPr>
          </a:p>
          <a:p>
            <a:pPr algn="ctr"/>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强者愈强 弱者愈弱</a:t>
            </a:r>
          </a:p>
        </p:txBody>
      </p:sp>
      <p:sp>
        <p:nvSpPr>
          <p:cNvPr id="7" name="文本框 6"/>
          <p:cNvSpPr txBox="1"/>
          <p:nvPr/>
        </p:nvSpPr>
        <p:spPr>
          <a:xfrm>
            <a:off x="539552" y="1634044"/>
            <a:ext cx="1620957" cy="523220"/>
          </a:xfrm>
          <a:prstGeom prst="rect">
            <a:avLst/>
          </a:prstGeom>
          <a:noFill/>
          <a:ln w="3175">
            <a:solidFill>
              <a:schemeClr val="tx1"/>
            </a:solidFill>
          </a:ln>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马太效应</a:t>
            </a:r>
          </a:p>
        </p:txBody>
      </p:sp>
      <p:sp>
        <p:nvSpPr>
          <p:cNvPr id="8" name="文本框 7"/>
          <p:cNvSpPr txBox="1"/>
          <p:nvPr/>
        </p:nvSpPr>
        <p:spPr>
          <a:xfrm>
            <a:off x="395536" y="555526"/>
            <a:ext cx="3057247" cy="584775"/>
          </a:xfrm>
          <a:prstGeom prst="rect">
            <a:avLst/>
          </a:prstGeom>
          <a:noFill/>
        </p:spPr>
        <p:txBody>
          <a:bodyPr wrap="none" rtlCol="0">
            <a:spAutoFit/>
          </a:bodyPr>
          <a:lstStyle/>
          <a:p>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有序从哪里来？</a:t>
            </a:r>
          </a:p>
        </p:txBody>
      </p:sp>
      <p:sp>
        <p:nvSpPr>
          <p:cNvPr id="9" name="文本框 8"/>
          <p:cNvSpPr txBox="1"/>
          <p:nvPr/>
        </p:nvSpPr>
        <p:spPr>
          <a:xfrm>
            <a:off x="395536" y="1164366"/>
            <a:ext cx="433965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真的是上帝的命令或盘古的斧头造成的？</a:t>
            </a:r>
          </a:p>
        </p:txBody>
      </p:sp>
      <p:pic>
        <p:nvPicPr>
          <p:cNvPr id="8194" name="Picture 2" descr="https://timgsa.baidu.com/timg?image&amp;quality=80&amp;size=b9999_10000&amp;sec=1526363216154&amp;di=af5e6e03777b1053665b222bd4bb7128&amp;imgtype=0&amp;src=http%3A%2F%2Fwww.armystar.com%2Fuploads%2Fallimg%2F1701%2F170112%2F1Z32235R-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3349"/>
          <a:stretch>
            <a:fillRect/>
          </a:stretch>
        </p:blipFill>
        <p:spPr bwMode="auto">
          <a:xfrm>
            <a:off x="6961780" y="1915743"/>
            <a:ext cx="1933702" cy="136815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椭圆形标注 9"/>
          <p:cNvSpPr/>
          <p:nvPr/>
        </p:nvSpPr>
        <p:spPr>
          <a:xfrm>
            <a:off x="3946298" y="2256019"/>
            <a:ext cx="3235999" cy="1800200"/>
          </a:xfrm>
          <a:prstGeom prst="wedgeEllipseCallout">
            <a:avLst>
              <a:gd name="adj1" fmla="val 46647"/>
              <a:gd name="adj2" fmla="val -27717"/>
            </a:avLst>
          </a:prstGeom>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科学告诉你</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引力</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是一切</a:t>
            </a:r>
            <a:b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有序之源</a:t>
            </a:r>
          </a:p>
        </p:txBody>
      </p:sp>
      <p:sp>
        <p:nvSpPr>
          <p:cNvPr id="11" name="文本框 10"/>
          <p:cNvSpPr txBox="1"/>
          <p:nvPr/>
        </p:nvSpPr>
        <p:spPr>
          <a:xfrm>
            <a:off x="2627784" y="4158636"/>
            <a:ext cx="4863633" cy="89255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系统论将告诉你</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有序源于</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涨落</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和</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正反馈</a:t>
            </a:r>
          </a:p>
        </p:txBody>
      </p:sp>
      <p:pic>
        <p:nvPicPr>
          <p:cNvPr id="14" name="图片 13" descr="女阿色.png"/>
          <p:cNvPicPr>
            <a:picLocks noChangeAspect="1"/>
          </p:cNvPicPr>
          <p:nvPr/>
        </p:nvPicPr>
        <p:blipFill>
          <a:blip r:embed="rId6" cstate="print"/>
          <a:stretch>
            <a:fillRect/>
          </a:stretch>
        </p:blipFill>
        <p:spPr>
          <a:xfrm>
            <a:off x="7904906" y="3939902"/>
            <a:ext cx="1059582" cy="1059582"/>
          </a:xfrm>
          <a:prstGeom prst="rect">
            <a:avLst/>
          </a:prstGeom>
        </p:spPr>
      </p:pic>
      <p:sp>
        <p:nvSpPr>
          <p:cNvPr id="15" name="TextBox 52"/>
          <p:cNvSpPr txBox="1"/>
          <p:nvPr/>
        </p:nvSpPr>
        <p:spPr>
          <a:xfrm>
            <a:off x="6660232" y="3095413"/>
            <a:ext cx="2304255" cy="995422"/>
          </a:xfrm>
          <a:prstGeom prst="wedgeEllipseCallout">
            <a:avLst>
              <a:gd name="adj1" fmla="val 24026"/>
              <a:gd name="adj2" fmla="val 64443"/>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败着急，一会儿就懂了！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04664"/>
            <a:ext cx="387798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有序和无序的转化</a:t>
            </a:r>
          </a:p>
        </p:txBody>
      </p:sp>
      <p:sp>
        <p:nvSpPr>
          <p:cNvPr id="3" name="TextBox 2"/>
          <p:cNvSpPr txBox="1"/>
          <p:nvPr/>
        </p:nvSpPr>
        <p:spPr>
          <a:xfrm>
            <a:off x="755576" y="1628800"/>
            <a:ext cx="184731" cy="369332"/>
          </a:xfrm>
          <a:prstGeom prst="rect">
            <a:avLst/>
          </a:prstGeom>
          <a:noFill/>
        </p:spPr>
        <p:txBody>
          <a:bodyPr wrap="none" rtlCol="0">
            <a:spAutoFit/>
          </a:bodyPr>
          <a:lstStyle/>
          <a:p>
            <a:endParaRPr lang="zh-CN" altLang="en-US" dirty="0">
              <a:ea typeface="幼圆" panose="02010509060101010101" pitchFamily="49" charset="-122"/>
            </a:endParaRPr>
          </a:p>
        </p:txBody>
      </p:sp>
      <p:sp>
        <p:nvSpPr>
          <p:cNvPr id="4" name="TextBox 3"/>
          <p:cNvSpPr txBox="1"/>
          <p:nvPr/>
        </p:nvSpPr>
        <p:spPr>
          <a:xfrm>
            <a:off x="611560" y="1268760"/>
            <a:ext cx="5112568"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“有序”就是把“无序”的东西分开</a:t>
            </a:r>
          </a:p>
        </p:txBody>
      </p:sp>
      <p:pic>
        <p:nvPicPr>
          <p:cNvPr id="5" name="Picture 2" descr="c:\documents and settings\arthur wang\application data\360se6\User Data\temp\fod-931556.jpg"/>
          <p:cNvPicPr>
            <a:picLocks noChangeAspect="1" noChangeArrowheads="1"/>
          </p:cNvPicPr>
          <p:nvPr/>
        </p:nvPicPr>
        <p:blipFill>
          <a:blip r:embed="rId2" cstate="print"/>
          <a:srcRect/>
          <a:stretch>
            <a:fillRect/>
          </a:stretch>
        </p:blipFill>
        <p:spPr bwMode="auto">
          <a:xfrm>
            <a:off x="3203848" y="1995686"/>
            <a:ext cx="1800200" cy="273244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p:cNvSpPr txBox="1"/>
          <p:nvPr/>
        </p:nvSpPr>
        <p:spPr>
          <a:xfrm>
            <a:off x="611560" y="2204864"/>
            <a:ext cx="2262158"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一杯水，分下去</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pic>
        <p:nvPicPr>
          <p:cNvPr id="7" name="图片 6" descr="fenbuqingle.jpg"/>
          <p:cNvPicPr/>
          <p:nvPr/>
        </p:nvPicPr>
        <p:blipFill>
          <a:blip r:embed="rId3" cstate="screen">
            <a:clrChange>
              <a:clrFrom>
                <a:srgbClr val="FFFFFF"/>
              </a:clrFrom>
              <a:clrTo>
                <a:srgbClr val="FFFFFF">
                  <a:alpha val="0"/>
                </a:srgbClr>
              </a:clrTo>
            </a:clrChange>
          </a:blip>
          <a:stretch>
            <a:fillRect/>
          </a:stretch>
        </p:blipFill>
        <p:spPr>
          <a:xfrm>
            <a:off x="251520" y="3068960"/>
            <a:ext cx="3199289" cy="2071355"/>
          </a:xfrm>
          <a:prstGeom prst="rect">
            <a:avLst/>
          </a:prstGeom>
        </p:spPr>
      </p:pic>
      <p:sp>
        <p:nvSpPr>
          <p:cNvPr id="8" name="矩形 7"/>
          <p:cNvSpPr/>
          <p:nvPr/>
        </p:nvSpPr>
        <p:spPr>
          <a:xfrm>
            <a:off x="5436096" y="1851670"/>
            <a:ext cx="3240360" cy="3139321"/>
          </a:xfrm>
          <a:prstGeom prst="rect">
            <a:avLst/>
          </a:prstGeom>
          <a:ln>
            <a:solidFill>
              <a:schemeClr val="bg2">
                <a:lumMod val="90000"/>
              </a:schemeClr>
            </a:solidFill>
          </a:ln>
        </p:spPr>
        <p:txBody>
          <a:bodyPr wrap="square">
            <a:spAutoFit/>
          </a:bodyPr>
          <a:lstStyle/>
          <a:p>
            <a:pPr indent="447675"/>
            <a:r>
              <a:rPr lang="zh-CN" altLang="en-US" dirty="0">
                <a:latin typeface="幼圆" panose="02010509060101010101" pitchFamily="49" charset="-122"/>
                <a:ea typeface="幼圆" panose="02010509060101010101" pitchFamily="49" charset="-122"/>
              </a:rPr>
              <a:t>统一是为了在有序和无序之间取得平衡。</a:t>
            </a:r>
            <a:endParaRPr lang="en-US" altLang="zh-CN" dirty="0">
              <a:latin typeface="幼圆" panose="02010509060101010101" pitchFamily="49" charset="-122"/>
              <a:ea typeface="幼圆" panose="02010509060101010101" pitchFamily="49" charset="-122"/>
            </a:endParaRPr>
          </a:p>
          <a:p>
            <a:pPr indent="447675"/>
            <a:endParaRPr lang="zh-CN" altLang="en-US" dirty="0">
              <a:latin typeface="幼圆" panose="02010509060101010101" pitchFamily="49" charset="-122"/>
              <a:ea typeface="幼圆" panose="02010509060101010101" pitchFamily="49" charset="-122"/>
            </a:endParaRPr>
          </a:p>
          <a:p>
            <a:pPr indent="447675"/>
            <a:r>
              <a:rPr lang="zh-CN" altLang="en-US" dirty="0">
                <a:latin typeface="幼圆" panose="02010509060101010101" pitchFamily="49" charset="-122"/>
                <a:ea typeface="幼圆" panose="02010509060101010101" pitchFamily="49" charset="-122"/>
              </a:rPr>
              <a:t>统一的目的就是使内部子系统和元素标准化、专业化，达到有序和有用的最优化状态。然而</a:t>
            </a:r>
            <a:r>
              <a:rPr lang="zh-CN" altLang="en-US" b="1" dirty="0">
                <a:solidFill>
                  <a:srgbClr val="C00000"/>
                </a:solidFill>
                <a:latin typeface="幼圆" panose="02010509060101010101" pitchFamily="49" charset="-122"/>
                <a:ea typeface="幼圆" panose="02010509060101010101" pitchFamily="49" charset="-122"/>
              </a:rPr>
              <a:t>过度统一就会勒死子系统</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pPr indent="447675"/>
            <a:endParaRPr lang="en-US" altLang="zh-CN" dirty="0">
              <a:latin typeface="幼圆" panose="02010509060101010101" pitchFamily="49" charset="-122"/>
              <a:ea typeface="幼圆" panose="02010509060101010101" pitchFamily="49" charset="-122"/>
            </a:endParaRPr>
          </a:p>
          <a:p>
            <a:pPr indent="447675"/>
            <a:r>
              <a:rPr lang="zh-CN" altLang="zh-CN" b="1" dirty="0">
                <a:solidFill>
                  <a:srgbClr val="C00000"/>
                </a:solidFill>
                <a:latin typeface="幼圆" panose="02010509060101010101" pitchFamily="49" charset="-122"/>
                <a:ea typeface="幼圆" panose="02010509060101010101" pitchFamily="49" charset="-122"/>
              </a:rPr>
              <a:t>看似无序的世界，其实是有序的千万次叠加</a:t>
            </a:r>
            <a:r>
              <a:rPr lang="zh-CN" altLang="zh-CN" b="1"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a:p>
            <a:endParaRPr lang="zh-CN" altLang="en-US" dirty="0">
              <a:ea typeface="幼圆" panose="020105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906855"/>
            <a:ext cx="184731" cy="369332"/>
          </a:xfrm>
          <a:prstGeom prst="rect">
            <a:avLst/>
          </a:prstGeom>
          <a:noFill/>
        </p:spPr>
        <p:txBody>
          <a:bodyPr wrap="none" rtlCol="0">
            <a:spAutoFit/>
          </a:bodyPr>
          <a:lstStyle/>
          <a:p>
            <a:endParaRPr lang="zh-CN" altLang="en-US" dirty="0">
              <a:ea typeface="幼圆" panose="02010509060101010101" pitchFamily="49" charset="-122"/>
            </a:endParaRPr>
          </a:p>
        </p:txBody>
      </p:sp>
      <p:pic>
        <p:nvPicPr>
          <p:cNvPr id="3" name="Picture 2" descr="c:\documents and settings\administrator\application data\360se6\User Data\temp\400px-Marginalcost.gif"/>
          <p:cNvPicPr>
            <a:picLocks noChangeAspect="1" noChangeArrowheads="1"/>
          </p:cNvPicPr>
          <p:nvPr/>
        </p:nvPicPr>
        <p:blipFill>
          <a:blip r:embed="rId3" cstate="print"/>
          <a:srcRect/>
          <a:stretch>
            <a:fillRect/>
          </a:stretch>
        </p:blipFill>
        <p:spPr bwMode="auto">
          <a:xfrm>
            <a:off x="401296" y="1389197"/>
            <a:ext cx="3309934" cy="2507276"/>
          </a:xfrm>
          <a:prstGeom prst="rect">
            <a:avLst/>
          </a:prstGeom>
          <a:solidFill>
            <a:srgbClr val="FFFFFF">
              <a:shade val="85000"/>
            </a:srgbClr>
          </a:solidFill>
          <a:ln w="190500"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Box 3"/>
          <p:cNvSpPr txBox="1"/>
          <p:nvPr/>
        </p:nvSpPr>
        <p:spPr>
          <a:xfrm>
            <a:off x="611560" y="546815"/>
            <a:ext cx="4288353" cy="58477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有序、统一是有成本的</a:t>
            </a:r>
          </a:p>
        </p:txBody>
      </p:sp>
      <p:pic>
        <p:nvPicPr>
          <p:cNvPr id="5" name="Picture 6" descr="c:\documents and settings\administrator\application data\360se6\User Data\temp\2008421143059510_2.jpg"/>
          <p:cNvPicPr>
            <a:picLocks noChangeAspect="1" noChangeArrowheads="1"/>
          </p:cNvPicPr>
          <p:nvPr/>
        </p:nvPicPr>
        <p:blipFill>
          <a:blip r:embed="rId4" cstate="screen"/>
          <a:srcRect/>
          <a:stretch>
            <a:fillRect/>
          </a:stretch>
        </p:blipFill>
        <p:spPr bwMode="auto">
          <a:xfrm>
            <a:off x="3711230" y="1400465"/>
            <a:ext cx="2520280" cy="252028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580112" y="428049"/>
            <a:ext cx="2567900" cy="822305"/>
          </a:xfrm>
          <a:prstGeom prst="wedgeEllipseCallout">
            <a:avLst>
              <a:gd name="adj1" fmla="val -34996"/>
              <a:gd name="adj2" fmla="val 87772"/>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3200" dirty="0">
                <a:ln>
                  <a:solidFill>
                    <a:srgbClr val="00B0F0"/>
                  </a:solidFill>
                </a:ln>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适度有序</a:t>
            </a:r>
          </a:p>
        </p:txBody>
      </p:sp>
      <p:sp>
        <p:nvSpPr>
          <p:cNvPr id="7" name="TextBox 6"/>
          <p:cNvSpPr txBox="1"/>
          <p:nvPr/>
        </p:nvSpPr>
        <p:spPr>
          <a:xfrm>
            <a:off x="2123728" y="3931191"/>
            <a:ext cx="6750566" cy="58477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在</a:t>
            </a:r>
            <a:r>
              <a:rPr lang="zh-CN" altLang="en-US" sz="3200" dirty="0">
                <a:ln>
                  <a:solidFill>
                    <a:srgbClr val="FF0000"/>
                  </a:solidFill>
                </a:ln>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200" dirty="0">
                <a:ln>
                  <a:solidFill>
                    <a:srgbClr val="FF0000"/>
                  </a:solidFill>
                </a:ln>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无序</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和</a:t>
            </a:r>
            <a:r>
              <a:rPr lang="zh-CN" altLang="en-US" sz="3200" dirty="0">
                <a:ln>
                  <a:solidFill>
                    <a:srgbClr val="FF0000"/>
                  </a:solidFill>
                </a:ln>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统一</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之间要取得平衡</a:t>
            </a:r>
          </a:p>
        </p:txBody>
      </p:sp>
      <p:sp>
        <p:nvSpPr>
          <p:cNvPr id="8" name="TextBox 7"/>
          <p:cNvSpPr txBox="1"/>
          <p:nvPr/>
        </p:nvSpPr>
        <p:spPr>
          <a:xfrm>
            <a:off x="6516216" y="1419622"/>
            <a:ext cx="2236510" cy="2308324"/>
          </a:xfrm>
          <a:prstGeom prst="rect">
            <a:avLst/>
          </a:prstGeom>
          <a:noFill/>
        </p:spPr>
        <p:txBody>
          <a:bodyPr wrap="none" rtlCol="0">
            <a:spAutoFit/>
          </a:bodyPr>
          <a:lstStyle/>
          <a:p>
            <a:r>
              <a:rPr lang="zh-CN" altLang="en-US" sz="2400" dirty="0">
                <a:latin typeface="方正粗宋简体" panose="03000509000000000000" pitchFamily="65" charset="-122"/>
                <a:ea typeface="方正粗宋简体" panose="03000509000000000000" pitchFamily="65" charset="-122"/>
              </a:rPr>
              <a:t>比如：</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洁癖</a:t>
            </a:r>
            <a:endParaRPr lang="en-US" altLang="zh-CN" sz="2400" dirty="0">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过度集中</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过度统一</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过度标准化</a:t>
            </a:r>
          </a:p>
        </p:txBody>
      </p:sp>
      <p:sp>
        <p:nvSpPr>
          <p:cNvPr id="9" name="TextBox 8"/>
          <p:cNvSpPr txBox="1"/>
          <p:nvPr/>
        </p:nvSpPr>
        <p:spPr>
          <a:xfrm>
            <a:off x="2411760" y="4474524"/>
            <a:ext cx="6579045" cy="523220"/>
          </a:xfrm>
          <a:prstGeom prst="rect">
            <a:avLst/>
          </a:prstGeom>
          <a:noFill/>
        </p:spPr>
        <p:txBody>
          <a:bodyPr wrap="none" rtlCol="0">
            <a:spAutoFit/>
          </a:bodyPr>
          <a:lstStyle/>
          <a:p>
            <a:r>
              <a:rPr lang="zh-CN" altLang="en-US" sz="2000" dirty="0">
                <a:latin typeface="方正超粗黑简体" panose="03000509000000000000" pitchFamily="65" charset="-122"/>
                <a:ea typeface="方正超粗黑简体" panose="03000509000000000000" pitchFamily="65" charset="-122"/>
              </a:rPr>
              <a:t>综合考虑效用、经济性、完美度</a:t>
            </a:r>
            <a:r>
              <a:rPr lang="en-US" altLang="zh-CN" sz="2000" dirty="0">
                <a:latin typeface="方正超粗黑简体" panose="03000509000000000000" pitchFamily="65" charset="-122"/>
                <a:ea typeface="方正超粗黑简体" panose="03000509000000000000" pitchFamily="65" charset="-122"/>
              </a:rPr>
              <a:t>…</a:t>
            </a:r>
            <a:r>
              <a:rPr lang="zh-CN" altLang="en-US" sz="2000" dirty="0">
                <a:latin typeface="方正超粗黑简体" panose="03000509000000000000" pitchFamily="65" charset="-122"/>
                <a:ea typeface="方正超粗黑简体" panose="03000509000000000000" pitchFamily="65" charset="-122"/>
              </a:rPr>
              <a:t>，这就是</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系统思维</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92442" y="769809"/>
            <a:ext cx="2467342" cy="1200329"/>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altLang="zh-CN" sz="72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rial" panose="020B0604020202020204" pitchFamily="34" charset="0"/>
                <a:ea typeface="幼圆" panose="02010509060101010101" pitchFamily="49" charset="-122"/>
              </a:rPr>
              <a:t>O = 7</a:t>
            </a:r>
            <a:endParaRPr lang="zh-CN" altLang="en-US" sz="72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rial" panose="020B0604020202020204" pitchFamily="34" charset="0"/>
              <a:ea typeface="幼圆" panose="02010509060101010101" pitchFamily="49" charset="-122"/>
            </a:endParaRPr>
          </a:p>
        </p:txBody>
      </p:sp>
      <p:grpSp>
        <p:nvGrpSpPr>
          <p:cNvPr id="3" name="组合 25"/>
          <p:cNvGrpSpPr/>
          <p:nvPr/>
        </p:nvGrpSpPr>
        <p:grpSpPr>
          <a:xfrm>
            <a:off x="683568" y="1419622"/>
            <a:ext cx="3436404" cy="3064085"/>
            <a:chOff x="971600" y="1419622"/>
            <a:chExt cx="3436404" cy="3064085"/>
          </a:xfrm>
        </p:grpSpPr>
        <p:pic>
          <p:nvPicPr>
            <p:cNvPr id="2" name="图片 1" descr="功能与有序关系.png"/>
            <p:cNvPicPr>
              <a:picLocks noChangeAspect="1"/>
            </p:cNvPicPr>
            <p:nvPr/>
          </p:nvPicPr>
          <p:blipFill>
            <a:blip r:embed="rId2" cstate="screen"/>
            <a:stretch>
              <a:fillRect/>
            </a:stretch>
          </p:blipFill>
          <p:spPr>
            <a:xfrm>
              <a:off x="971600" y="1419622"/>
              <a:ext cx="3436404" cy="306408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cxnSp>
          <p:nvCxnSpPr>
            <p:cNvPr id="8" name="直接连接符 7"/>
            <p:cNvCxnSpPr/>
            <p:nvPr/>
          </p:nvCxnSpPr>
          <p:spPr>
            <a:xfrm>
              <a:off x="2915816" y="2417419"/>
              <a:ext cx="0" cy="136815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915816" y="3498562"/>
              <a:ext cx="312906" cy="369332"/>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Arial" panose="020B0604020202020204" pitchFamily="34" charset="0"/>
                  <a:ea typeface="幼圆" panose="02010509060101010101" pitchFamily="49" charset="-122"/>
                </a:rPr>
                <a:t>7</a:t>
              </a:r>
              <a:endParaRPr lang="zh-CN" altLang="en-US" dirty="0">
                <a:effectLst>
                  <a:outerShdw blurRad="38100" dist="38100" dir="2700000" algn="tl">
                    <a:srgbClr val="000000">
                      <a:alpha val="43137"/>
                    </a:srgbClr>
                  </a:outerShdw>
                </a:effectLst>
                <a:latin typeface="Arial" panose="020B0604020202020204" pitchFamily="34" charset="0"/>
                <a:ea typeface="幼圆" panose="02010509060101010101" pitchFamily="49" charset="-122"/>
              </a:endParaRPr>
            </a:p>
          </p:txBody>
        </p:sp>
      </p:grpSp>
      <p:sp>
        <p:nvSpPr>
          <p:cNvPr id="13" name="矩形 12"/>
          <p:cNvSpPr/>
          <p:nvPr/>
        </p:nvSpPr>
        <p:spPr>
          <a:xfrm>
            <a:off x="5837364" y="2715766"/>
            <a:ext cx="637625" cy="432048"/>
          </a:xfrm>
          <a:prstGeom prst="rect">
            <a:avLst/>
          </a:prstGeom>
          <a:solidFill>
            <a:srgbClr val="FF00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nvGrpSpPr>
          <p:cNvPr id="4" name="组合 21"/>
          <p:cNvGrpSpPr/>
          <p:nvPr/>
        </p:nvGrpSpPr>
        <p:grpSpPr>
          <a:xfrm>
            <a:off x="4788024" y="3723878"/>
            <a:ext cx="2736304" cy="432048"/>
            <a:chOff x="4932040" y="3867894"/>
            <a:chExt cx="2736304" cy="432048"/>
          </a:xfrm>
        </p:grpSpPr>
        <p:sp>
          <p:nvSpPr>
            <p:cNvPr id="16" name="矩形 15"/>
            <p:cNvSpPr/>
            <p:nvPr/>
          </p:nvSpPr>
          <p:spPr>
            <a:xfrm>
              <a:off x="5631600" y="3867894"/>
              <a:ext cx="637625" cy="432048"/>
            </a:xfrm>
            <a:prstGeom prst="rect">
              <a:avLst/>
            </a:prstGeom>
            <a:solidFill>
              <a:srgbClr val="00B0F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7" name="矩形 16"/>
            <p:cNvSpPr/>
            <p:nvPr/>
          </p:nvSpPr>
          <p:spPr>
            <a:xfrm>
              <a:off x="6331160" y="3867894"/>
              <a:ext cx="637625" cy="432048"/>
            </a:xfrm>
            <a:prstGeom prst="rect">
              <a:avLst/>
            </a:prstGeom>
            <a:solidFill>
              <a:srgbClr val="33CCCC"/>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8" name="矩形 17"/>
            <p:cNvSpPr/>
            <p:nvPr/>
          </p:nvSpPr>
          <p:spPr>
            <a:xfrm>
              <a:off x="7030719" y="3867894"/>
              <a:ext cx="637625" cy="432048"/>
            </a:xfrm>
            <a:prstGeom prst="rect">
              <a:avLst/>
            </a:prstGeom>
            <a:solidFill>
              <a:srgbClr val="0070C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9" name="矩形 18"/>
            <p:cNvSpPr/>
            <p:nvPr/>
          </p:nvSpPr>
          <p:spPr>
            <a:xfrm>
              <a:off x="4932040" y="3867894"/>
              <a:ext cx="637625" cy="432048"/>
            </a:xfrm>
            <a:prstGeom prst="rect">
              <a:avLst/>
            </a:prstGeom>
            <a:solidFill>
              <a:srgbClr val="92D05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grpSp>
        <p:nvGrpSpPr>
          <p:cNvPr id="5" name="组合 22"/>
          <p:cNvGrpSpPr/>
          <p:nvPr/>
        </p:nvGrpSpPr>
        <p:grpSpPr>
          <a:xfrm>
            <a:off x="5487584" y="3219822"/>
            <a:ext cx="1337185" cy="432048"/>
            <a:chOff x="5629998" y="3363838"/>
            <a:chExt cx="1337185" cy="432048"/>
          </a:xfrm>
        </p:grpSpPr>
        <p:sp>
          <p:nvSpPr>
            <p:cNvPr id="20" name="矩形 19"/>
            <p:cNvSpPr/>
            <p:nvPr/>
          </p:nvSpPr>
          <p:spPr>
            <a:xfrm>
              <a:off x="5629998" y="3363838"/>
              <a:ext cx="637625" cy="432048"/>
            </a:xfrm>
            <a:prstGeom prst="rect">
              <a:avLst/>
            </a:prstGeom>
            <a:solidFill>
              <a:srgbClr val="00B05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21" name="矩形 20"/>
            <p:cNvSpPr/>
            <p:nvPr/>
          </p:nvSpPr>
          <p:spPr>
            <a:xfrm>
              <a:off x="6329558" y="3363838"/>
              <a:ext cx="637625" cy="432048"/>
            </a:xfrm>
            <a:prstGeom prst="rect">
              <a:avLst/>
            </a:prstGeom>
            <a:solidFill>
              <a:srgbClr val="FFC0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sp>
        <p:nvSpPr>
          <p:cNvPr id="24" name="TextBox 23"/>
          <p:cNvSpPr txBox="1"/>
          <p:nvPr/>
        </p:nvSpPr>
        <p:spPr>
          <a:xfrm>
            <a:off x="4572000" y="2055120"/>
            <a:ext cx="3081293" cy="707886"/>
          </a:xfrm>
          <a:prstGeom prst="rect">
            <a:avLst/>
          </a:prstGeom>
          <a:noFill/>
        </p:spPr>
        <p:txBody>
          <a:bodyPr wrap="none" rtlCol="0">
            <a:spAutoFit/>
          </a:bodyPr>
          <a:lstStyle/>
          <a:p>
            <a:r>
              <a:rPr lang="en-US" altLang="zh-CN" sz="40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rPr>
              <a:t>= 1 + 2 + 4</a:t>
            </a:r>
            <a:endParaRPr lang="zh-CN" altLang="en-US" sz="40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endParaRPr>
          </a:p>
        </p:txBody>
      </p:sp>
      <p:sp>
        <p:nvSpPr>
          <p:cNvPr id="25" name="TextBox 24"/>
          <p:cNvSpPr txBox="1"/>
          <p:nvPr/>
        </p:nvSpPr>
        <p:spPr>
          <a:xfrm>
            <a:off x="7364624" y="2686149"/>
            <a:ext cx="1569660" cy="923330"/>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个核心指标</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个关键指标</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4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个重要指标</a:t>
            </a:r>
          </a:p>
        </p:txBody>
      </p:sp>
      <p:sp>
        <p:nvSpPr>
          <p:cNvPr id="27" name="TextBox 26"/>
          <p:cNvSpPr txBox="1"/>
          <p:nvPr/>
        </p:nvSpPr>
        <p:spPr>
          <a:xfrm>
            <a:off x="4731053" y="4373691"/>
            <a:ext cx="2937022" cy="646331"/>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人类的认知能力决定的</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管理心理学：</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管理幅度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7</a:t>
            </a:r>
            <a:endPar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8" name="TextBox 27"/>
          <p:cNvSpPr txBox="1"/>
          <p:nvPr/>
        </p:nvSpPr>
        <p:spPr>
          <a:xfrm>
            <a:off x="467544" y="413251"/>
            <a:ext cx="203132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有序之美</a:t>
            </a:r>
          </a:p>
        </p:txBody>
      </p:sp>
      <p:sp>
        <p:nvSpPr>
          <p:cNvPr id="29" name="TextBox 28"/>
          <p:cNvSpPr txBox="1"/>
          <p:nvPr/>
        </p:nvSpPr>
        <p:spPr>
          <a:xfrm>
            <a:off x="2771800" y="527650"/>
            <a:ext cx="3877985"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在有序和有用之间取得平衡</a:t>
            </a:r>
          </a:p>
        </p:txBody>
      </p:sp>
      <p:sp>
        <p:nvSpPr>
          <p:cNvPr id="10" name="文本框 9">
            <a:hlinkClick r:id="rId3" action="ppaction://hlinksldjump"/>
          </p:cNvPr>
          <p:cNvSpPr txBox="1"/>
          <p:nvPr/>
        </p:nvSpPr>
        <p:spPr>
          <a:xfrm>
            <a:off x="6924833" y="740232"/>
            <a:ext cx="88285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BSV1HJXL</a:t>
            </a:r>
          </a:p>
        </p:txBody>
      </p:sp>
      <p:sp>
        <p:nvSpPr>
          <p:cNvPr id="7" name="TextBox 6"/>
          <p:cNvSpPr txBox="1"/>
          <p:nvPr/>
        </p:nvSpPr>
        <p:spPr>
          <a:xfrm>
            <a:off x="2688271" y="878096"/>
            <a:ext cx="1749173" cy="1681460"/>
          </a:xfrm>
          <a:prstGeom prst="star24">
            <a:avLst>
              <a:gd name="adj" fmla="val 44899"/>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黄金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序律</a:t>
            </a:r>
          </a:p>
        </p:txBody>
      </p:sp>
      <p:pic>
        <p:nvPicPr>
          <p:cNvPr id="23" name="图片 22" descr="头像wq副本.jpg"/>
          <p:cNvPicPr>
            <a:picLocks noChangeAspect="1"/>
          </p:cNvPicPr>
          <p:nvPr/>
        </p:nvPicPr>
        <p:blipFill>
          <a:blip r:embed="rId4" cstate="screen"/>
          <a:stretch>
            <a:fillRect/>
          </a:stretch>
        </p:blipFill>
        <p:spPr>
          <a:xfrm>
            <a:off x="8235280" y="33073"/>
            <a:ext cx="908720" cy="9087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标注 10"/>
          <p:cNvSpPr/>
          <p:nvPr/>
        </p:nvSpPr>
        <p:spPr>
          <a:xfrm>
            <a:off x="6926486" y="1068386"/>
            <a:ext cx="2110009" cy="901752"/>
          </a:xfrm>
          <a:prstGeom prst="wedgeRectCallout">
            <a:avLst>
              <a:gd name="adj1" fmla="val 38965"/>
              <a:gd name="adj2" fmla="val -75008"/>
            </a:avLst>
          </a:prstGeom>
        </p:spPr>
        <p:style>
          <a:lnRef idx="3">
            <a:schemeClr val="lt1"/>
          </a:lnRef>
          <a:fillRef idx="1">
            <a:schemeClr val="accent5"/>
          </a:fillRef>
          <a:effectRef idx="1">
            <a:schemeClr val="accent5"/>
          </a:effectRef>
          <a:fontRef idx="minor">
            <a:schemeClr val="lt1"/>
          </a:fontRef>
        </p:style>
        <p:txBody>
          <a:bodyPr rtlCol="0" anchor="ct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这个标签是大系统观原理编号。</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彩蛋！点一下试试！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5536" y="1599642"/>
            <a:ext cx="5412601" cy="2952328"/>
          </a:xfrm>
          <a:prstGeom prst="rect">
            <a:avLst/>
          </a:prstGeom>
        </p:spPr>
      </p:pic>
      <p:sp>
        <p:nvSpPr>
          <p:cNvPr id="6" name="文本框 5"/>
          <p:cNvSpPr txBox="1"/>
          <p:nvPr/>
        </p:nvSpPr>
        <p:spPr>
          <a:xfrm>
            <a:off x="395536" y="987574"/>
            <a:ext cx="341632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将照片用碎纸机切碎</a:t>
            </a:r>
          </a:p>
        </p:txBody>
      </p:sp>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grpSp>
        <p:nvGrpSpPr>
          <p:cNvPr id="19" name="组合 18"/>
          <p:cNvGrpSpPr/>
          <p:nvPr/>
        </p:nvGrpSpPr>
        <p:grpSpPr>
          <a:xfrm>
            <a:off x="5724128" y="618959"/>
            <a:ext cx="3549738" cy="3296552"/>
            <a:chOff x="5771456" y="790714"/>
            <a:chExt cx="3549738" cy="3296552"/>
          </a:xfrm>
        </p:grpSpPr>
        <p:pic>
          <p:nvPicPr>
            <p:cNvPr id="3" name="图片 2"/>
            <p:cNvPicPr>
              <a:picLocks noChangeAspect="1"/>
            </p:cNvPicPr>
            <p:nvPr/>
          </p:nvPicPr>
          <p:blipFill rotWithShape="1">
            <a:blip r:embed="rId3" cstate="screen"/>
            <a:srcRect/>
            <a:stretch>
              <a:fillRect/>
            </a:stretch>
          </p:blipFill>
          <p:spPr>
            <a:xfrm>
              <a:off x="6156176" y="2499742"/>
              <a:ext cx="2539509" cy="1587524"/>
            </a:xfrm>
            <a:prstGeom prst="rect">
              <a:avLst/>
            </a:prstGeom>
          </p:spPr>
        </p:pic>
        <p:sp>
          <p:nvSpPr>
            <p:cNvPr id="8" name="椭圆形标注 7"/>
            <p:cNvSpPr/>
            <p:nvPr/>
          </p:nvSpPr>
          <p:spPr>
            <a:xfrm>
              <a:off x="5771456" y="790714"/>
              <a:ext cx="3337048" cy="1132964"/>
            </a:xfrm>
            <a:prstGeom prst="wedgeEllipseCallout">
              <a:avLst>
                <a:gd name="adj1" fmla="val 27361"/>
                <a:gd name="adj2" fmla="val 7073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我要搞钱！</a:t>
              </a:r>
            </a:p>
          </p:txBody>
        </p:sp>
        <p:pic>
          <p:nvPicPr>
            <p:cNvPr id="5" name="图片 4"/>
            <p:cNvPicPr>
              <a:picLocks noChangeAspect="1"/>
            </p:cNvPicPr>
            <p:nvPr/>
          </p:nvPicPr>
          <p:blipFill>
            <a:blip r:embed="rId4" cstate="screen"/>
            <a:stretch>
              <a:fillRect/>
            </a:stretch>
          </p:blipFill>
          <p:spPr>
            <a:xfrm>
              <a:off x="5887373" y="2175354"/>
              <a:ext cx="1342251" cy="563314"/>
            </a:xfrm>
            <a:prstGeom prst="rect">
              <a:avLst/>
            </a:prstGeom>
          </p:spPr>
        </p:pic>
        <p:grpSp>
          <p:nvGrpSpPr>
            <p:cNvPr id="12" name="组合 11"/>
            <p:cNvGrpSpPr/>
            <p:nvPr/>
          </p:nvGrpSpPr>
          <p:grpSpPr>
            <a:xfrm>
              <a:off x="7668344" y="2175354"/>
              <a:ext cx="1652850" cy="844971"/>
              <a:chOff x="7336447" y="2175354"/>
              <a:chExt cx="1652850" cy="844971"/>
            </a:xfrm>
          </p:grpSpPr>
          <p:pic>
            <p:nvPicPr>
              <p:cNvPr id="13" name="图片 12"/>
              <p:cNvPicPr>
                <a:picLocks noChangeAspect="1"/>
              </p:cNvPicPr>
              <p:nvPr/>
            </p:nvPicPr>
            <p:blipFill>
              <a:blip r:embed="rId4" cstate="screen"/>
              <a:stretch>
                <a:fillRect/>
              </a:stretch>
            </p:blipFill>
            <p:spPr>
              <a:xfrm>
                <a:off x="7336447" y="2175354"/>
                <a:ext cx="1342251" cy="563314"/>
              </a:xfrm>
              <a:prstGeom prst="rect">
                <a:avLst/>
              </a:prstGeom>
            </p:spPr>
          </p:pic>
          <p:pic>
            <p:nvPicPr>
              <p:cNvPr id="14" name="图片 13"/>
              <p:cNvPicPr>
                <a:picLocks noChangeAspect="1"/>
              </p:cNvPicPr>
              <p:nvPr/>
            </p:nvPicPr>
            <p:blipFill>
              <a:blip r:embed="rId4" cstate="screen"/>
              <a:stretch>
                <a:fillRect/>
              </a:stretch>
            </p:blipFill>
            <p:spPr>
              <a:xfrm>
                <a:off x="7439980" y="2269240"/>
                <a:ext cx="1342251" cy="563314"/>
              </a:xfrm>
              <a:prstGeom prst="rect">
                <a:avLst/>
              </a:prstGeom>
            </p:spPr>
          </p:pic>
          <p:pic>
            <p:nvPicPr>
              <p:cNvPr id="15" name="图片 14"/>
              <p:cNvPicPr>
                <a:picLocks noChangeAspect="1"/>
              </p:cNvPicPr>
              <p:nvPr/>
            </p:nvPicPr>
            <p:blipFill>
              <a:blip r:embed="rId4" cstate="screen"/>
              <a:stretch>
                <a:fillRect/>
              </a:stretch>
            </p:blipFill>
            <p:spPr>
              <a:xfrm>
                <a:off x="7543513" y="2363126"/>
                <a:ext cx="1342251" cy="563314"/>
              </a:xfrm>
              <a:prstGeom prst="rect">
                <a:avLst/>
              </a:prstGeom>
            </p:spPr>
          </p:pic>
          <p:pic>
            <p:nvPicPr>
              <p:cNvPr id="16" name="图片 15"/>
              <p:cNvPicPr>
                <a:picLocks noChangeAspect="1"/>
              </p:cNvPicPr>
              <p:nvPr/>
            </p:nvPicPr>
            <p:blipFill>
              <a:blip r:embed="rId4" cstate="screen"/>
              <a:stretch>
                <a:fillRect/>
              </a:stretch>
            </p:blipFill>
            <p:spPr>
              <a:xfrm>
                <a:off x="7647046" y="2457011"/>
                <a:ext cx="1342251" cy="563314"/>
              </a:xfrm>
              <a:prstGeom prst="rect">
                <a:avLst/>
              </a:prstGeom>
            </p:spPr>
          </p:pic>
        </p:grpSp>
        <p:sp>
          <p:nvSpPr>
            <p:cNvPr id="18" name="右箭头 17"/>
            <p:cNvSpPr/>
            <p:nvPr/>
          </p:nvSpPr>
          <p:spPr>
            <a:xfrm>
              <a:off x="7308860" y="2248066"/>
              <a:ext cx="268803" cy="40525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680378"/>
            <a:ext cx="162095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序的度量</a:t>
            </a:r>
          </a:p>
        </p:txBody>
      </p:sp>
      <p:grpSp>
        <p:nvGrpSpPr>
          <p:cNvPr id="2" name="组合 5"/>
          <p:cNvGrpSpPr/>
          <p:nvPr/>
        </p:nvGrpSpPr>
        <p:grpSpPr>
          <a:xfrm>
            <a:off x="1187624" y="2162999"/>
            <a:ext cx="4590571" cy="984815"/>
            <a:chOff x="854973" y="2139702"/>
            <a:chExt cx="4590571" cy="984815"/>
          </a:xfrm>
        </p:grpSpPr>
        <p:grpSp>
          <p:nvGrpSpPr>
            <p:cNvPr id="4" name="组合 3"/>
            <p:cNvGrpSpPr/>
            <p:nvPr/>
          </p:nvGrpSpPr>
          <p:grpSpPr>
            <a:xfrm>
              <a:off x="1623038" y="2139702"/>
              <a:ext cx="3024336" cy="984815"/>
              <a:chOff x="5868144" y="3819183"/>
              <a:chExt cx="3024336" cy="984815"/>
            </a:xfrm>
          </p:grpSpPr>
          <p:sp>
            <p:nvSpPr>
              <p:cNvPr id="15" name="左右箭头 14"/>
              <p:cNvSpPr/>
              <p:nvPr/>
            </p:nvSpPr>
            <p:spPr>
              <a:xfrm>
                <a:off x="5868144" y="3819183"/>
                <a:ext cx="3024336" cy="984815"/>
              </a:xfrm>
              <a:prstGeom prst="lef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ea typeface="楷体" panose="02010609060101010101" pitchFamily="49" charset="-122"/>
                </a:endParaRPr>
              </a:p>
            </p:txBody>
          </p:sp>
          <p:pic>
            <p:nvPicPr>
              <p:cNvPr id="1027" name="Picture 3"/>
              <p:cNvPicPr>
                <a:picLocks noChangeAspect="1" noChangeArrowheads="1"/>
              </p:cNvPicPr>
              <p:nvPr/>
            </p:nvPicPr>
            <p:blipFill>
              <a:blip r:embed="rId2" cstate="screen"/>
              <a:srcRect/>
              <a:stretch>
                <a:fillRect/>
              </a:stretch>
            </p:blipFill>
            <p:spPr bwMode="auto">
              <a:xfrm>
                <a:off x="6332550" y="4091560"/>
                <a:ext cx="2095524" cy="44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6976833" y="3867894"/>
                <a:ext cx="800219" cy="830997"/>
              </a:xfrm>
              <a:prstGeom prst="rect">
                <a:avLst/>
              </a:prstGeom>
              <a:noFill/>
            </p:spPr>
            <p:txBody>
              <a:bodyPr wrap="none" rtlCol="0">
                <a:spAutoFit/>
              </a:bodyPr>
              <a:lstStyle/>
              <a:p>
                <a:pPr algn="ctr"/>
                <a:r>
                  <a:rPr lang="zh-CN" altLang="en-US" sz="4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p>
            </p:txBody>
          </p:sp>
        </p:grpSp>
        <p:sp>
          <p:nvSpPr>
            <p:cNvPr id="5" name="TextBox 4"/>
            <p:cNvSpPr txBox="1"/>
            <p:nvPr/>
          </p:nvSpPr>
          <p:spPr>
            <a:xfrm>
              <a:off x="854973" y="2324333"/>
              <a:ext cx="680368"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二元</a:t>
              </a:r>
              <a:b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a:t>
              </a:r>
            </a:p>
          </p:txBody>
        </p:sp>
        <p:sp>
          <p:nvSpPr>
            <p:cNvPr id="17" name="TextBox 16"/>
            <p:cNvSpPr txBox="1"/>
            <p:nvPr/>
          </p:nvSpPr>
          <p:spPr>
            <a:xfrm>
              <a:off x="4794755" y="2324333"/>
              <a:ext cx="650789"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混沌</a:t>
              </a:r>
              <a:b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状态</a:t>
              </a:r>
            </a:p>
          </p:txBody>
        </p:sp>
      </p:grpSp>
      <p:sp>
        <p:nvSpPr>
          <p:cNvPr id="8" name="TextBox 7"/>
          <p:cNvSpPr txBox="1"/>
          <p:nvPr/>
        </p:nvSpPr>
        <p:spPr>
          <a:xfrm>
            <a:off x="1043608" y="1419622"/>
            <a:ext cx="5198859"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既然是科学，那就要有明确的定义，还要能够度量。</a:t>
            </a:r>
          </a:p>
        </p:txBody>
      </p:sp>
      <p:sp>
        <p:nvSpPr>
          <p:cNvPr id="18" name="TextBox 17"/>
          <p:cNvSpPr txBox="1"/>
          <p:nvPr/>
        </p:nvSpPr>
        <p:spPr>
          <a:xfrm>
            <a:off x="1115616" y="3744197"/>
            <a:ext cx="7344816" cy="877163"/>
          </a:xfrm>
          <a:prstGeom prst="rect">
            <a:avLst/>
          </a:prstGeom>
          <a:noFill/>
        </p:spPr>
        <p:txBody>
          <a:bodyPr wrap="squar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对于系统的宏观，我们可以按照黄金序律的要求去做。</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但是，当系统较为复杂时，其内部关系数量急剧增多，我们必须使用更加微观、更加精确、更加科学的参数去考察。</a:t>
            </a:r>
          </a:p>
        </p:txBody>
      </p:sp>
      <p:sp>
        <p:nvSpPr>
          <p:cNvPr id="19" name="三十二角星 18"/>
          <p:cNvSpPr/>
          <p:nvPr/>
        </p:nvSpPr>
        <p:spPr>
          <a:xfrm>
            <a:off x="6300192" y="1491630"/>
            <a:ext cx="2376264" cy="2232248"/>
          </a:xfrm>
          <a:prstGeom prst="star32">
            <a:avLst>
              <a:gd name="adj" fmla="val 4467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15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p>
        </p:txBody>
      </p:sp>
      <p:cxnSp>
        <p:nvCxnSpPr>
          <p:cNvPr id="21" name="直接箭头连接符 20"/>
          <p:cNvCxnSpPr/>
          <p:nvPr/>
        </p:nvCxnSpPr>
        <p:spPr>
          <a:xfrm flipV="1">
            <a:off x="4211960" y="3507854"/>
            <a:ext cx="2304256" cy="936104"/>
          </a:xfrm>
          <a:prstGeom prst="straightConnector1">
            <a:avLst/>
          </a:prstGeom>
          <a:ln w="31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3690687" y="4365276"/>
            <a:ext cx="501251" cy="301099"/>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screen"/>
          <a:srcRect/>
          <a:stretch>
            <a:fillRect/>
          </a:stretch>
        </p:blipFill>
        <p:spPr bwMode="auto">
          <a:xfrm>
            <a:off x="7993432" y="3893443"/>
            <a:ext cx="1078015" cy="11931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92088" y="339502"/>
            <a:ext cx="7032694" cy="923330"/>
          </a:xfrm>
          <a:prstGeom prst="rect">
            <a:avLst/>
          </a:prstGeom>
          <a:noFill/>
        </p:spPr>
        <p:txBody>
          <a:bodyPr wrap="none" rtlCol="0">
            <a:spAutoFit/>
          </a:bodyPr>
          <a:lstStyle/>
          <a:p>
            <a:r>
              <a:rPr lang="zh-CN" altLang="en-US" sz="5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，一个</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人为定义</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的物理量</a:t>
            </a: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：有序和无序的度量</a:t>
            </a:r>
          </a:p>
        </p:txBody>
      </p:sp>
      <p:sp>
        <p:nvSpPr>
          <p:cNvPr id="8" name="TextBox 7"/>
          <p:cNvSpPr txBox="1"/>
          <p:nvPr/>
        </p:nvSpPr>
        <p:spPr>
          <a:xfrm>
            <a:off x="792088" y="2163500"/>
            <a:ext cx="634019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熵增原理：</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热力学第二定律 </a:t>
            </a:r>
            <a:r>
              <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克劳修斯 </a:t>
            </a:r>
            <a:r>
              <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&amp; </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开尔文</a:t>
            </a:r>
            <a:r>
              <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zh-CN" altLang="en-US" sz="28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pic>
        <p:nvPicPr>
          <p:cNvPr id="9" name="图片 8" descr="klxs.jpg"/>
          <p:cNvPicPr/>
          <p:nvPr/>
        </p:nvPicPr>
        <p:blipFill>
          <a:blip r:embed="rId3" cstate="print"/>
          <a:stretch>
            <a:fillRect/>
          </a:stretch>
        </p:blipFill>
        <p:spPr>
          <a:xfrm>
            <a:off x="742451" y="2686720"/>
            <a:ext cx="1597301" cy="1757238"/>
          </a:xfrm>
          <a:prstGeom prst="rect">
            <a:avLst/>
          </a:prstGeom>
        </p:spPr>
      </p:pic>
      <p:sp>
        <p:nvSpPr>
          <p:cNvPr id="11" name="矩形 10"/>
          <p:cNvSpPr/>
          <p:nvPr/>
        </p:nvSpPr>
        <p:spPr>
          <a:xfrm>
            <a:off x="4464496" y="2782535"/>
            <a:ext cx="4067944" cy="1200329"/>
          </a:xfrm>
          <a:prstGeom prst="rect">
            <a:avLst/>
          </a:prstGeom>
          <a:ln>
            <a:solidFill>
              <a:schemeClr val="bg2"/>
            </a:solidFill>
          </a:ln>
        </p:spPr>
        <p:txBody>
          <a:bodyPr wrap="square">
            <a:spAutoFit/>
          </a:bodyPr>
          <a:lstStyle/>
          <a:p>
            <a:pPr algn="just"/>
            <a:r>
              <a:rPr lang="en-US" altLang="zh-CN" b="1" dirty="0">
                <a:latin typeface="幼圆" panose="02010509060101010101" pitchFamily="49" charset="-122"/>
                <a:ea typeface="幼圆" panose="02010509060101010101" pitchFamily="49" charset="-122"/>
              </a:rPr>
              <a:t>  S</a:t>
            </a:r>
            <a:r>
              <a:rPr lang="zh-CN" altLang="en-US" dirty="0">
                <a:latin typeface="幼圆" panose="02010509060101010101" pitchFamily="49" charset="-122"/>
                <a:ea typeface="幼圆" panose="02010509060101010101" pitchFamily="49" charset="-122"/>
              </a:rPr>
              <a:t>，“熵（</a:t>
            </a:r>
            <a:r>
              <a:rPr lang="en-US" altLang="zh-CN" dirty="0">
                <a:latin typeface="幼圆" panose="02010509060101010101" pitchFamily="49" charset="-122"/>
                <a:ea typeface="幼圆" panose="02010509060101010101" pitchFamily="49" charset="-122"/>
              </a:rPr>
              <a:t>entropy</a:t>
            </a:r>
            <a:r>
              <a:rPr lang="zh-CN" altLang="en-US" dirty="0">
                <a:latin typeface="幼圆" panose="02010509060101010101" pitchFamily="49" charset="-122"/>
                <a:ea typeface="幼圆" panose="02010509060101010101" pitchFamily="49" charset="-122"/>
              </a:rPr>
              <a:t>）”，</a:t>
            </a:r>
            <a:r>
              <a:rPr lang="en-US" altLang="zh-CN" b="1" dirty="0" err="1">
                <a:latin typeface="幼圆" panose="02010509060101010101" pitchFamily="49" charset="-122"/>
                <a:ea typeface="幼圆" panose="02010509060101010101" pitchFamily="49" charset="-122"/>
              </a:rPr>
              <a:t>dS</a:t>
            </a:r>
            <a:r>
              <a:rPr lang="zh-CN" altLang="en-US" dirty="0">
                <a:latin typeface="幼圆" panose="02010509060101010101" pitchFamily="49" charset="-122"/>
                <a:ea typeface="幼圆" panose="02010509060101010101" pitchFamily="49" charset="-122"/>
              </a:rPr>
              <a:t>就表示“熵的变化量”。熵增的意思就是</a:t>
            </a:r>
            <a:r>
              <a:rPr lang="en-US" altLang="zh-CN" dirty="0" err="1">
                <a:latin typeface="幼圆" panose="02010509060101010101" pitchFamily="49" charset="-122"/>
                <a:ea typeface="幼圆" panose="02010509060101010101" pitchFamily="49" charset="-122"/>
              </a:rPr>
              <a:t>dS</a:t>
            </a:r>
            <a:r>
              <a:rPr lang="zh-CN" altLang="en-US" dirty="0">
                <a:latin typeface="幼圆" panose="02010509060101010101" pitchFamily="49" charset="-122"/>
                <a:ea typeface="幼圆" panose="02010509060101010101" pitchFamily="49" charset="-122"/>
              </a:rPr>
              <a:t>恒大于</a:t>
            </a:r>
            <a:r>
              <a:rPr lang="en-US" altLang="zh-CN" dirty="0">
                <a:latin typeface="幼圆" panose="02010509060101010101" pitchFamily="49" charset="-122"/>
                <a:ea typeface="幼圆" panose="02010509060101010101" pitchFamily="49" charset="-122"/>
              </a:rPr>
              <a:t>0</a:t>
            </a:r>
            <a:r>
              <a:rPr lang="zh-CN" altLang="en-US" dirty="0">
                <a:latin typeface="幼圆" panose="02010509060101010101" pitchFamily="49" charset="-122"/>
                <a:ea typeface="幼圆" panose="02010509060101010101" pitchFamily="49" charset="-122"/>
              </a:rPr>
              <a:t>，也就是说，任何物体，它的熵只能一直地增大。</a:t>
            </a:r>
          </a:p>
        </p:txBody>
      </p:sp>
      <p:grpSp>
        <p:nvGrpSpPr>
          <p:cNvPr id="6" name="组合 11"/>
          <p:cNvGrpSpPr/>
          <p:nvPr/>
        </p:nvGrpSpPr>
        <p:grpSpPr>
          <a:xfrm>
            <a:off x="2193912" y="3997929"/>
            <a:ext cx="3242184" cy="584775"/>
            <a:chOff x="1259632" y="4221088"/>
            <a:chExt cx="3430304" cy="1117237"/>
          </a:xfrm>
        </p:grpSpPr>
        <p:sp>
          <p:nvSpPr>
            <p:cNvPr id="13" name="TextBox 12"/>
            <p:cNvSpPr txBox="1"/>
            <p:nvPr/>
          </p:nvSpPr>
          <p:spPr>
            <a:xfrm>
              <a:off x="1259632" y="4221088"/>
              <a:ext cx="2815722" cy="1117237"/>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zh-CN" sz="3200" i="1" dirty="0">
                  <a:effectLst>
                    <a:outerShdw blurRad="38100" dist="38100" dir="2700000" algn="tl">
                      <a:srgbClr val="000000">
                        <a:alpha val="43137"/>
                      </a:srgbClr>
                    </a:outerShdw>
                  </a:effectLst>
                  <a:latin typeface="方正超粗黑简体" panose="03000509000000000000" pitchFamily="65" charset="-122"/>
                  <a:ea typeface="幼圆" panose="02010509060101010101" pitchFamily="49" charset="-122"/>
                </a:rPr>
                <a:t> </a:t>
              </a:r>
              <a:r>
                <a:rPr lang="en-US" altLang="zh-CN" sz="3200" i="1" dirty="0" err="1">
                  <a:effectLst>
                    <a:outerShdw blurRad="38100" dist="38100" dir="2700000" algn="tl">
                      <a:srgbClr val="000000">
                        <a:alpha val="43137"/>
                      </a:srgbClr>
                    </a:outerShdw>
                  </a:effectLst>
                  <a:latin typeface="方正超粗黑简体" panose="03000509000000000000" pitchFamily="65" charset="-122"/>
                  <a:ea typeface="幼圆" panose="02010509060101010101" pitchFamily="49" charset="-122"/>
                </a:rPr>
                <a:t>dS</a:t>
              </a:r>
              <a:r>
                <a:rPr lang="en-US" altLang="zh-CN" sz="3200" i="1" dirty="0">
                  <a:effectLst>
                    <a:outerShdw blurRad="38100" dist="38100" dir="2700000" algn="tl">
                      <a:srgbClr val="000000">
                        <a:alpha val="43137"/>
                      </a:srgbClr>
                    </a:outerShdw>
                  </a:effectLst>
                  <a:latin typeface="方正超粗黑简体" panose="03000509000000000000" pitchFamily="65" charset="-122"/>
                  <a:ea typeface="幼圆" panose="02010509060101010101" pitchFamily="49" charset="-122"/>
                </a:rPr>
                <a:t> &gt;&gt;0 ,  S   </a:t>
              </a:r>
              <a:endParaRPr lang="zh-CN" altLang="en-US" sz="3200" i="1" dirty="0">
                <a:effectLst>
                  <a:outerShdw blurRad="38100" dist="38100" dir="2700000" algn="tl">
                    <a:srgbClr val="000000">
                      <a:alpha val="43137"/>
                    </a:srgbClr>
                  </a:outerShdw>
                </a:effectLst>
                <a:latin typeface="方正超粗黑简体" panose="03000509000000000000" pitchFamily="65" charset="-122"/>
                <a:ea typeface="幼圆" panose="02010509060101010101" pitchFamily="49" charset="-122"/>
              </a:endParaRPr>
            </a:p>
          </p:txBody>
        </p:sp>
        <p:sp>
          <p:nvSpPr>
            <p:cNvPr id="14" name="虚尾箭头 13"/>
            <p:cNvSpPr/>
            <p:nvPr/>
          </p:nvSpPr>
          <p:spPr>
            <a:xfrm rot="16200000">
              <a:off x="4125041" y="4517271"/>
              <a:ext cx="504056" cy="625734"/>
            </a:xfrm>
            <a:prstGeom prst="stripedRightArrow">
              <a:avLst/>
            </a:prstGeom>
            <a:solidFill>
              <a:srgbClr val="FFFF00"/>
            </a:solidFill>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endParaRPr lang="zh-CN" altLang="en-US" sz="1100" dirty="0">
                <a:latin typeface="幼圆" panose="02010509060101010101" pitchFamily="49" charset="-122"/>
                <a:ea typeface="幼圆" panose="02010509060101010101" pitchFamily="49" charset="-122"/>
              </a:endParaRPr>
            </a:p>
          </p:txBody>
        </p:sp>
      </p:grpSp>
      <p:sp>
        <p:nvSpPr>
          <p:cNvPr id="4" name="TextBox 3"/>
          <p:cNvSpPr txBox="1"/>
          <p:nvPr/>
        </p:nvSpPr>
        <p:spPr>
          <a:xfrm>
            <a:off x="3377603" y="1285479"/>
            <a:ext cx="2388795" cy="769441"/>
          </a:xfrm>
          <a:prstGeom prst="rect">
            <a:avLst/>
          </a:prstGeom>
          <a:noFill/>
          <a:ln w="3175">
            <a:solidFill>
              <a:srgbClr val="C00000"/>
            </a:solidFill>
          </a:ln>
        </p:spPr>
        <p:txBody>
          <a:bodyPr wrap="none" rtlCol="0">
            <a:spAutoFit/>
          </a:bodyPr>
          <a:lstStyle/>
          <a:p>
            <a:pPr algn="ctr"/>
            <a:r>
              <a:rPr lang="en-US" altLang="zh-CN" sz="44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S = Q / T</a:t>
            </a:r>
            <a:endParaRPr lang="zh-CN" altLang="en-US" sz="44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 name="TextBox 1"/>
          <p:cNvSpPr txBox="1"/>
          <p:nvPr/>
        </p:nvSpPr>
        <p:spPr>
          <a:xfrm>
            <a:off x="2193912" y="4659982"/>
            <a:ext cx="3386200"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熵增原理，个人思维层次的标志</a:t>
            </a:r>
          </a:p>
        </p:txBody>
      </p:sp>
      <p:sp>
        <p:nvSpPr>
          <p:cNvPr id="3" name="圆角矩形标注 2"/>
          <p:cNvSpPr/>
          <p:nvPr/>
        </p:nvSpPr>
        <p:spPr>
          <a:xfrm>
            <a:off x="5580112" y="4193834"/>
            <a:ext cx="2341312" cy="509588"/>
          </a:xfrm>
          <a:prstGeom prst="wedgeRoundRectCallout">
            <a:avLst>
              <a:gd name="adj1" fmla="val 58776"/>
              <a:gd name="adj2" fmla="val -35801"/>
              <a:gd name="adj3" fmla="val 16667"/>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70C0"/>
                </a:solidFill>
                <a:latin typeface="幼圆" panose="02010509060101010101" pitchFamily="49" charset="-122"/>
                <a:ea typeface="幼圆" panose="02010509060101010101" pitchFamily="49" charset="-122"/>
              </a:rPr>
              <a:t>懂熵增，显得有文凭！</a:t>
            </a:r>
          </a:p>
        </p:txBody>
      </p:sp>
      <mc:AlternateContent xmlns:mc="http://schemas.openxmlformats.org/markup-compatibility/2006" xmlns:a14="http://schemas.microsoft.com/office/drawing/2010/main">
        <mc:Choice Requires="a14">
          <p:sp>
            <p:nvSpPr>
              <p:cNvPr id="5" name="TextBox 4"/>
              <p:cNvSpPr txBox="1"/>
              <p:nvPr/>
            </p:nvSpPr>
            <p:spPr>
              <a:xfrm>
                <a:off x="2339752" y="2843767"/>
                <a:ext cx="2003690" cy="10241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𝑑𝑆</m:t>
                      </m:r>
                      <m:r>
                        <a:rPr lang="en-US" altLang="zh-CN" sz="32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 </m:t>
                      </m:r>
                      <m:f>
                        <m:fPr>
                          <m:ctrlPr>
                            <a:rPr lang="en-US" altLang="zh-CN" sz="320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ctrlPr>
                        </m:fPr>
                        <m:num>
                          <m:r>
                            <a:rPr lang="en-US" altLang="zh-CN" sz="320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𝑑</m:t>
                          </m:r>
                          <m:r>
                            <a:rPr lang="en-US" altLang="zh-CN" sz="32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𝑄</m:t>
                          </m:r>
                        </m:num>
                        <m:den>
                          <m:r>
                            <a:rPr lang="en-US" altLang="zh-CN" sz="32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𝑇</m:t>
                          </m:r>
                        </m:den>
                      </m:f>
                    </m:oMath>
                  </m:oMathPara>
                </a14:m>
                <a:endParaRPr lang="zh-CN" altLang="en-US" sz="3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339752" y="2843767"/>
                <a:ext cx="2003690" cy="1024127"/>
              </a:xfrm>
              <a:prstGeom prst="rect">
                <a:avLst/>
              </a:prstGeom>
              <a:blipFill rotWithShape="1">
                <a:blip r:embed="rId4"/>
                <a:stretch>
                  <a:fillRect l="-21" t="-23" r="-1297" b="11"/>
                </a:stretch>
              </a:blipFill>
            </p:spPr>
            <p:txBody>
              <a:bodyPr/>
              <a:lstStyle/>
              <a:p>
                <a:r>
                  <a:rPr lang="zh-CN" altLang="en-US">
                    <a:noFill/>
                  </a:rPr>
                  <a:t> </a:t>
                </a:r>
              </a:p>
            </p:txBody>
          </p:sp>
        </mc:Fallback>
      </mc:AlternateContent>
      <p:sp>
        <p:nvSpPr>
          <p:cNvPr id="16" name="文本框 15">
            <a:hlinkClick r:id="rId5" action="ppaction://hlinksldjump"/>
          </p:cNvPr>
          <p:cNvSpPr txBox="1"/>
          <p:nvPr/>
        </p:nvSpPr>
        <p:spPr>
          <a:xfrm>
            <a:off x="899592" y="1884184"/>
            <a:ext cx="7522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BSV1SZ</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43388"/>
            <a:ext cx="1980029"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熵增原理：</a:t>
            </a:r>
            <a:endParaRPr lang="zh-CN" altLang="en-US" sz="28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grpSp>
        <p:nvGrpSpPr>
          <p:cNvPr id="17" name="组合 16"/>
          <p:cNvGrpSpPr/>
          <p:nvPr/>
        </p:nvGrpSpPr>
        <p:grpSpPr>
          <a:xfrm>
            <a:off x="507584" y="779667"/>
            <a:ext cx="7900109" cy="523220"/>
            <a:chOff x="507584" y="1113398"/>
            <a:chExt cx="7900109" cy="523220"/>
          </a:xfrm>
        </p:grpSpPr>
        <p:sp>
          <p:nvSpPr>
            <p:cNvPr id="11" name="矩形 10"/>
            <p:cNvSpPr/>
            <p:nvPr/>
          </p:nvSpPr>
          <p:spPr>
            <a:xfrm>
              <a:off x="507584" y="1113398"/>
              <a:ext cx="5432568" cy="523220"/>
            </a:xfrm>
            <a:prstGeom prst="rect">
              <a:avLst/>
            </a:prstGeom>
          </p:spPr>
          <p:txBody>
            <a:bodyPr wrap="square">
              <a:spAutoFit/>
            </a:bodyPr>
            <a:lstStyle/>
            <a:p>
              <a:pPr algn="dist"/>
              <a:r>
                <a:rPr lang="zh-CN" altLang="en-US" sz="28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水</a:t>
              </a:r>
              <a:r>
                <a:rPr lang="zh-CN" altLang="en-US" dirty="0">
                  <a:latin typeface="幼圆" panose="02010509060101010101" pitchFamily="49" charset="-122"/>
                  <a:ea typeface="幼圆" panose="02010509060101010101" pitchFamily="49" charset="-122"/>
                </a:rPr>
                <a:t>：温度是</a:t>
              </a:r>
              <a:r>
                <a:rPr lang="en-US" altLang="zh-CN" dirty="0">
                  <a:latin typeface="幼圆" panose="02010509060101010101" pitchFamily="49" charset="-122"/>
                  <a:ea typeface="幼圆" panose="02010509060101010101" pitchFamily="49" charset="-122"/>
                </a:rPr>
                <a:t>T1</a:t>
              </a:r>
              <a:r>
                <a:rPr lang="zh-CN" altLang="en-US" dirty="0">
                  <a:latin typeface="幼圆" panose="02010509060101010101" pitchFamily="49" charset="-122"/>
                  <a:ea typeface="幼圆" panose="02010509060101010101" pitchFamily="49" charset="-122"/>
                </a:rPr>
                <a:t>，它包含的热量是</a:t>
              </a:r>
              <a:r>
                <a:rPr lang="en-US" altLang="zh-CN" dirty="0">
                  <a:latin typeface="幼圆" panose="02010509060101010101" pitchFamily="49" charset="-122"/>
                  <a:ea typeface="幼圆" panose="02010509060101010101" pitchFamily="49" charset="-122"/>
                </a:rPr>
                <a:t>Q1</a:t>
              </a:r>
              <a:r>
                <a:rPr lang="zh-CN" altLang="en-US" dirty="0">
                  <a:latin typeface="幼圆" panose="02010509060101010101" pitchFamily="49" charset="-122"/>
                  <a:ea typeface="幼圆" panose="02010509060101010101" pitchFamily="49" charset="-122"/>
                </a:rPr>
                <a:t>，它的</a:t>
              </a:r>
              <a:r>
                <a:rPr lang="zh-CN" altLang="en-US" sz="28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p:txBody>
        </p:sp>
        <p:sp>
          <p:nvSpPr>
            <p:cNvPr id="13" name="矩形 12"/>
            <p:cNvSpPr/>
            <p:nvPr/>
          </p:nvSpPr>
          <p:spPr>
            <a:xfrm>
              <a:off x="5993250" y="1113398"/>
              <a:ext cx="2414443" cy="523220"/>
            </a:xfrm>
            <a:prstGeom prst="rect">
              <a:avLst/>
            </a:prstGeom>
          </p:spPr>
          <p:txBody>
            <a:bodyPr wrap="none">
              <a:spAutoFit/>
            </a:bodyPr>
            <a:lstStyle/>
            <a:p>
              <a:pPr algn="ctr"/>
              <a:r>
                <a:rPr lang="en-US" altLang="zh-CN"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S1 = Q1 / T1 </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grpSp>
        <p:nvGrpSpPr>
          <p:cNvPr id="18" name="组合 17"/>
          <p:cNvGrpSpPr/>
          <p:nvPr/>
        </p:nvGrpSpPr>
        <p:grpSpPr>
          <a:xfrm>
            <a:off x="507584" y="1544474"/>
            <a:ext cx="7900109" cy="523220"/>
            <a:chOff x="507584" y="2041157"/>
            <a:chExt cx="7900109" cy="523220"/>
          </a:xfrm>
        </p:grpSpPr>
        <p:sp>
          <p:nvSpPr>
            <p:cNvPr id="12" name="矩形 11"/>
            <p:cNvSpPr/>
            <p:nvPr/>
          </p:nvSpPr>
          <p:spPr>
            <a:xfrm>
              <a:off x="507584" y="2041157"/>
              <a:ext cx="5432568" cy="523220"/>
            </a:xfrm>
            <a:prstGeom prst="rect">
              <a:avLst/>
            </a:prstGeom>
          </p:spPr>
          <p:txBody>
            <a:bodyPr wrap="square">
              <a:spAutoFit/>
            </a:bodyPr>
            <a:lstStyle/>
            <a:p>
              <a:pPr algn="dist"/>
              <a:r>
                <a:rPr lang="zh-CN" altLang="en-US" sz="28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冰</a:t>
              </a:r>
              <a:r>
                <a:rPr lang="zh-CN" altLang="en-US" dirty="0">
                  <a:latin typeface="幼圆" panose="02010509060101010101" pitchFamily="49" charset="-122"/>
                  <a:ea typeface="幼圆" panose="02010509060101010101" pitchFamily="49" charset="-122"/>
                </a:rPr>
                <a:t>：温度是</a:t>
              </a:r>
              <a:r>
                <a:rPr lang="en-US" altLang="zh-CN" dirty="0">
                  <a:latin typeface="幼圆" panose="02010509060101010101" pitchFamily="49" charset="-122"/>
                  <a:ea typeface="幼圆" panose="02010509060101010101" pitchFamily="49" charset="-122"/>
                </a:rPr>
                <a:t>T2</a:t>
              </a:r>
              <a:r>
                <a:rPr lang="zh-CN" altLang="en-US" dirty="0">
                  <a:latin typeface="幼圆" panose="02010509060101010101" pitchFamily="49" charset="-122"/>
                  <a:ea typeface="幼圆" panose="02010509060101010101" pitchFamily="49" charset="-122"/>
                </a:rPr>
                <a:t>，它包含的热量是</a:t>
              </a:r>
              <a:r>
                <a:rPr lang="en-US" altLang="zh-CN" dirty="0">
                  <a:latin typeface="幼圆" panose="02010509060101010101" pitchFamily="49" charset="-122"/>
                  <a:ea typeface="幼圆" panose="02010509060101010101" pitchFamily="49" charset="-122"/>
                </a:rPr>
                <a:t>Q2</a:t>
              </a:r>
              <a:r>
                <a:rPr lang="zh-CN" altLang="en-US" dirty="0">
                  <a:latin typeface="幼圆" panose="02010509060101010101" pitchFamily="49" charset="-122"/>
                  <a:ea typeface="幼圆" panose="02010509060101010101" pitchFamily="49" charset="-122"/>
                </a:rPr>
                <a:t>，它的</a:t>
              </a:r>
              <a:r>
                <a:rPr lang="zh-CN" altLang="en-US" sz="28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p:txBody>
        </p:sp>
        <p:sp>
          <p:nvSpPr>
            <p:cNvPr id="14" name="矩形 13"/>
            <p:cNvSpPr/>
            <p:nvPr/>
          </p:nvSpPr>
          <p:spPr>
            <a:xfrm>
              <a:off x="5993250" y="2041157"/>
              <a:ext cx="2414443" cy="523220"/>
            </a:xfrm>
            <a:prstGeom prst="rect">
              <a:avLst/>
            </a:prstGeom>
          </p:spPr>
          <p:txBody>
            <a:bodyPr wrap="none">
              <a:spAutoFit/>
            </a:bodyPr>
            <a:lstStyle/>
            <a:p>
              <a:pPr algn="ctr"/>
              <a:r>
                <a:rPr lang="en-US" altLang="zh-CN"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S2 = Q2 / T2 </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19" name="文本框 18"/>
          <p:cNvSpPr txBox="1"/>
          <p:nvPr/>
        </p:nvSpPr>
        <p:spPr>
          <a:xfrm>
            <a:off x="6910290" y="1051359"/>
            <a:ext cx="492443" cy="707886"/>
          </a:xfrm>
          <a:prstGeom prst="rect">
            <a:avLst/>
          </a:prstGeom>
          <a:noFill/>
        </p:spPr>
        <p:txBody>
          <a:bodyPr wrap="none" rtlCol="0">
            <a:spAutoFit/>
          </a:bodyPr>
          <a:lstStyle/>
          <a:p>
            <a:pPr algn="ct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0" name="TextBox 3"/>
          <p:cNvSpPr txBox="1"/>
          <p:nvPr/>
        </p:nvSpPr>
        <p:spPr>
          <a:xfrm>
            <a:off x="5980677" y="2285459"/>
            <a:ext cx="2313454" cy="707886"/>
          </a:xfrm>
          <a:prstGeom prst="rect">
            <a:avLst/>
          </a:prstGeom>
          <a:noFill/>
          <a:ln w="3175">
            <a:noFill/>
          </a:ln>
        </p:spPr>
        <p:txBody>
          <a:bodyPr wrap="none" rtlCol="0">
            <a:spAutoFit/>
          </a:bodyPr>
          <a:lstStyle/>
          <a:p>
            <a:pPr algn="ctr"/>
            <a:r>
              <a:rPr lang="en-US" altLang="zh-CN" sz="4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 = Q / T</a:t>
            </a:r>
            <a:endParaRPr lang="zh-CN" altLang="en-US" sz="4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2" name="矩形 21"/>
          <p:cNvSpPr/>
          <p:nvPr/>
        </p:nvSpPr>
        <p:spPr>
          <a:xfrm>
            <a:off x="539551" y="2335854"/>
            <a:ext cx="5348353" cy="523220"/>
          </a:xfrm>
          <a:prstGeom prst="rect">
            <a:avLst/>
          </a:prstGeom>
        </p:spPr>
        <p:txBody>
          <a:bodyPr wrap="square">
            <a:spAutoFit/>
          </a:bodyPr>
          <a:lstStyle/>
          <a:p>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混合后</a:t>
            </a:r>
            <a:r>
              <a:rPr lang="zh-CN" altLang="en-US" dirty="0">
                <a:latin typeface="幼圆" panose="02010509060101010101" pitchFamily="49" charset="-122"/>
                <a:ea typeface="幼圆" panose="02010509060101010101" pitchFamily="49" charset="-122"/>
              </a:rPr>
              <a:t>：温度</a:t>
            </a:r>
            <a:r>
              <a:rPr lang="en-US" altLang="zh-CN" dirty="0">
                <a:latin typeface="幼圆" panose="02010509060101010101" pitchFamily="49" charset="-122"/>
                <a:ea typeface="幼圆" panose="02010509060101010101" pitchFamily="49" charset="-122"/>
              </a:rPr>
              <a:t>T</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(T1,T2)</a:t>
            </a:r>
            <a:r>
              <a:rPr lang="zh-CN" altLang="en-US" dirty="0">
                <a:latin typeface="幼圆" panose="02010509060101010101" pitchFamily="49" charset="-122"/>
                <a:ea typeface="幼圆" panose="02010509060101010101" pitchFamily="49" charset="-122"/>
              </a:rPr>
              <a:t>，热量</a:t>
            </a:r>
            <a:r>
              <a:rPr lang="en-US" altLang="zh-CN" dirty="0">
                <a:latin typeface="幼圆" panose="02010509060101010101" pitchFamily="49" charset="-122"/>
                <a:ea typeface="幼圆" panose="02010509060101010101" pitchFamily="49" charset="-122"/>
              </a:rPr>
              <a:t>Q=Q1+Q2</a:t>
            </a:r>
            <a:r>
              <a:rPr lang="zh-CN" altLang="en-US" dirty="0">
                <a:latin typeface="幼圆" panose="02010509060101010101" pitchFamily="49" charset="-122"/>
                <a:ea typeface="幼圆" panose="02010509060101010101" pitchFamily="49" charset="-122"/>
              </a:rPr>
              <a:t>，</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p:txBody>
      </p:sp>
      <p:sp>
        <p:nvSpPr>
          <p:cNvPr id="24" name="矩形 23"/>
          <p:cNvSpPr/>
          <p:nvPr/>
        </p:nvSpPr>
        <p:spPr>
          <a:xfrm>
            <a:off x="3923928" y="2942024"/>
            <a:ext cx="4925398" cy="707886"/>
          </a:xfrm>
          <a:prstGeom prst="rect">
            <a:avLst/>
          </a:prstGeom>
          <a:ln w="3175">
            <a:solidFill>
              <a:srgbClr val="C00000"/>
            </a:solidFill>
          </a:ln>
        </p:spPr>
        <p:txBody>
          <a:bodyPr wrap="square">
            <a:spAutoFit/>
          </a:bodyPr>
          <a:lstStyle/>
          <a:p>
            <a:pPr algn="r"/>
            <a:r>
              <a:rPr lang="zh-CN" altLang="en-US" sz="28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数学证明</a:t>
            </a:r>
            <a:r>
              <a:rPr lang="zh-CN" altLang="en-US" sz="4000" dirty="0"/>
              <a:t>：</a:t>
            </a:r>
            <a:r>
              <a:rPr lang="en-US" altLang="zh-CN" sz="40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 &gt; S1 + S2 </a:t>
            </a:r>
          </a:p>
        </p:txBody>
      </p:sp>
      <p:pic>
        <p:nvPicPr>
          <p:cNvPr id="25" name="图片 24" descr="c:\documents and settings\administrator\application data\360se6\User Data\temp\201937-1206220U51778.jpg"/>
          <p:cNvPicPr/>
          <p:nvPr/>
        </p:nvPicPr>
        <p:blipFill>
          <a:blip r:embed="rId2" cstate="print"/>
          <a:srcRect/>
          <a:stretch>
            <a:fillRect/>
          </a:stretch>
        </p:blipFill>
        <p:spPr bwMode="auto">
          <a:xfrm>
            <a:off x="611560" y="3003798"/>
            <a:ext cx="2088232" cy="194421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7" name="组合 36"/>
          <p:cNvGrpSpPr/>
          <p:nvPr/>
        </p:nvGrpSpPr>
        <p:grpSpPr>
          <a:xfrm>
            <a:off x="2841481" y="3608279"/>
            <a:ext cx="5998264" cy="1449536"/>
            <a:chOff x="2841481" y="3608279"/>
            <a:chExt cx="5998264" cy="1449536"/>
          </a:xfrm>
        </p:grpSpPr>
        <p:sp>
          <p:nvSpPr>
            <p:cNvPr id="4" name="矩形 3"/>
            <p:cNvSpPr/>
            <p:nvPr/>
          </p:nvSpPr>
          <p:spPr>
            <a:xfrm>
              <a:off x="4321030" y="3608279"/>
              <a:ext cx="4499442" cy="1015663"/>
            </a:xfrm>
            <a:prstGeom prst="rect">
              <a:avLst/>
            </a:prstGeom>
          </p:spPr>
          <p:txBody>
            <a:bodyPr wrap="square">
              <a:spAutoFit/>
            </a:bodyPr>
            <a:lstStyle/>
            <a:p>
              <a:pPr algn="r"/>
              <a:r>
                <a:rPr lang="zh-CN" altLang="en-US" dirty="0">
                  <a:latin typeface="幼圆" panose="02010509060101010101" pitchFamily="49" charset="-122"/>
                  <a:ea typeface="幼圆" panose="02010509060101010101" pitchFamily="49" charset="-122"/>
                </a:rPr>
                <a:t>也就是说，熵增加，熵的变化量：</a:t>
              </a:r>
            </a:p>
            <a:p>
              <a:pPr algn="r"/>
              <a:r>
                <a:rPr lang="en-US" altLang="zh-CN" sz="2400" b="1" u="sng" dirty="0" err="1">
                  <a:solidFill>
                    <a:srgbClr val="C00000"/>
                  </a:solidFill>
                  <a:latin typeface="幼圆" panose="02010509060101010101" pitchFamily="49" charset="-122"/>
                  <a:ea typeface="幼圆" panose="02010509060101010101" pitchFamily="49" charset="-122"/>
                </a:rPr>
                <a:t>dS</a:t>
              </a:r>
              <a:r>
                <a:rPr lang="en-US" altLang="zh-CN" sz="2400" b="1" u="sng" dirty="0">
                  <a:solidFill>
                    <a:srgbClr val="C00000"/>
                  </a:solidFill>
                  <a:latin typeface="幼圆" panose="02010509060101010101" pitchFamily="49" charset="-122"/>
                  <a:ea typeface="幼圆" panose="02010509060101010101" pitchFamily="49" charset="-122"/>
                </a:rPr>
                <a:t> = S-(S1+S2) &gt; 0</a:t>
              </a:r>
            </a:p>
            <a:p>
              <a:pPr algn="r"/>
              <a:r>
                <a:rPr lang="zh-CN" altLang="en-US" dirty="0">
                  <a:solidFill>
                    <a:srgbClr val="C00000"/>
                  </a:solidFill>
                  <a:latin typeface="幼圆" panose="02010509060101010101" pitchFamily="49" charset="-122"/>
                  <a:ea typeface="幼圆" panose="02010509060101010101" pitchFamily="49" charset="-122"/>
                </a:rPr>
                <a:t>恒大于！恒大于！恒大于！</a:t>
              </a:r>
            </a:p>
          </p:txBody>
        </p:sp>
        <p:grpSp>
          <p:nvGrpSpPr>
            <p:cNvPr id="10" name="组合 9"/>
            <p:cNvGrpSpPr/>
            <p:nvPr/>
          </p:nvGrpSpPr>
          <p:grpSpPr>
            <a:xfrm>
              <a:off x="3740272" y="4657705"/>
              <a:ext cx="5099473" cy="400110"/>
              <a:chOff x="3524248" y="4515966"/>
              <a:chExt cx="5099473" cy="400110"/>
            </a:xfrm>
          </p:grpSpPr>
          <p:sp>
            <p:nvSpPr>
              <p:cNvPr id="7" name="TextBox 6"/>
              <p:cNvSpPr txBox="1"/>
              <p:nvPr/>
            </p:nvSpPr>
            <p:spPr>
              <a:xfrm>
                <a:off x="3524248" y="4515966"/>
                <a:ext cx="5099473" cy="40011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冰与水</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：可分辨      不可分辨，有序     无序</a:t>
                </a:r>
              </a:p>
            </p:txBody>
          </p:sp>
          <p:sp>
            <p:nvSpPr>
              <p:cNvPr id="8" name="右箭头 7"/>
              <p:cNvSpPr/>
              <p:nvPr/>
            </p:nvSpPr>
            <p:spPr>
              <a:xfrm>
                <a:off x="5508104" y="4574912"/>
                <a:ext cx="288032"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9" name="右箭头 8"/>
              <p:cNvSpPr/>
              <p:nvPr/>
            </p:nvSpPr>
            <p:spPr>
              <a:xfrm>
                <a:off x="7694468" y="4574912"/>
                <a:ext cx="288032"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ea typeface="楷体" panose="02010609060101010101" pitchFamily="49" charset="-122"/>
                </a:endParaRPr>
              </a:p>
            </p:txBody>
          </p:sp>
        </p:grpSp>
        <p:sp>
          <p:nvSpPr>
            <p:cNvPr id="26" name="TextBox 4"/>
            <p:cNvSpPr txBox="1"/>
            <p:nvPr/>
          </p:nvSpPr>
          <p:spPr>
            <a:xfrm>
              <a:off x="2841481" y="4085659"/>
              <a:ext cx="295465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无序就是熵增</a:t>
              </a:r>
            </a:p>
          </p:txBody>
        </p:sp>
        <p:sp>
          <p:nvSpPr>
            <p:cNvPr id="27" name="TextBox 5"/>
            <p:cNvSpPr txBox="1"/>
            <p:nvPr/>
          </p:nvSpPr>
          <p:spPr>
            <a:xfrm>
              <a:off x="3178890" y="3720196"/>
              <a:ext cx="2031325"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熵，序的度量</a:t>
              </a:r>
            </a:p>
          </p:txBody>
        </p:sp>
      </p:grpSp>
      <p:grpSp>
        <p:nvGrpSpPr>
          <p:cNvPr id="30" name="组合 29"/>
          <p:cNvGrpSpPr/>
          <p:nvPr/>
        </p:nvGrpSpPr>
        <p:grpSpPr>
          <a:xfrm>
            <a:off x="5926542" y="803918"/>
            <a:ext cx="707886" cy="2092466"/>
            <a:chOff x="5942726" y="766608"/>
            <a:chExt cx="707886" cy="2092466"/>
          </a:xfrm>
        </p:grpSpPr>
        <p:sp>
          <p:nvSpPr>
            <p:cNvPr id="28" name="文本框 27"/>
            <p:cNvSpPr txBox="1"/>
            <p:nvPr/>
          </p:nvSpPr>
          <p:spPr>
            <a:xfrm rot="16200000">
              <a:off x="6050447" y="1851744"/>
              <a:ext cx="492443" cy="707886"/>
            </a:xfrm>
            <a:prstGeom prst="rect">
              <a:avLst/>
            </a:prstGeom>
            <a:noFill/>
          </p:spPr>
          <p:txBody>
            <a:bodyPr wrap="none" rtlCol="0">
              <a:spAutoFit/>
            </a:bodyPr>
            <a:lstStyle/>
            <a:p>
              <a:pPr algn="ct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&gt;</a:t>
              </a:r>
              <a:endPar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9" name="矩形 28"/>
            <p:cNvSpPr/>
            <p:nvPr/>
          </p:nvSpPr>
          <p:spPr>
            <a:xfrm>
              <a:off x="6012160" y="766608"/>
              <a:ext cx="638452" cy="2092466"/>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6774238" y="803918"/>
            <a:ext cx="707886" cy="2092466"/>
            <a:chOff x="5942726" y="766608"/>
            <a:chExt cx="707886" cy="2092466"/>
          </a:xfrm>
        </p:grpSpPr>
        <p:sp>
          <p:nvSpPr>
            <p:cNvPr id="32" name="文本框 31"/>
            <p:cNvSpPr txBox="1"/>
            <p:nvPr/>
          </p:nvSpPr>
          <p:spPr>
            <a:xfrm rot="16200000">
              <a:off x="6050447" y="1851744"/>
              <a:ext cx="492443" cy="707886"/>
            </a:xfrm>
            <a:prstGeom prst="rect">
              <a:avLst/>
            </a:prstGeom>
            <a:noFill/>
          </p:spPr>
          <p:txBody>
            <a:bodyPr wrap="none" rtlCol="0">
              <a:spAutoFit/>
            </a:bodyPr>
            <a:lstStyle/>
            <a:p>
              <a:pPr algn="ct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3" name="矩形 32"/>
            <p:cNvSpPr/>
            <p:nvPr/>
          </p:nvSpPr>
          <p:spPr>
            <a:xfrm>
              <a:off x="6012160" y="766608"/>
              <a:ext cx="638452" cy="2092466"/>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7598694" y="803918"/>
            <a:ext cx="707886" cy="2092466"/>
            <a:chOff x="5942726" y="766608"/>
            <a:chExt cx="707886" cy="2092466"/>
          </a:xfrm>
        </p:grpSpPr>
        <p:sp>
          <p:nvSpPr>
            <p:cNvPr id="35" name="文本框 34"/>
            <p:cNvSpPr txBox="1"/>
            <p:nvPr/>
          </p:nvSpPr>
          <p:spPr>
            <a:xfrm rot="16200000">
              <a:off x="5947855" y="1851744"/>
              <a:ext cx="697627" cy="707886"/>
            </a:xfrm>
            <a:prstGeom prst="rect">
              <a:avLst/>
            </a:prstGeom>
            <a:noFill/>
          </p:spPr>
          <p:txBody>
            <a:bodyPr wrap="none" rtlCol="0">
              <a:spAutoFit/>
            </a:bodyPr>
            <a:lstStyle/>
            <a:p>
              <a:pPr algn="ctr"/>
              <a:r>
                <a:rPr lang="zh-CN" altLang="en-US" sz="4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sp>
          <p:nvSpPr>
            <p:cNvPr id="36" name="矩形 35"/>
            <p:cNvSpPr/>
            <p:nvPr/>
          </p:nvSpPr>
          <p:spPr>
            <a:xfrm>
              <a:off x="6012160" y="766608"/>
              <a:ext cx="638452" cy="2092466"/>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标注 37"/>
          <p:cNvSpPr/>
          <p:nvPr/>
        </p:nvSpPr>
        <p:spPr>
          <a:xfrm>
            <a:off x="6324144" y="9876"/>
            <a:ext cx="2549096" cy="584775"/>
          </a:xfrm>
          <a:prstGeom prst="wedgeRectCallout">
            <a:avLst>
              <a:gd name="adj1" fmla="val -38617"/>
              <a:gd name="adj2" fmla="val 89707"/>
            </a:avLst>
          </a:prstGeom>
          <a:ln>
            <a:noFill/>
          </a:ln>
        </p:spPr>
        <p:style>
          <a:lnRef idx="3">
            <a:schemeClr val="lt1"/>
          </a:lnRef>
          <a:fillRef idx="1">
            <a:schemeClr val="accent1"/>
          </a:fillRef>
          <a:effectRef idx="1">
            <a:schemeClr val="accent1"/>
          </a:effectRef>
          <a:fontRef idx="minor">
            <a:schemeClr val="lt1"/>
          </a:fontRef>
        </p:style>
        <p:txBody>
          <a:bodyPr wrap="none">
            <a:spAutoFit/>
          </a:bodyPr>
          <a:lstStyle/>
          <a:p>
            <a:pPr algn="ctr"/>
            <a:r>
              <a:rPr lang="en-US" altLang="zh-CN" sz="3200"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 =</a:t>
            </a:r>
            <a:r>
              <a:rPr lang="zh-CN" altLang="en-US" sz="3200"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en-US" altLang="zh-CN" sz="3200"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S1 + S2  </a:t>
            </a:r>
          </a:p>
        </p:txBody>
      </p:sp>
      <p:sp>
        <p:nvSpPr>
          <p:cNvPr id="40" name="矩形 39"/>
          <p:cNvSpPr/>
          <p:nvPr/>
        </p:nvSpPr>
        <p:spPr>
          <a:xfrm>
            <a:off x="6688111" y="11242"/>
            <a:ext cx="417102" cy="646331"/>
          </a:xfrm>
          <a:prstGeom prst="rect">
            <a:avLst/>
          </a:prstGeom>
        </p:spPr>
        <p:txBody>
          <a:bodyPr wrap="none">
            <a:spAutoFit/>
          </a:bodyPr>
          <a:lstStyle/>
          <a:p>
            <a:pPr algn="ctr"/>
            <a:r>
              <a:rPr lang="en-US" altLang="zh-CN" sz="3600"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randombar(horizontal)">
                                      <p:cBhvr>
                                        <p:cTn id="21" dur="500"/>
                                        <p:tgtEl>
                                          <p:spTgt spid="38"/>
                                        </p:tgtEl>
                                      </p:cBhvr>
                                    </p:animEffect>
                                  </p:childTnLst>
                                </p:cTn>
                              </p:par>
                            </p:childTnLst>
                          </p:cTn>
                        </p:par>
                        <p:par>
                          <p:cTn id="22" fill="hold">
                            <p:stCondLst>
                              <p:cond delay="500"/>
                            </p:stCondLst>
                            <p:childTnLst>
                              <p:par>
                                <p:cTn id="23" presetID="45" presetClass="entr" presetSubtype="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2000"/>
                                        <p:tgtEl>
                                          <p:spTgt spid="40"/>
                                        </p:tgtEl>
                                      </p:cBhvr>
                                    </p:animEffect>
                                    <p:anim calcmode="lin" valueType="num">
                                      <p:cBhvr>
                                        <p:cTn id="26" dur="2000" fill="hold"/>
                                        <p:tgtEl>
                                          <p:spTgt spid="40"/>
                                        </p:tgtEl>
                                        <p:attrNameLst>
                                          <p:attrName>ppt_w</p:attrName>
                                        </p:attrNameLst>
                                      </p:cBhvr>
                                      <p:tavLst>
                                        <p:tav tm="0" fmla="#ppt_w*sin(2.5*pi*$)">
                                          <p:val>
                                            <p:fltVal val="0"/>
                                          </p:val>
                                        </p:tav>
                                        <p:tav tm="100000">
                                          <p:val>
                                            <p:fltVal val="1"/>
                                          </p:val>
                                        </p:tav>
                                      </p:tavLst>
                                    </p:anim>
                                    <p:anim calcmode="lin" valueType="num">
                                      <p:cBhvr>
                                        <p:cTn id="27"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randombar(horizontal)">
                                      <p:cBhvr>
                                        <p:cTn id="32" dur="500"/>
                                        <p:tgtEl>
                                          <p:spTgt spid="30"/>
                                        </p:tgtEl>
                                      </p:cBhvr>
                                    </p:animEffect>
                                  </p:childTnLst>
                                </p:cTn>
                              </p:par>
                            </p:childTnLst>
                          </p:cTn>
                        </p:par>
                        <p:par>
                          <p:cTn id="33" fill="hold">
                            <p:stCondLst>
                              <p:cond delay="500"/>
                            </p:stCondLst>
                            <p:childTnLst>
                              <p:par>
                                <p:cTn id="34" presetID="14" presetClass="entr" presetSubtype="1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randombar(horizontal)">
                                      <p:cBhvr>
                                        <p:cTn id="4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animBg="1"/>
      <p:bldP spid="38" grpId="0" animBg="1"/>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75856" y="195486"/>
            <a:ext cx="5688632" cy="2400657"/>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rPr>
              <a:t>事实：</a:t>
            </a:r>
            <a:endParaRPr lang="en-US" altLang="zh-CN" dirty="0">
              <a:latin typeface="幼圆" panose="02010509060101010101" pitchFamily="49" charset="-122"/>
              <a:ea typeface="幼圆" panose="02010509060101010101" pitchFamily="49" charset="-122"/>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熵增，这个物理过程是单向的、不可逆的。</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latin typeface="幼圆" panose="02010509060101010101" pitchFamily="49" charset="-122"/>
                <a:ea typeface="幼圆" panose="02010509060101010101" pitchFamily="49" charset="-122"/>
              </a:rPr>
              <a:t>也就是说，你不可能再把这杯新的水还原成原来的那杯水和冰块了。因为热量只能从温度高的物体流向温度低的物体，不可逆。你可以再深一步想，如果用的是两块不同温度的铁块放一起呢？也是一样的，你能把铁块再次分开，但是它们的温度回不到原来各自的状态了，它们的熵，不可挽回地增加了！</a:t>
            </a:r>
          </a:p>
        </p:txBody>
      </p:sp>
      <p:grpSp>
        <p:nvGrpSpPr>
          <p:cNvPr id="3" name="组合 2"/>
          <p:cNvGrpSpPr/>
          <p:nvPr/>
        </p:nvGrpSpPr>
        <p:grpSpPr>
          <a:xfrm>
            <a:off x="251520" y="411510"/>
            <a:ext cx="2889921" cy="2095783"/>
            <a:chOff x="251520" y="1628800"/>
            <a:chExt cx="2889921" cy="2095783"/>
          </a:xfrm>
        </p:grpSpPr>
        <p:pic>
          <p:nvPicPr>
            <p:cNvPr id="4" name="Picture 2" descr="http://img2.imgtn.bdimg.com/it/u=2058458648,1698451824&amp;fm=11&amp;gp=0.jpg">
              <a:hlinkClick r:id="rId2"/>
            </p:cNvPr>
            <p:cNvPicPr>
              <a:picLocks noChangeAspect="1" noChangeArrowheads="1"/>
            </p:cNvPicPr>
            <p:nvPr/>
          </p:nvPicPr>
          <p:blipFill>
            <a:blip r:embed="rId3" cstate="print"/>
            <a:srcRect/>
            <a:stretch>
              <a:fillRect/>
            </a:stretch>
          </p:blipFill>
          <p:spPr bwMode="auto">
            <a:xfrm>
              <a:off x="251520" y="1628800"/>
              <a:ext cx="2889921" cy="2016224"/>
            </a:xfrm>
            <a:prstGeom prst="rect">
              <a:avLst/>
            </a:prstGeom>
            <a:ln>
              <a:noFill/>
            </a:ln>
            <a:effectLst>
              <a:outerShdw blurRad="190500" algn="tl" rotWithShape="0">
                <a:srgbClr val="000000">
                  <a:alpha val="70000"/>
                </a:srgbClr>
              </a:outerShdw>
            </a:effectLst>
          </p:spPr>
        </p:pic>
        <p:sp>
          <p:nvSpPr>
            <p:cNvPr id="5" name="TextBox 4"/>
            <p:cNvSpPr txBox="1"/>
            <p:nvPr/>
          </p:nvSpPr>
          <p:spPr>
            <a:xfrm>
              <a:off x="467544" y="2708920"/>
              <a:ext cx="1944216"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不给</a:t>
              </a:r>
              <a:r>
                <a:rPr lang="zh-CN" altLang="en-US" sz="2400" b="1" spc="50" dirty="0">
                  <a:ln w="11430"/>
                  <a:solidFill>
                    <a:srgbClr val="FFC000"/>
                  </a:soli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退</a:t>
              </a:r>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就拉倒呗，整地急头白脸地，噶哈呀？</a:t>
              </a:r>
            </a:p>
          </p:txBody>
        </p:sp>
      </p:grpSp>
      <p:pic>
        <p:nvPicPr>
          <p:cNvPr id="6" name="Picture 4" descr="http://www.cdcedu.com.cn:8088/xueke/uploaddir/ff80808104d23bfa0104d23e0464000a/uploadfile/2011-09-12/32f57e98cfcde0424a76b6d559ba5daa_s.jpg"/>
          <p:cNvPicPr>
            <a:picLocks noChangeAspect="1" noChangeArrowheads="1"/>
          </p:cNvPicPr>
          <p:nvPr/>
        </p:nvPicPr>
        <p:blipFill>
          <a:blip r:embed="rId4" cstate="screen"/>
          <a:srcRect/>
          <a:stretch>
            <a:fillRect/>
          </a:stretch>
        </p:blipFill>
        <p:spPr bwMode="auto">
          <a:xfrm>
            <a:off x="148242" y="2427734"/>
            <a:ext cx="2952328" cy="2592288"/>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7" name="TextBox 6"/>
          <p:cNvSpPr txBox="1"/>
          <p:nvPr/>
        </p:nvSpPr>
        <p:spPr>
          <a:xfrm>
            <a:off x="3347864" y="2715766"/>
            <a:ext cx="5493812" cy="369332"/>
          </a:xfrm>
          <a:prstGeom prst="rect">
            <a:avLst/>
          </a:prstGeom>
          <a:noFill/>
        </p:spPr>
        <p:txBody>
          <a:bodyPr wrap="none" rtlCol="0">
            <a:spAutoFit/>
          </a:bodyPr>
          <a:lstStyle/>
          <a:p>
            <a:r>
              <a:rPr lang="zh-CN" altLang="en-US" dirty="0">
                <a:solidFill>
                  <a:srgbClr val="C00000"/>
                </a:solidFill>
                <a:latin typeface="幼圆" panose="02010509060101010101" pitchFamily="49" charset="-122"/>
                <a:ea typeface="幼圆" panose="02010509060101010101" pitchFamily="49" charset="-122"/>
              </a:rPr>
              <a:t>熵增，气体变得均匀，没有温差，蒸汽机就不转了！</a:t>
            </a:r>
          </a:p>
        </p:txBody>
      </p:sp>
      <p:pic>
        <p:nvPicPr>
          <p:cNvPr id="9" name="图片 8" descr="klxs.jpg"/>
          <p:cNvPicPr/>
          <p:nvPr/>
        </p:nvPicPr>
        <p:blipFill>
          <a:blip r:embed="rId5" cstate="print"/>
          <a:stretch>
            <a:fillRect/>
          </a:stretch>
        </p:blipFill>
        <p:spPr>
          <a:xfrm>
            <a:off x="7511203" y="3363838"/>
            <a:ext cx="1597301" cy="1757238"/>
          </a:xfrm>
          <a:prstGeom prst="rect">
            <a:avLst/>
          </a:prstGeom>
        </p:spPr>
      </p:pic>
      <p:sp>
        <p:nvSpPr>
          <p:cNvPr id="10" name="TextBox 9"/>
          <p:cNvSpPr txBox="1"/>
          <p:nvPr/>
        </p:nvSpPr>
        <p:spPr>
          <a:xfrm>
            <a:off x="5617274" y="4371950"/>
            <a:ext cx="2339102"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本宝宝很生气！</a:t>
            </a:r>
          </a:p>
        </p:txBody>
      </p:sp>
      <p:sp>
        <p:nvSpPr>
          <p:cNvPr id="8" name="TextBox 7"/>
          <p:cNvSpPr txBox="1"/>
          <p:nvPr/>
        </p:nvSpPr>
        <p:spPr>
          <a:xfrm>
            <a:off x="3851920" y="3147814"/>
            <a:ext cx="3550972" cy="830997"/>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  </a:t>
            </a:r>
            <a:r>
              <a:rPr lang="zh-CN" altLang="en-US" sz="4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熵增 </a:t>
            </a:r>
            <a:r>
              <a:rPr lang="en-US" altLang="zh-CN" sz="4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 </a:t>
            </a:r>
            <a:r>
              <a:rPr lang="zh-CN" altLang="en-US" sz="4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无用</a:t>
            </a:r>
            <a:endParaRPr lang="zh-CN" altLang="en-US" sz="4800" dirty="0">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rthur wang\application data\360se6\User Data\temp\4b90f603738da97774990949b051f8198618e31a.jpg"/>
          <p:cNvPicPr>
            <a:picLocks noChangeAspect="1" noChangeArrowheads="1"/>
          </p:cNvPicPr>
          <p:nvPr/>
        </p:nvPicPr>
        <p:blipFill>
          <a:blip r:embed="rId2" cstate="print"/>
          <a:srcRect/>
          <a:stretch>
            <a:fillRect/>
          </a:stretch>
        </p:blipFill>
        <p:spPr bwMode="auto">
          <a:xfrm>
            <a:off x="467544" y="699542"/>
            <a:ext cx="1728192" cy="21602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539552" y="2499742"/>
            <a:ext cx="723275" cy="307777"/>
          </a:xfrm>
          <a:prstGeom prst="rect">
            <a:avLst/>
          </a:prstGeom>
          <a:noFill/>
        </p:spPr>
        <p:txBody>
          <a:bodyPr wrap="none" rtlCol="0">
            <a:spAutoFit/>
          </a:bodyPr>
          <a:lstStyle/>
          <a:p>
            <a:r>
              <a:rPr lang="zh-CN" altLang="en-US" sz="1400" dirty="0">
                <a:solidFill>
                  <a:schemeClr val="bg1"/>
                </a:solidFill>
                <a:latin typeface="幼圆" panose="02010509060101010101" pitchFamily="49" charset="-122"/>
                <a:ea typeface="幼圆" panose="02010509060101010101" pitchFamily="49" charset="-122"/>
              </a:rPr>
              <a:t>开尔文</a:t>
            </a:r>
          </a:p>
        </p:txBody>
      </p:sp>
      <p:sp>
        <p:nvSpPr>
          <p:cNvPr id="4" name="矩形 3"/>
          <p:cNvSpPr/>
          <p:nvPr/>
        </p:nvSpPr>
        <p:spPr>
          <a:xfrm>
            <a:off x="2555776" y="699542"/>
            <a:ext cx="1107996" cy="369332"/>
          </a:xfrm>
          <a:prstGeom prst="rect">
            <a:avLst/>
          </a:prstGeom>
        </p:spPr>
        <p:txBody>
          <a:bodyPr wrap="non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热寂理论</a:t>
            </a:r>
          </a:p>
        </p:txBody>
      </p:sp>
      <p:pic>
        <p:nvPicPr>
          <p:cNvPr id="5" name="图片 4" descr="c:\documents and settings\arthur wang\application data\360se6\User Data\temp\_type=book_n&amp;name=97875390220480F40FD1.jpg.jpg"/>
          <p:cNvPicPr/>
          <p:nvPr/>
        </p:nvPicPr>
        <p:blipFill>
          <a:blip r:embed="rId3" cstate="print"/>
          <a:srcRect/>
          <a:stretch>
            <a:fillRect/>
          </a:stretch>
        </p:blipFill>
        <p:spPr bwMode="auto">
          <a:xfrm>
            <a:off x="7092280" y="2427734"/>
            <a:ext cx="1656184" cy="2304256"/>
          </a:xfrm>
          <a:prstGeom prst="rect">
            <a:avLst/>
          </a:prstGeom>
          <a:ln>
            <a:noFill/>
          </a:ln>
          <a:effectLst>
            <a:outerShdw blurRad="190500" algn="tl" rotWithShape="0">
              <a:srgbClr val="000000">
                <a:alpha val="70000"/>
              </a:srgbClr>
            </a:outerShdw>
          </a:effectLst>
        </p:spPr>
      </p:pic>
      <p:sp>
        <p:nvSpPr>
          <p:cNvPr id="6" name="矩形 5"/>
          <p:cNvSpPr/>
          <p:nvPr/>
        </p:nvSpPr>
        <p:spPr>
          <a:xfrm>
            <a:off x="2627784" y="1131590"/>
            <a:ext cx="5904656" cy="923330"/>
          </a:xfrm>
          <a:prstGeom prst="rect">
            <a:avLst/>
          </a:prstGeom>
          <a:ln>
            <a:solidFill>
              <a:schemeClr val="bg2">
                <a:lumMod val="90000"/>
              </a:schemeClr>
            </a:solidFill>
          </a:ln>
        </p:spPr>
        <p:txBody>
          <a:bodyPr wrap="square">
            <a:spAutoFit/>
          </a:bodyPr>
          <a:lstStyle/>
          <a:p>
            <a:r>
              <a:rPr lang="zh-CN" altLang="en-US" dirty="0">
                <a:latin typeface="幼圆" panose="02010509060101010101" pitchFamily="49" charset="-122"/>
                <a:ea typeface="幼圆" panose="02010509060101010101" pitchFamily="49" charset="-122"/>
              </a:rPr>
              <a:t>如果一直这么发展下去，整个世界，整个宇宙，不就趋于温度相同了么？那世界就没有差别了！那什么运动就都没有了！那生物也都得死了！</a:t>
            </a:r>
            <a:r>
              <a:rPr lang="zh-CN" altLang="en-US" dirty="0">
                <a:solidFill>
                  <a:srgbClr val="C00000"/>
                </a:solidFill>
                <a:latin typeface="幼圆" panose="02010509060101010101" pitchFamily="49" charset="-122"/>
                <a:ea typeface="幼圆" panose="02010509060101010101" pitchFamily="49" charset="-122"/>
              </a:rPr>
              <a:t>这个世界最终将归于沉寂！</a:t>
            </a:r>
          </a:p>
        </p:txBody>
      </p:sp>
      <p:sp>
        <p:nvSpPr>
          <p:cNvPr id="7" name="矩形 6"/>
          <p:cNvSpPr/>
          <p:nvPr/>
        </p:nvSpPr>
        <p:spPr>
          <a:xfrm>
            <a:off x="2627784" y="2355726"/>
            <a:ext cx="4248472" cy="1200329"/>
          </a:xfrm>
          <a:prstGeom prst="rect">
            <a:avLst/>
          </a:prstGeom>
          <a:ln>
            <a:solidFill>
              <a:schemeClr val="bg2">
                <a:lumMod val="90000"/>
              </a:schemeClr>
            </a:solidFill>
          </a:ln>
        </p:spPr>
        <p:txBody>
          <a:bodyPr wrap="square">
            <a:spAutoFit/>
          </a:bodyPr>
          <a:lstStyle/>
          <a:p>
            <a:r>
              <a:rPr lang="zh-CN" altLang="en-US" dirty="0">
                <a:latin typeface="幼圆" panose="02010509060101010101" pitchFamily="49" charset="-122"/>
                <a:ea typeface="幼圆" panose="02010509060101010101" pitchFamily="49" charset="-122"/>
              </a:rPr>
              <a:t>绝对零度，</a:t>
            </a:r>
            <a:r>
              <a:rPr lang="en-US" altLang="zh-CN" dirty="0">
                <a:latin typeface="幼圆" panose="02010509060101010101" pitchFamily="49" charset="-122"/>
                <a:ea typeface="幼圆" panose="02010509060101010101" pitchFamily="49" charset="-122"/>
              </a:rPr>
              <a:t>-273</a:t>
            </a:r>
            <a:r>
              <a:rPr lang="zh-CN" altLang="en-US" dirty="0">
                <a:latin typeface="幼圆" panose="02010509060101010101" pitchFamily="49" charset="-122"/>
                <a:ea typeface="幼圆" panose="02010509060101010101" pitchFamily="49" charset="-122"/>
              </a:rPr>
              <a:t>摄氏度</a:t>
            </a:r>
          </a:p>
          <a:p>
            <a:r>
              <a:rPr lang="zh-CN" altLang="en-US" dirty="0">
                <a:latin typeface="幼圆" panose="02010509060101010101" pitchFamily="49" charset="-122"/>
                <a:ea typeface="幼圆" panose="02010509060101010101" pitchFamily="49" charset="-122"/>
              </a:rPr>
              <a:t>那就是宇宙死亡的温度</a:t>
            </a:r>
          </a:p>
          <a:p>
            <a:r>
              <a:rPr lang="zh-CN" altLang="en-US" dirty="0">
                <a:latin typeface="幼圆" panose="02010509060101010101" pitchFamily="49" charset="-122"/>
                <a:ea typeface="幼圆" panose="02010509060101010101" pitchFamily="49" charset="-122"/>
              </a:rPr>
              <a:t>恼人的哲学问题</a:t>
            </a:r>
          </a:p>
          <a:p>
            <a:r>
              <a:rPr lang="zh-CN" altLang="en-US" dirty="0">
                <a:latin typeface="幼圆" panose="02010509060101010101" pitchFamily="49" charset="-122"/>
                <a:ea typeface="幼圆" panose="02010509060101010101" pitchFamily="49" charset="-122"/>
              </a:rPr>
              <a:t>可以推广到很多方面，甚至到人类社会</a:t>
            </a:r>
          </a:p>
        </p:txBody>
      </p:sp>
      <p:sp>
        <p:nvSpPr>
          <p:cNvPr id="8" name="矩形 7"/>
          <p:cNvSpPr/>
          <p:nvPr/>
        </p:nvSpPr>
        <p:spPr>
          <a:xfrm>
            <a:off x="539552" y="3651870"/>
            <a:ext cx="6336704" cy="1077218"/>
          </a:xfrm>
          <a:prstGeom prst="rect">
            <a:avLst/>
          </a:prstGeom>
          <a:ln>
            <a:solidFill>
              <a:schemeClr val="bg2">
                <a:lumMod val="90000"/>
              </a:schemeClr>
            </a:solidFill>
          </a:ln>
        </p:spPr>
        <p:txBody>
          <a:bodyPr wrap="square">
            <a:spAutoFit/>
          </a:bodyPr>
          <a:lstStyle/>
          <a:p>
            <a:r>
              <a:rPr lang="zh-CN" altLang="en-US" dirty="0">
                <a:latin typeface="幼圆" panose="02010509060101010101" pitchFamily="49" charset="-122"/>
                <a:ea typeface="幼圆" panose="02010509060101010101" pitchFamily="49" charset="-122"/>
              </a:rPr>
              <a:t>热寂理论、熵增原理、热力学第二定律，在现代系统论当中都是一回事，一般的提法是熵增。</a:t>
            </a:r>
          </a:p>
          <a:p>
            <a:r>
              <a:rPr lang="zh-CN" altLang="en-US" dirty="0">
                <a:latin typeface="幼圆" panose="02010509060101010101" pitchFamily="49" charset="-122"/>
                <a:ea typeface="幼圆" panose="02010509060101010101" pitchFamily="49" charset="-122"/>
              </a:rPr>
              <a:t>在系统论当中，</a:t>
            </a:r>
            <a:r>
              <a:rPr lang="zh-CN" altLang="en-US" sz="28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a:t>
            </a:r>
            <a:r>
              <a:rPr lang="zh-CN" altLang="en-US" dirty="0">
                <a:latin typeface="幼圆" panose="02010509060101010101" pitchFamily="49" charset="-122"/>
                <a:ea typeface="幼圆" panose="02010509060101010101" pitchFamily="49" charset="-122"/>
              </a:rPr>
              <a:t>表示</a:t>
            </a:r>
            <a:r>
              <a:rPr lang="zh-CN" altLang="en-US" sz="28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“无序的程度”</a:t>
            </a:r>
            <a:r>
              <a:rPr lang="zh-CN" altLang="en-US" dirty="0">
                <a:latin typeface="幼圆" panose="02010509060101010101" pitchFamily="49" charset="-122"/>
                <a:ea typeface="幼圆" panose="02010509060101010101" pitchFamily="49" charset="-122"/>
              </a:rPr>
              <a:t>。</a:t>
            </a:r>
          </a:p>
        </p:txBody>
      </p:sp>
      <p:pic>
        <p:nvPicPr>
          <p:cNvPr id="5122" name="Picture 2"/>
          <p:cNvPicPr>
            <a:picLocks noChangeAspect="1" noChangeArrowheads="1"/>
          </p:cNvPicPr>
          <p:nvPr/>
        </p:nvPicPr>
        <p:blipFill>
          <a:blip r:embed="rId4" cstate="screen"/>
          <a:srcRect/>
          <a:stretch>
            <a:fillRect/>
          </a:stretch>
        </p:blipFill>
        <p:spPr bwMode="auto">
          <a:xfrm>
            <a:off x="7308304" y="20495"/>
            <a:ext cx="1508172" cy="104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59532" y="2067694"/>
            <a:ext cx="8388932" cy="2246769"/>
          </a:xfrm>
          <a:prstGeom prst="rect">
            <a:avLst/>
          </a:prstGeom>
          <a:ln w="3175">
            <a:solidFill>
              <a:schemeClr val="bg1">
                <a:lumMod val="65000"/>
              </a:schemeClr>
            </a:solidFill>
          </a:ln>
        </p:spPr>
        <p:txBody>
          <a:bodyPr wrap="squar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统计物理学</a:t>
            </a:r>
          </a:p>
          <a:p>
            <a:r>
              <a:rPr lang="zh-CN" altLang="en-US" sz="1600" dirty="0">
                <a:latin typeface="幼圆" panose="02010509060101010101" pitchFamily="49" charset="-122"/>
                <a:ea typeface="幼圆" panose="02010509060101010101" pitchFamily="49" charset="-122"/>
              </a:rPr>
              <a:t>把热力学第二定律的</a:t>
            </a:r>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a:t>
            </a:r>
            <a:r>
              <a:rPr lang="zh-CN" altLang="en-US" sz="1600" dirty="0">
                <a:latin typeface="幼圆" panose="02010509060101010101" pitchFamily="49" charset="-122"/>
                <a:ea typeface="幼圆" panose="02010509060101010101" pitchFamily="49" charset="-122"/>
              </a:rPr>
              <a:t>和</a:t>
            </a:r>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概率</a:t>
            </a:r>
            <a:r>
              <a:rPr lang="zh-CN" altLang="en-US" sz="1600" dirty="0">
                <a:latin typeface="幼圆" panose="02010509060101010101" pitchFamily="49" charset="-122"/>
                <a:ea typeface="幼圆" panose="02010509060101010101" pitchFamily="49" charset="-122"/>
              </a:rPr>
              <a:t>联系起来</a:t>
            </a:r>
            <a:endParaRPr lang="en-US" altLang="zh-CN" sz="1600" dirty="0">
              <a:latin typeface="幼圆" panose="02010509060101010101" pitchFamily="49" charset="-122"/>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一切自发过程，总是从概率小的状态向概率大的状态变化，从有序向无序变化。墨水会逐渐分散到整个瓶子中，因为系统处于分散状态的概率更大。</a:t>
            </a:r>
            <a:endParaRPr lang="en-US" altLang="zh-CN" sz="1600" dirty="0">
              <a:latin typeface="幼圆" panose="02010509060101010101" pitchFamily="49" charset="-122"/>
              <a:ea typeface="幼圆" panose="02010509060101010101" pitchFamily="49" charset="-122"/>
            </a:endParaRPr>
          </a:p>
          <a:p>
            <a:endParaRPr lang="zh-CN" altLang="en-US" sz="1600"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波尔兹曼公式</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indent="805180"/>
            <a:r>
              <a:rPr lang="en-US" altLang="zh-CN" sz="2000" dirty="0">
                <a:latin typeface="幼圆" panose="02010509060101010101" pitchFamily="49" charset="-122"/>
                <a:ea typeface="幼圆" panose="02010509060101010101" pitchFamily="49" charset="-122"/>
              </a:rPr>
              <a:t>S = </a:t>
            </a:r>
            <a:r>
              <a:rPr lang="en-US" altLang="zh-CN" sz="2000" i="1" dirty="0">
                <a:latin typeface="幼圆" panose="02010509060101010101" pitchFamily="49" charset="-122"/>
                <a:ea typeface="幼圆" panose="02010509060101010101" pitchFamily="49" charset="-122"/>
              </a:rPr>
              <a:t>k</a:t>
            </a:r>
            <a:r>
              <a:rPr lang="en-US" altLang="zh-CN" sz="2000" dirty="0">
                <a:latin typeface="幼圆" panose="02010509060101010101" pitchFamily="49" charset="-122"/>
                <a:ea typeface="幼圆" panose="02010509060101010101" pitchFamily="49" charset="-122"/>
              </a:rPr>
              <a:t> </a:t>
            </a:r>
            <a:r>
              <a:rPr lang="en-US" altLang="zh-CN" sz="2000" dirty="0" err="1">
                <a:latin typeface="幼圆" panose="02010509060101010101" pitchFamily="49" charset="-122"/>
                <a:ea typeface="幼圆" panose="02010509060101010101" pitchFamily="49" charset="-122"/>
              </a:rPr>
              <a:t>lnΩ</a:t>
            </a:r>
            <a:endParaRPr lang="en-US" altLang="zh-CN" sz="2000" dirty="0">
              <a:latin typeface="幼圆" panose="02010509060101010101" pitchFamily="49" charset="-122"/>
              <a:ea typeface="幼圆" panose="02010509060101010101" pitchFamily="49" charset="-122"/>
            </a:endParaRPr>
          </a:p>
          <a:p>
            <a:r>
              <a:rPr lang="en-US" altLang="zh-CN" sz="1600" dirty="0">
                <a:latin typeface="幼圆" panose="02010509060101010101" pitchFamily="49" charset="-122"/>
                <a:ea typeface="幼圆" panose="02010509060101010101" pitchFamily="49" charset="-122"/>
              </a:rPr>
              <a:t>   </a:t>
            </a:r>
            <a:r>
              <a:rPr lang="en-US" altLang="zh-CN" sz="1600" i="1" dirty="0">
                <a:latin typeface="幼圆" panose="02010509060101010101" pitchFamily="49" charset="-122"/>
                <a:ea typeface="幼圆" panose="02010509060101010101" pitchFamily="49" charset="-122"/>
              </a:rPr>
              <a:t>k </a:t>
            </a:r>
            <a:r>
              <a:rPr lang="en-US" altLang="zh-CN" sz="1600" dirty="0">
                <a:latin typeface="幼圆" panose="02010509060101010101" pitchFamily="49" charset="-122"/>
                <a:ea typeface="幼圆" panose="02010509060101010101" pitchFamily="49" charset="-122"/>
              </a:rPr>
              <a:t>= 1.38×10^(-23) J/K </a:t>
            </a:r>
            <a:r>
              <a:rPr lang="zh-CN" altLang="en-US" sz="1600" dirty="0">
                <a:latin typeface="幼圆" panose="02010509060101010101" pitchFamily="49" charset="-122"/>
                <a:ea typeface="幼圆" panose="02010509060101010101" pitchFamily="49" charset="-122"/>
              </a:rPr>
              <a:t>称为波尔兹曼常数</a:t>
            </a:r>
          </a:p>
        </p:txBody>
      </p:sp>
      <p:pic>
        <p:nvPicPr>
          <p:cNvPr id="2050" name="Picture 2" descr="http://h.hiphotos.baidu.com/baike/w%3D268%3Bg%3D0/sign=dbd21493cbef76093c0b9e9916e6c4f1/78310a55b319ebc4606366978226cffc1e1716a0.jpg"/>
          <p:cNvPicPr>
            <a:picLocks noChangeAspect="1" noChangeArrowheads="1"/>
          </p:cNvPicPr>
          <p:nvPr/>
        </p:nvPicPr>
        <p:blipFill>
          <a:blip r:embed="rId2" cstate="screen"/>
          <a:srcRect/>
          <a:stretch>
            <a:fillRect/>
          </a:stretch>
        </p:blipFill>
        <p:spPr bwMode="auto">
          <a:xfrm>
            <a:off x="452013" y="438222"/>
            <a:ext cx="939290" cy="1188132"/>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7660" y="1626354"/>
            <a:ext cx="1107996"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玻尔兹曼</a:t>
            </a:r>
          </a:p>
        </p:txBody>
      </p:sp>
      <p:grpSp>
        <p:nvGrpSpPr>
          <p:cNvPr id="4" name="组合 3"/>
          <p:cNvGrpSpPr/>
          <p:nvPr/>
        </p:nvGrpSpPr>
        <p:grpSpPr>
          <a:xfrm>
            <a:off x="1547664" y="90522"/>
            <a:ext cx="1710725" cy="1926365"/>
            <a:chOff x="7245363" y="684803"/>
            <a:chExt cx="1710725" cy="1926365"/>
          </a:xfrm>
        </p:grpSpPr>
        <p:pic>
          <p:nvPicPr>
            <p:cNvPr id="1026" name="Picture 2"/>
            <p:cNvPicPr>
              <a:picLocks noChangeAspect="1" noChangeArrowheads="1"/>
            </p:cNvPicPr>
            <p:nvPr/>
          </p:nvPicPr>
          <p:blipFill>
            <a:blip r:embed="rId3"/>
            <a:srcRect/>
            <a:stretch>
              <a:fillRect/>
            </a:stretch>
          </p:blipFill>
          <p:spPr bwMode="auto">
            <a:xfrm>
              <a:off x="7303793" y="684803"/>
              <a:ext cx="1593864" cy="157242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245363" y="2257225"/>
              <a:ext cx="1710725" cy="353943"/>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墨水滴代替冰块</a:t>
              </a:r>
            </a:p>
          </p:txBody>
        </p:sp>
      </p:grpSp>
      <p:sp>
        <p:nvSpPr>
          <p:cNvPr id="3" name="TextBox 2"/>
          <p:cNvSpPr txBox="1"/>
          <p:nvPr/>
        </p:nvSpPr>
        <p:spPr>
          <a:xfrm>
            <a:off x="251520" y="4227934"/>
            <a:ext cx="8143576" cy="461665"/>
          </a:xfrm>
          <a:prstGeom prst="rect">
            <a:avLst/>
          </a:prstGeom>
          <a:noFill/>
        </p:spPr>
        <p:txBody>
          <a:bodyPr wrap="none" rtlCol="0">
            <a:spAutoFit/>
          </a:bodyPr>
          <a:lstStyle/>
          <a:p>
            <a:r>
              <a:rPr lang="zh-CN" altLang="en-US" sz="20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熵的概念被推广了，变成了一个数学概念，奠定了</a:t>
            </a:r>
            <a:r>
              <a:rPr lang="zh-CN" altLang="en-US" sz="24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系统论的熵</a:t>
            </a:r>
            <a:r>
              <a:rPr lang="zh-CN" altLang="en-US" sz="20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的基础</a:t>
            </a:r>
          </a:p>
        </p:txBody>
      </p:sp>
      <p:sp>
        <p:nvSpPr>
          <p:cNvPr id="9" name="矩形 8"/>
          <p:cNvSpPr/>
          <p:nvPr/>
        </p:nvSpPr>
        <p:spPr>
          <a:xfrm>
            <a:off x="2581637" y="3291830"/>
            <a:ext cx="6040436" cy="584775"/>
          </a:xfrm>
          <a:prstGeom prst="rect">
            <a:avLst/>
          </a:prstGeom>
          <a:solidFill>
            <a:schemeClr val="accent5">
              <a:lumMod val="20000"/>
              <a:lumOff val="80000"/>
            </a:schemeClr>
          </a:solidFill>
          <a:ln w="3175">
            <a:solidFill>
              <a:srgbClr val="C00000"/>
            </a:solidFill>
          </a:ln>
        </p:spPr>
        <p:txBody>
          <a:bodyPr wrap="none">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状态数量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概率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不确定性</a:t>
            </a:r>
          </a:p>
        </p:txBody>
      </p:sp>
      <p:grpSp>
        <p:nvGrpSpPr>
          <p:cNvPr id="10" name="组合 9"/>
          <p:cNvGrpSpPr/>
          <p:nvPr/>
        </p:nvGrpSpPr>
        <p:grpSpPr>
          <a:xfrm>
            <a:off x="3491880" y="411510"/>
            <a:ext cx="1728192" cy="648072"/>
            <a:chOff x="3753788" y="483518"/>
            <a:chExt cx="1728192" cy="648072"/>
          </a:xfrm>
        </p:grpSpPr>
        <p:sp>
          <p:nvSpPr>
            <p:cNvPr id="5" name="椭圆 4"/>
            <p:cNvSpPr/>
            <p:nvPr/>
          </p:nvSpPr>
          <p:spPr>
            <a:xfrm>
              <a:off x="3923928"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6" name="椭圆 5"/>
            <p:cNvSpPr/>
            <p:nvPr/>
          </p:nvSpPr>
          <p:spPr>
            <a:xfrm>
              <a:off x="4860032"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12" name="椭圆 11"/>
            <p:cNvSpPr/>
            <p:nvPr/>
          </p:nvSpPr>
          <p:spPr>
            <a:xfrm>
              <a:off x="4315976"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13" name="椭圆 12"/>
            <p:cNvSpPr/>
            <p:nvPr/>
          </p:nvSpPr>
          <p:spPr>
            <a:xfrm>
              <a:off x="5121940"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7" name="矩形 6"/>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grpSp>
        <p:nvGrpSpPr>
          <p:cNvPr id="11" name="组合 15"/>
          <p:cNvGrpSpPr/>
          <p:nvPr/>
        </p:nvGrpSpPr>
        <p:grpSpPr>
          <a:xfrm>
            <a:off x="5318204" y="411510"/>
            <a:ext cx="1728192" cy="648072"/>
            <a:chOff x="3753788" y="483518"/>
            <a:chExt cx="1728192" cy="648072"/>
          </a:xfrm>
        </p:grpSpPr>
        <p:sp>
          <p:nvSpPr>
            <p:cNvPr id="17" name="椭圆 16"/>
            <p:cNvSpPr/>
            <p:nvPr/>
          </p:nvSpPr>
          <p:spPr>
            <a:xfrm>
              <a:off x="4271720"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18" name="椭圆 17"/>
            <p:cNvSpPr/>
            <p:nvPr/>
          </p:nvSpPr>
          <p:spPr>
            <a:xfrm>
              <a:off x="3963281"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19" name="椭圆 18"/>
            <p:cNvSpPr/>
            <p:nvPr/>
          </p:nvSpPr>
          <p:spPr>
            <a:xfrm>
              <a:off x="4663768"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20" name="椭圆 19"/>
            <p:cNvSpPr/>
            <p:nvPr/>
          </p:nvSpPr>
          <p:spPr>
            <a:xfrm>
              <a:off x="5121940"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21" name="矩形 20"/>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grpSp>
        <p:nvGrpSpPr>
          <p:cNvPr id="16" name="组合 21"/>
          <p:cNvGrpSpPr/>
          <p:nvPr/>
        </p:nvGrpSpPr>
        <p:grpSpPr>
          <a:xfrm>
            <a:off x="7152560" y="411510"/>
            <a:ext cx="1728192" cy="648072"/>
            <a:chOff x="3753788" y="483518"/>
            <a:chExt cx="1728192" cy="648072"/>
          </a:xfrm>
        </p:grpSpPr>
        <p:sp>
          <p:nvSpPr>
            <p:cNvPr id="23" name="椭圆 22"/>
            <p:cNvSpPr/>
            <p:nvPr/>
          </p:nvSpPr>
          <p:spPr>
            <a:xfrm>
              <a:off x="4989652"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24" name="椭圆 23"/>
            <p:cNvSpPr/>
            <p:nvPr/>
          </p:nvSpPr>
          <p:spPr>
            <a:xfrm>
              <a:off x="3909532"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25" name="椭圆 24"/>
            <p:cNvSpPr/>
            <p:nvPr/>
          </p:nvSpPr>
          <p:spPr>
            <a:xfrm>
              <a:off x="4217157"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26" name="椭圆 25"/>
            <p:cNvSpPr/>
            <p:nvPr/>
          </p:nvSpPr>
          <p:spPr>
            <a:xfrm>
              <a:off x="4662267"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27" name="矩形 26"/>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sp>
        <p:nvSpPr>
          <p:cNvPr id="14" name="右箭头 13"/>
          <p:cNvSpPr/>
          <p:nvPr/>
        </p:nvSpPr>
        <p:spPr>
          <a:xfrm>
            <a:off x="3286116" y="987286"/>
            <a:ext cx="5857884" cy="1008112"/>
          </a:xfrm>
          <a:prstGeom prst="rightArrow">
            <a:avLst>
              <a:gd name="adj1" fmla="val 70408"/>
              <a:gd name="adj2" fmla="val 5000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墨水粒子与水分子的混合状态有</a:t>
            </a:r>
            <a:r>
              <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N</a:t>
            </a: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种，均匀或不均匀</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随着时间的推移，混合变得均匀，不可回退</a:t>
            </a:r>
          </a:p>
        </p:txBody>
      </p:sp>
      <p:sp>
        <p:nvSpPr>
          <p:cNvPr id="15" name="椭圆形标注 14"/>
          <p:cNvSpPr/>
          <p:nvPr/>
        </p:nvSpPr>
        <p:spPr>
          <a:xfrm>
            <a:off x="7020272" y="3175689"/>
            <a:ext cx="1883936" cy="836221"/>
          </a:xfrm>
          <a:prstGeom prst="wedgeEllipseCallout">
            <a:avLst>
              <a:gd name="adj1" fmla="val -36434"/>
              <a:gd name="adj2" fmla="val 85931"/>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28" name="TextBox 27"/>
          <p:cNvSpPr txBox="1"/>
          <p:nvPr/>
        </p:nvSpPr>
        <p:spPr>
          <a:xfrm>
            <a:off x="251520" y="4659982"/>
            <a:ext cx="5493812"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例如，一个班级，男女生比例值，有多少种可能性？</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jzs.jpg"/>
          <p:cNvPicPr/>
          <p:nvPr/>
        </p:nvPicPr>
        <p:blipFill>
          <a:blip r:embed="rId2" cstate="screen"/>
          <a:stretch>
            <a:fillRect/>
          </a:stretch>
        </p:blipFill>
        <p:spPr>
          <a:xfrm>
            <a:off x="3131840" y="2133115"/>
            <a:ext cx="5256584" cy="237626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67544" y="404664"/>
            <a:ext cx="203132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时间之矢</a:t>
            </a:r>
          </a:p>
        </p:txBody>
      </p:sp>
      <p:sp>
        <p:nvSpPr>
          <p:cNvPr id="4" name="TextBox 3"/>
          <p:cNvSpPr txBox="1"/>
          <p:nvPr/>
        </p:nvSpPr>
        <p:spPr>
          <a:xfrm>
            <a:off x="2699792" y="1131590"/>
            <a:ext cx="3570208" cy="830997"/>
          </a:xfrm>
          <a:prstGeom prst="rect">
            <a:avLst/>
          </a:prstGeom>
          <a:noFill/>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熵增，不可逆，与时俱进</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代表着时间的方向</a:t>
            </a:r>
          </a:p>
        </p:txBody>
      </p:sp>
      <p:pic>
        <p:nvPicPr>
          <p:cNvPr id="5" name="Picture 2" descr="http://f.hiphotos.baidu.com/baike/w%3D268/sign=bf4790467bf40ad115e4c0e56f2c1151/f31fbe096b63f624de5c9e7d8744ebf81a4ca34f.jpg"/>
          <p:cNvPicPr>
            <a:picLocks noChangeAspect="1" noChangeArrowheads="1"/>
          </p:cNvPicPr>
          <p:nvPr/>
        </p:nvPicPr>
        <p:blipFill>
          <a:blip r:embed="rId3" cstate="print"/>
          <a:srcRect/>
          <a:stretch>
            <a:fillRect/>
          </a:stretch>
        </p:blipFill>
        <p:spPr bwMode="auto">
          <a:xfrm>
            <a:off x="533956" y="1347614"/>
            <a:ext cx="1949812" cy="2808312"/>
          </a:xfrm>
          <a:prstGeom prst="rect">
            <a:avLst/>
          </a:prstGeom>
          <a:noFill/>
        </p:spPr>
      </p:pic>
      <p:sp>
        <p:nvSpPr>
          <p:cNvPr id="6" name="TextBox 5"/>
          <p:cNvSpPr txBox="1"/>
          <p:nvPr/>
        </p:nvSpPr>
        <p:spPr>
          <a:xfrm>
            <a:off x="593407" y="3579862"/>
            <a:ext cx="877163" cy="369332"/>
          </a:xfrm>
          <a:prstGeom prst="rect">
            <a:avLst/>
          </a:prstGeom>
          <a:noFill/>
        </p:spPr>
        <p:txBody>
          <a:bodyPr wrap="none" rtlCol="0">
            <a:spAutoFit/>
          </a:bodyPr>
          <a:lstStyle/>
          <a:p>
            <a:r>
              <a:rPr lang="zh-CN" altLang="en-US" dirty="0">
                <a:solidFill>
                  <a:schemeClr val="bg1"/>
                </a:solidFill>
                <a:latin typeface="幼圆" panose="02010509060101010101" pitchFamily="49" charset="-122"/>
                <a:ea typeface="幼圆" panose="02010509060101010101" pitchFamily="49" charset="-122"/>
              </a:rPr>
              <a:t>爱丁顿</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04664"/>
            <a:ext cx="295465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不屈服的人类</a:t>
            </a:r>
          </a:p>
        </p:txBody>
      </p:sp>
      <p:pic>
        <p:nvPicPr>
          <p:cNvPr id="3" name="图片 2" descr="http://d.hiphotos.baidu.com/baike/w%3D268/sign=f9209e61ebc4b7453494b010f7fd1e78/a8014c086e061d95f90e2f707bf40ad162d9ca2a.jpg"/>
          <p:cNvPicPr/>
          <p:nvPr/>
        </p:nvPicPr>
        <p:blipFill>
          <a:blip r:embed="rId2" cstate="print"/>
          <a:srcRect/>
          <a:stretch>
            <a:fillRect/>
          </a:stretch>
        </p:blipFill>
        <p:spPr bwMode="auto">
          <a:xfrm>
            <a:off x="755576" y="1628800"/>
            <a:ext cx="2592288" cy="2952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p:cNvSpPr/>
          <p:nvPr/>
        </p:nvSpPr>
        <p:spPr>
          <a:xfrm>
            <a:off x="3779912" y="627534"/>
            <a:ext cx="4932040" cy="4278094"/>
          </a:xfrm>
          <a:prstGeom prst="rect">
            <a:avLst/>
          </a:prstGeom>
          <a:ln>
            <a:solidFill>
              <a:schemeClr val="bg2">
                <a:lumMod val="90000"/>
              </a:schemeClr>
            </a:solidFill>
          </a:ln>
        </p:spPr>
        <p:txBody>
          <a:bodyPr wrap="square">
            <a:spAutoFit/>
          </a:bodyPr>
          <a:lstStyle/>
          <a:p>
            <a:pPr indent="357505"/>
            <a:r>
              <a:rPr lang="zh-CN" altLang="en-US" sz="1600" dirty="0">
                <a:latin typeface="幼圆" panose="02010509060101010101" pitchFamily="49" charset="-122"/>
                <a:ea typeface="幼圆" panose="02010509060101010101" pitchFamily="49" charset="-122"/>
              </a:rPr>
              <a:t>时间之矢永不停息，它将射落一切，让世界重回无序，让万物重归虚无。</a:t>
            </a:r>
          </a:p>
          <a:p>
            <a:pPr indent="357505"/>
            <a:endParaRPr lang="zh-CN" altLang="en-US" sz="1600" dirty="0">
              <a:latin typeface="幼圆" panose="02010509060101010101" pitchFamily="49" charset="-122"/>
              <a:ea typeface="幼圆" panose="02010509060101010101" pitchFamily="49" charset="-122"/>
            </a:endParaRPr>
          </a:p>
          <a:p>
            <a:pPr indent="357505"/>
            <a:r>
              <a:rPr lang="zh-CN" altLang="en-US" sz="1600" dirty="0">
                <a:latin typeface="幼圆" panose="02010509060101010101" pitchFamily="49" charset="-122"/>
                <a:ea typeface="幼圆" panose="02010509060101010101" pitchFamily="49" charset="-122"/>
              </a:rPr>
              <a:t>这似乎是一曲不回头的悲歌，然而，上帝在创世纪的第六天创造人类的时候就赋予了我们一项使命 </a:t>
            </a:r>
            <a:r>
              <a:rPr lang="en-US" altLang="zh-CN" sz="1600" dirty="0">
                <a:latin typeface="幼圆" panose="02010509060101010101" pitchFamily="49" charset="-122"/>
                <a:ea typeface="幼圆" panose="02010509060101010101" pitchFamily="49" charset="-122"/>
              </a:rPr>
              <a:t>—— </a:t>
            </a:r>
            <a:r>
              <a:rPr lang="zh-CN" altLang="en-US" sz="1600" dirty="0">
                <a:latin typeface="幼圆" panose="02010509060101010101" pitchFamily="49" charset="-122"/>
                <a:ea typeface="幼圆" panose="02010509060101010101" pitchFamily="49" charset="-122"/>
              </a:rPr>
              <a:t>替他把世界恢复有序。为此，上帝首先把人类本身这个系统做到了极致，使他们处在一个很合理的有序态上，既有序，又有良好的功能和性能。所以他不得不按照他自己的结构创造人类，当然“简配”是一定的。</a:t>
            </a:r>
          </a:p>
          <a:p>
            <a:pPr indent="357505"/>
            <a:endParaRPr lang="zh-CN" altLang="en-US" sz="1600" dirty="0">
              <a:latin typeface="幼圆" panose="02010509060101010101" pitchFamily="49" charset="-122"/>
              <a:ea typeface="幼圆" panose="02010509060101010101" pitchFamily="49" charset="-122"/>
            </a:endParaRPr>
          </a:p>
          <a:p>
            <a:pPr indent="357505"/>
            <a:r>
              <a:rPr lang="zh-CN" altLang="en-US" sz="1600" dirty="0">
                <a:latin typeface="幼圆" panose="02010509060101010101" pitchFamily="49" charset="-122"/>
                <a:ea typeface="幼圆" panose="02010509060101010101" pitchFamily="49" charset="-122"/>
              </a:rPr>
              <a:t>从此，人类就像希腊神话中的</a:t>
            </a:r>
            <a:r>
              <a:rPr lang="zh-CN" altLang="en-US" sz="1600" b="1" dirty="0">
                <a:latin typeface="幼圆" panose="02010509060101010101" pitchFamily="49" charset="-122"/>
                <a:ea typeface="幼圆" panose="02010509060101010101" pitchFamily="49" charset="-122"/>
              </a:rPr>
              <a:t>西西弗斯</a:t>
            </a:r>
            <a:r>
              <a:rPr lang="zh-CN" altLang="en-US" sz="1600" dirty="0">
                <a:latin typeface="幼圆" panose="02010509060101010101" pitchFamily="49" charset="-122"/>
                <a:ea typeface="幼圆" panose="02010509060101010101" pitchFamily="49" charset="-122"/>
              </a:rPr>
              <a:t>一样，每天滚着那个大石头，将已经更趋于无序的熵增的世界再恢复一下，他把石头推回山顶的过程就是熵减的过程。</a:t>
            </a:r>
          </a:p>
          <a:p>
            <a:pPr indent="357505"/>
            <a:r>
              <a:rPr lang="zh-CN" altLang="en-US" sz="1600" dirty="0">
                <a:latin typeface="幼圆" panose="02010509060101010101" pitchFamily="49" charset="-122"/>
                <a:ea typeface="幼圆" panose="02010509060101010101" pitchFamily="49" charset="-122"/>
              </a:rPr>
              <a:t>可是，明天，石头又滚下去了。他只能反反复复地推上来。滚下去，推上来，滚，推，滚</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a:t>
            </a:r>
          </a:p>
        </p:txBody>
      </p:sp>
      <p:sp>
        <p:nvSpPr>
          <p:cNvPr id="5" name="TextBox 4"/>
          <p:cNvSpPr txBox="1"/>
          <p:nvPr/>
        </p:nvSpPr>
        <p:spPr>
          <a:xfrm>
            <a:off x="1517847" y="4695327"/>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滚石上山</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04664"/>
            <a:ext cx="295465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不屈服的人类</a:t>
            </a:r>
          </a:p>
        </p:txBody>
      </p:sp>
      <p:pic>
        <p:nvPicPr>
          <p:cNvPr id="3" name="图片 2" descr="http://d.hiphotos.baidu.com/baike/w%3D268/sign=f9209e61ebc4b7453494b010f7fd1e78/a8014c086e061d95f90e2f707bf40ad162d9ca2a.jpg"/>
          <p:cNvPicPr/>
          <p:nvPr/>
        </p:nvPicPr>
        <p:blipFill>
          <a:blip r:embed="rId2" cstate="print"/>
          <a:srcRect/>
          <a:stretch>
            <a:fillRect/>
          </a:stretch>
        </p:blipFill>
        <p:spPr bwMode="auto">
          <a:xfrm>
            <a:off x="755576" y="1628800"/>
            <a:ext cx="2592288" cy="2952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1517847" y="4695327"/>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滚石上山</a:t>
            </a:r>
          </a:p>
        </p:txBody>
      </p:sp>
      <p:sp>
        <p:nvSpPr>
          <p:cNvPr id="6" name="矩形 5"/>
          <p:cNvSpPr/>
          <p:nvPr/>
        </p:nvSpPr>
        <p:spPr>
          <a:xfrm>
            <a:off x="3923928" y="339502"/>
            <a:ext cx="4770784" cy="4524315"/>
          </a:xfrm>
          <a:prstGeom prst="rect">
            <a:avLst/>
          </a:prstGeom>
          <a:ln>
            <a:solidFill>
              <a:schemeClr val="bg2">
                <a:lumMod val="90000"/>
              </a:schemeClr>
            </a:solidFill>
          </a:ln>
        </p:spPr>
        <p:txBody>
          <a:bodyPr wrap="square">
            <a:spAutoFit/>
          </a:bodyPr>
          <a:lstStyle/>
          <a:p>
            <a:pPr indent="357505"/>
            <a:r>
              <a:rPr lang="zh-CN" altLang="en-US" sz="1600" dirty="0">
                <a:latin typeface="幼圆" panose="02010509060101010101" pitchFamily="49" charset="-122"/>
                <a:ea typeface="幼圆" panose="02010509060101010101" pitchFamily="49" charset="-122"/>
              </a:rPr>
              <a:t>每个人，一生下来就是一个很好的系统，已经很有序，而随着年龄的增长和能力的提高，其系统能力将更加增强，曾一度达到高峰。</a:t>
            </a:r>
          </a:p>
          <a:p>
            <a:pPr indent="357505"/>
            <a:r>
              <a:rPr lang="zh-CN" altLang="en-US" sz="1600" dirty="0">
                <a:latin typeface="幼圆" panose="02010509060101010101" pitchFamily="49" charset="-122"/>
                <a:ea typeface="幼圆" panose="02010509060101010101" pitchFamily="49" charset="-122"/>
              </a:rPr>
              <a:t>但是，为了维护自身的有序和系统能力，人类是需要不断吸收环境的能量以达到熵减或对抗熵增目的，然而这是需要付出代价的，那就是人类必须去工作，就是去推那块大石头。</a:t>
            </a:r>
          </a:p>
          <a:p>
            <a:pPr indent="357505"/>
            <a:r>
              <a:rPr lang="zh-CN" altLang="en-US" sz="1600" dirty="0">
                <a:latin typeface="幼圆" panose="02010509060101010101" pitchFamily="49" charset="-122"/>
                <a:ea typeface="幼圆" panose="02010509060101010101" pitchFamily="49" charset="-122"/>
              </a:rPr>
              <a:t>当有一天，一个人无力承担这代价时，他就必须死掉了，这个系统将因不可逆的熵增消亡。人出生时系统初创，前半生系统经优化会呈熵减态势，某一时刻就发生了逆转，开始熵增，直至死亡，甚至到死后仍在熵增。</a:t>
            </a:r>
          </a:p>
          <a:p>
            <a:pPr indent="357505"/>
            <a:r>
              <a:rPr lang="zh-CN" altLang="en-US" sz="1600" dirty="0">
                <a:latin typeface="幼圆" panose="02010509060101010101" pitchFamily="49" charset="-122"/>
                <a:ea typeface="幼圆" panose="02010509060101010101" pitchFamily="49" charset="-122"/>
              </a:rPr>
              <a:t>熵增，是总体的，是不可逆的。</a:t>
            </a:r>
          </a:p>
          <a:p>
            <a:pPr indent="357505"/>
            <a:r>
              <a:rPr lang="zh-CN" altLang="en-US" sz="1600" dirty="0">
                <a:latin typeface="幼圆" panose="02010509060101010101" pitchFamily="49" charset="-122"/>
                <a:ea typeface="幼圆" panose="02010509060101010101" pitchFamily="49" charset="-122"/>
              </a:rPr>
              <a:t>熵减，是局部的，是干不过总体的。</a:t>
            </a:r>
          </a:p>
          <a:p>
            <a:pPr indent="357505"/>
            <a:r>
              <a:rPr lang="zh-CN" altLang="en-US" sz="1600" dirty="0">
                <a:latin typeface="幼圆" panose="02010509060101010101" pitchFamily="49" charset="-122"/>
                <a:ea typeface="幼圆" panose="02010509060101010101" pitchFamily="49" charset="-122"/>
              </a:rPr>
              <a:t>人，以及一切，都将终归尘土。这几乎是几大主流宗教共同的思想。宗教界比世俗界更懂得熵增原理。</a:t>
            </a:r>
          </a:p>
          <a:p>
            <a:pPr indent="357505"/>
            <a:r>
              <a:rPr lang="zh-CN" altLang="en-US" sz="1600" dirty="0">
                <a:latin typeface="幼圆" panose="02010509060101010101" pitchFamily="49" charset="-122"/>
                <a:ea typeface="幼圆" panose="02010509060101010101" pitchFamily="49" charset="-122"/>
              </a:rPr>
              <a:t>但是，是人类，就得去战斗！ </a:t>
            </a:r>
            <a:r>
              <a:rPr lang="en-US" altLang="zh-CN" sz="1600" dirty="0">
                <a:latin typeface="幼圆" panose="02010509060101010101" pitchFamily="49" charset="-122"/>
                <a:ea typeface="幼圆" panose="02010509060101010101" pitchFamily="49" charset="-122"/>
              </a:rPr>
              <a:t>Fighting! </a:t>
            </a:r>
            <a:endParaRPr lang="zh-CN" altLang="en-US" sz="1600" dirty="0">
              <a:latin typeface="幼圆" panose="02010509060101010101" pitchFamily="49" charset="-122"/>
              <a:ea typeface="幼圆" panose="020105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323529" y="771550"/>
            <a:ext cx="4873082" cy="4176464"/>
          </a:xfrm>
          <a:prstGeom prst="rect">
            <a:avLst/>
          </a:prstGeom>
          <a:noFill/>
          <a:ln w="9525">
            <a:noFill/>
            <a:miter lim="800000"/>
            <a:headEnd/>
            <a:tailEnd/>
          </a:ln>
        </p:spPr>
      </p:pic>
      <p:pic>
        <p:nvPicPr>
          <p:cNvPr id="4" name="Picture 4" descr="c:\documents and settings\arthur wang\application data\360se6\User Data\temp\730e0cf3d7ca7bcb503514efbc096b63f724a8a0.jpg"/>
          <p:cNvPicPr>
            <a:picLocks noChangeAspect="1" noChangeArrowheads="1"/>
          </p:cNvPicPr>
          <p:nvPr/>
        </p:nvPicPr>
        <p:blipFill>
          <a:blip r:embed="rId3" cstate="screen"/>
          <a:srcRect/>
          <a:stretch>
            <a:fillRect/>
          </a:stretch>
        </p:blipFill>
        <p:spPr bwMode="auto">
          <a:xfrm>
            <a:off x="5350218" y="782383"/>
            <a:ext cx="1323883" cy="187220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5821541" y="2283718"/>
            <a:ext cx="838691" cy="353943"/>
          </a:xfrm>
          <a:prstGeom prst="rect">
            <a:avLst/>
          </a:prstGeom>
          <a:noFill/>
          <a:effectLst/>
        </p:spPr>
        <p:txBody>
          <a:bodyPr wrap="none" rtlCol="0">
            <a:spAutoFit/>
          </a:bodyPr>
          <a:lstStyle/>
          <a:p>
            <a:r>
              <a:rPr lang="zh-CN" altLang="en-US" dirty="0">
                <a:solidFill>
                  <a:schemeClr val="bg1"/>
                </a:solidFill>
                <a:effectLst>
                  <a:glow rad="63500">
                    <a:schemeClr val="accent1">
                      <a:satMod val="175000"/>
                      <a:alpha val="40000"/>
                    </a:schemeClr>
                  </a:glow>
                </a:effectLst>
                <a:latin typeface="幼圆" panose="02010509060101010101" pitchFamily="49" charset="-122"/>
                <a:ea typeface="幼圆" panose="02010509060101010101" pitchFamily="49" charset="-122"/>
              </a:rPr>
              <a:t>薛定谔</a:t>
            </a:r>
          </a:p>
        </p:txBody>
      </p:sp>
      <p:sp>
        <p:nvSpPr>
          <p:cNvPr id="6" name="TextBox 5"/>
          <p:cNvSpPr txBox="1"/>
          <p:nvPr/>
        </p:nvSpPr>
        <p:spPr>
          <a:xfrm>
            <a:off x="5652161" y="3067675"/>
            <a:ext cx="3096304" cy="1538883"/>
          </a:xfrm>
          <a:prstGeom prst="rect">
            <a:avLst/>
          </a:prstGeom>
          <a:noFill/>
        </p:spPr>
        <p:txBody>
          <a:bodyPr wrap="square" rtlCol="0">
            <a:spAutoFit/>
          </a:bodyPr>
          <a:lstStyle/>
          <a:p>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人生的意义在于抵抗熵增！</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系统也是！</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共产党员应该有更强的抵抗熵增的能力！</a:t>
            </a:r>
          </a:p>
        </p:txBody>
      </p:sp>
      <p:pic>
        <p:nvPicPr>
          <p:cNvPr id="7" name="Picture 6" descr="http://img4.imgtn.bdimg.com/it/u=3536016705,1510684841&amp;fm=21&amp;gp=0.jpg"/>
          <p:cNvPicPr>
            <a:picLocks noChangeAspect="1" noChangeArrowheads="1"/>
          </p:cNvPicPr>
          <p:nvPr/>
        </p:nvPicPr>
        <p:blipFill>
          <a:blip r:embed="rId4" cstate="print"/>
          <a:srcRect/>
          <a:stretch>
            <a:fillRect/>
          </a:stretch>
        </p:blipFill>
        <p:spPr bwMode="auto">
          <a:xfrm>
            <a:off x="7230360" y="1411491"/>
            <a:ext cx="1428750" cy="14287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434181" y="535381"/>
            <a:ext cx="5040560" cy="369332"/>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rPr>
              <a:t>我们每个人，都在持续熵增中，死后继续熵增。</a:t>
            </a:r>
          </a:p>
        </p:txBody>
      </p:sp>
      <p:pic>
        <p:nvPicPr>
          <p:cNvPr id="10242" name="Picture 2"/>
          <p:cNvPicPr>
            <a:picLocks noChangeAspect="1" noChangeArrowheads="1"/>
          </p:cNvPicPr>
          <p:nvPr/>
        </p:nvPicPr>
        <p:blipFill rotWithShape="1">
          <a:blip r:embed="rId5" cstate="screen">
            <a:clrChange>
              <a:clrFrom>
                <a:srgbClr val="FFFFFF"/>
              </a:clrFrom>
              <a:clrTo>
                <a:srgbClr val="FFFFFF">
                  <a:alpha val="0"/>
                </a:srgbClr>
              </a:clrTo>
            </a:clrChange>
          </a:blip>
          <a:srcRect/>
          <a:stretch>
            <a:fillRect/>
          </a:stretch>
        </p:blipFill>
        <p:spPr bwMode="auto">
          <a:xfrm>
            <a:off x="7418549" y="255235"/>
            <a:ext cx="1052372" cy="1054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2"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
        <p:nvSpPr>
          <p:cNvPr id="2" name="文本框 1"/>
          <p:cNvSpPr txBox="1"/>
          <p:nvPr/>
        </p:nvSpPr>
        <p:spPr>
          <a:xfrm>
            <a:off x="5317815" y="1203598"/>
            <a:ext cx="3116882" cy="2308324"/>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rPr>
              <a:t>忒修斯国王在其多年的航行过程中，把他的船的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每一个零件</a:t>
            </a:r>
            <a:r>
              <a:rPr lang="zh-CN" altLang="en-US" sz="2400" dirty="0">
                <a:latin typeface="方正粗宋简体" panose="03000509000000000000" pitchFamily="65" charset="-122"/>
                <a:ea typeface="方正粗宋简体" panose="03000509000000000000" pitchFamily="65" charset="-122"/>
              </a:rPr>
              <a:t>都换过了。</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那么，这艘船</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还是原来那艘船么</a:t>
            </a:r>
            <a:r>
              <a:rPr lang="zh-CN" altLang="en-US" sz="2400" dirty="0">
                <a:latin typeface="方正粗宋简体" panose="03000509000000000000" pitchFamily="65" charset="-122"/>
                <a:ea typeface="方正粗宋简体" panose="03000509000000000000" pitchFamily="65" charset="-122"/>
              </a:rPr>
              <a:t>？</a:t>
            </a:r>
          </a:p>
        </p:txBody>
      </p:sp>
      <p:pic>
        <p:nvPicPr>
          <p:cNvPr id="3076" name="Picture 4" descr="https://gimg2.baidu.com/image_search/src=http%3A%2F%2Fpic.ikafan.com%2Fimgp%2FL3Byb3h5L2h0dHAvaW1hZ2U3NS4zNjBkb2MuY29tL0Rvd25sb2FkSW1nLzIwMTQvMDYvMTIxMS80MjUyNzM5NF85.jpg&amp;refer=http%3A%2F%2Fpic.ikafan.com&amp;app=2002&amp;size=f9999,10000&amp;q=a80&amp;n=0&amp;g=0n&amp;fmt=jpeg?sec=1636676066&amp;t=229330b195927c1d5d21eb845279f762"/>
          <p:cNvPicPr>
            <a:picLocks noChangeAspect="1" noChangeArrowheads="1"/>
          </p:cNvPicPr>
          <p:nvPr/>
        </p:nvPicPr>
        <p:blipFill>
          <a:blip r:embed="rId3"/>
          <a:srcRect/>
          <a:stretch>
            <a:fillRect/>
          </a:stretch>
        </p:blipFill>
        <p:spPr bwMode="auto">
          <a:xfrm>
            <a:off x="467544" y="1284898"/>
            <a:ext cx="4286250" cy="32004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p:cNvSpPr txBox="1"/>
          <p:nvPr/>
        </p:nvSpPr>
        <p:spPr>
          <a:xfrm>
            <a:off x="1364175" y="1491630"/>
            <a:ext cx="2492991" cy="646331"/>
          </a:xfrm>
          <a:prstGeom prst="rect">
            <a:avLst/>
          </a:prstGeom>
          <a:noFill/>
        </p:spPr>
        <p:txBody>
          <a:bodyPr wrap="none" rtlCol="0">
            <a:spAutoFit/>
          </a:bodyPr>
          <a:lstStyle/>
          <a:p>
            <a:pPr algn="ct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忒修斯之船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c:\documents and settings\arthur wang\application data\360se6\User Data\temp\u=2800651557,3761646856&amp;fm=21&amp;gp=0.jpg"/>
          <p:cNvPicPr>
            <a:picLocks noChangeAspect="1" noChangeArrowheads="1"/>
          </p:cNvPicPr>
          <p:nvPr/>
        </p:nvPicPr>
        <p:blipFill>
          <a:blip r:embed="rId2" cstate="print"/>
          <a:srcRect/>
          <a:stretch>
            <a:fillRect/>
          </a:stretch>
        </p:blipFill>
        <p:spPr bwMode="auto">
          <a:xfrm>
            <a:off x="2987824" y="1655235"/>
            <a:ext cx="5760640" cy="2520165"/>
          </a:xfrm>
          <a:prstGeom prst="rect">
            <a:avLst/>
          </a:prstGeom>
          <a:noFill/>
        </p:spPr>
      </p:pic>
      <p:sp>
        <p:nvSpPr>
          <p:cNvPr id="2" name="Rectangle 1"/>
          <p:cNvSpPr>
            <a:spLocks noChangeArrowheads="1"/>
          </p:cNvSpPr>
          <p:nvPr/>
        </p:nvSpPr>
        <p:spPr bwMode="auto">
          <a:xfrm>
            <a:off x="3635896" y="1112550"/>
            <a:ext cx="4176464" cy="1477328"/>
          </a:xfrm>
          <a:prstGeom prst="rect">
            <a:avLst/>
          </a:prstGeom>
          <a:noFill/>
          <a:ln w="9525">
            <a:noFill/>
            <a:miter lim="800000"/>
          </a:ln>
          <a:effectLst/>
        </p:spPr>
        <p:txBody>
          <a:bodyPr vert="horz" wrap="square" lIns="91440" tIns="45720" rIns="91440" bIns="45720" numCol="1" anchor="ctr" anchorCtr="0" compatLnSpc="1">
            <a:spAutoFit/>
          </a:bodyPr>
          <a:lstStyle/>
          <a:p>
            <a:pPr marR="0" lvl="0" indent="266700" algn="just" defTabSz="914400" rtl="0" eaLnBrk="1" fontAlgn="base" latinLnBrk="0" hangingPunct="1">
              <a:lnSpc>
                <a:spcPct val="100000"/>
              </a:lnSpc>
              <a:spcBef>
                <a:spcPct val="0"/>
              </a:spcBef>
              <a:spcAft>
                <a:spcPct val="0"/>
              </a:spcAft>
              <a:buClrTx/>
              <a:buSzTx/>
              <a:buFontTx/>
              <a:buNone/>
            </a:pPr>
            <a:r>
              <a:rPr lang="zh-CN" altLang="en-US" b="1" dirty="0">
                <a:latin typeface="幼圆" panose="02010509060101010101" pitchFamily="49" charset="-122"/>
                <a:ea typeface="幼圆" panose="02010509060101010101" pitchFamily="49" charset="-122"/>
                <a:cs typeface="Arial Black" panose="020B0A04020102020204" pitchFamily="34" charset="0"/>
              </a:rPr>
              <a:t>人类作为一种系统，一直和其它系统，在抵抗着熵增，我们要让世界变得更加有序，更加美好！</a:t>
            </a:r>
            <a:endParaRPr lang="en-US" altLang="zh-CN" b="1" dirty="0">
              <a:latin typeface="幼圆" panose="02010509060101010101" pitchFamily="49" charset="-122"/>
              <a:ea typeface="幼圆" panose="02010509060101010101" pitchFamily="49" charset="-122"/>
              <a:cs typeface="Arial Black" panose="020B0A04020102020204" pitchFamily="34" charset="0"/>
            </a:endParaRPr>
          </a:p>
          <a:p>
            <a:pPr marR="0" lvl="0" indent="266700" algn="just" defTabSz="914400" rtl="0" eaLnBrk="1" fontAlgn="base" latinLnBrk="0" hangingPunct="1">
              <a:lnSpc>
                <a:spcPct val="100000"/>
              </a:lnSpc>
              <a:spcBef>
                <a:spcPct val="0"/>
              </a:spcBef>
              <a:spcAft>
                <a:spcPct val="0"/>
              </a:spcAft>
              <a:buClrTx/>
              <a:buSzTx/>
              <a:buFontTx/>
              <a:buNone/>
            </a:pPr>
            <a:r>
              <a:rPr lang="zh-CN" altLang="en-US" b="1" dirty="0">
                <a:latin typeface="幼圆" panose="02010509060101010101" pitchFamily="49" charset="-122"/>
                <a:ea typeface="幼圆" panose="02010509060101010101" pitchFamily="49" charset="-122"/>
                <a:cs typeface="Arial Black" panose="020B0A04020102020204" pitchFamily="34" charset="0"/>
              </a:rPr>
              <a:t>达尔文的进化论，是系统反抗熵增的科学旗帜。</a:t>
            </a:r>
            <a:endParaRPr lang="en-US" altLang="zh-CN" b="1" dirty="0">
              <a:latin typeface="幼圆" panose="02010509060101010101" pitchFamily="49" charset="-122"/>
              <a:ea typeface="幼圆" panose="02010509060101010101" pitchFamily="49" charset="-122"/>
              <a:cs typeface="Arial Black" panose="020B0A04020102020204" pitchFamily="34" charset="0"/>
            </a:endParaRPr>
          </a:p>
        </p:txBody>
      </p:sp>
      <p:sp>
        <p:nvSpPr>
          <p:cNvPr id="4" name="TextBox 3"/>
          <p:cNvSpPr txBox="1"/>
          <p:nvPr/>
        </p:nvSpPr>
        <p:spPr>
          <a:xfrm>
            <a:off x="755576" y="404664"/>
            <a:ext cx="7790915" cy="707886"/>
          </a:xfrm>
          <a:prstGeom prst="rect">
            <a:avLst/>
          </a:prstGeom>
          <a:noFill/>
        </p:spPr>
        <p:txBody>
          <a:bodyPr wrap="none" rtlCol="0">
            <a:spAutoFit/>
          </a:bodyPr>
          <a:lstStyle/>
          <a:p>
            <a:r>
              <a:rPr lang="zh-CN" altLang="en-US" sz="4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系统的使命 </a:t>
            </a: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抵抗熵增，生存发展</a:t>
            </a:r>
          </a:p>
        </p:txBody>
      </p:sp>
      <p:pic>
        <p:nvPicPr>
          <p:cNvPr id="7" name="Picture 4" descr="c:\documents and settings\arthur wang\application data\360se6\User Data\temp\u=123391403,3411452237&amp;fm=21&amp;gp=0.jpg"/>
          <p:cNvPicPr>
            <a:picLocks noChangeAspect="1" noChangeArrowheads="1"/>
          </p:cNvPicPr>
          <p:nvPr/>
        </p:nvPicPr>
        <p:blipFill>
          <a:blip r:embed="rId3" cstate="print"/>
          <a:srcRect/>
          <a:stretch>
            <a:fillRect/>
          </a:stretch>
        </p:blipFill>
        <p:spPr bwMode="auto">
          <a:xfrm>
            <a:off x="539552" y="1347614"/>
            <a:ext cx="1224136" cy="17263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710141" y="2643757"/>
            <a:ext cx="877163" cy="369332"/>
          </a:xfrm>
          <a:prstGeom prst="rect">
            <a:avLst/>
          </a:prstGeom>
          <a:noFill/>
        </p:spPr>
        <p:txBody>
          <a:bodyPr wrap="none" rtlCol="0">
            <a:spAutoFit/>
          </a:bodyPr>
          <a:lstStyle/>
          <a:p>
            <a:r>
              <a:rPr lang="zh-CN" altLang="en-US" dirty="0">
                <a:solidFill>
                  <a:schemeClr val="bg1"/>
                </a:solidFill>
                <a:latin typeface="幼圆" panose="02010509060101010101" pitchFamily="49" charset="-122"/>
                <a:ea typeface="幼圆" panose="02010509060101010101" pitchFamily="49" charset="-122"/>
              </a:rPr>
              <a:t>达尔文</a:t>
            </a:r>
          </a:p>
        </p:txBody>
      </p:sp>
      <p:sp>
        <p:nvSpPr>
          <p:cNvPr id="9" name="TextBox 8"/>
          <p:cNvSpPr txBox="1"/>
          <p:nvPr/>
        </p:nvSpPr>
        <p:spPr>
          <a:xfrm>
            <a:off x="395536" y="4178918"/>
            <a:ext cx="8352928" cy="830997"/>
          </a:xfrm>
          <a:prstGeom prst="rect">
            <a:avLst/>
          </a:prstGeom>
          <a:noFill/>
          <a:ln>
            <a:solidFill>
              <a:schemeClr val="bg1">
                <a:lumMod val="50000"/>
              </a:schemeClr>
            </a:solidFill>
          </a:ln>
        </p:spPr>
        <p:txBody>
          <a:bodyPr wrap="square" rtlCol="0">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程序员</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让世界的发展过</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程</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变得更有</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的人</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员</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共产党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领导人民</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同生</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产</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“有序生活”的最有力的政</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党</a:t>
            </a:r>
          </a:p>
        </p:txBody>
      </p:sp>
      <p:sp>
        <p:nvSpPr>
          <p:cNvPr id="6" name="椭圆形标注 5"/>
          <p:cNvSpPr/>
          <p:nvPr/>
        </p:nvSpPr>
        <p:spPr>
          <a:xfrm>
            <a:off x="1907704" y="1203598"/>
            <a:ext cx="1296144" cy="936104"/>
          </a:xfrm>
          <a:prstGeom prst="wedgeEllipseCallout">
            <a:avLst>
              <a:gd name="adj1" fmla="val -69389"/>
              <a:gd name="adj2" fmla="val 66714"/>
            </a:avLst>
          </a:prstGeom>
        </p:spPr>
        <p:style>
          <a:lnRef idx="3">
            <a:schemeClr val="lt1"/>
          </a:lnRef>
          <a:fillRef idx="1">
            <a:schemeClr val="accent1"/>
          </a:fillRef>
          <a:effectRef idx="1">
            <a:schemeClr val="accent1"/>
          </a:effectRef>
          <a:fontRef idx="minor">
            <a:schemeClr val="lt1"/>
          </a:fontRef>
        </p:style>
        <p:txBody>
          <a:bodyPr rtlCol="0" anchor="ctr"/>
          <a:lstStyle/>
          <a:p>
            <a:pPr algn="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不服！</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descr="女阿色.png"/>
          <p:cNvPicPr>
            <a:picLocks noChangeAspect="1"/>
          </p:cNvPicPr>
          <p:nvPr/>
        </p:nvPicPr>
        <p:blipFill>
          <a:blip r:embed="rId2" cstate="screen"/>
          <a:stretch>
            <a:fillRect/>
          </a:stretch>
        </p:blipFill>
        <p:spPr>
          <a:xfrm>
            <a:off x="8116800" y="4062003"/>
            <a:ext cx="1059582" cy="1059582"/>
          </a:xfrm>
          <a:prstGeom prst="rect">
            <a:avLst/>
          </a:prstGeom>
        </p:spPr>
      </p:pic>
      <p:sp>
        <p:nvSpPr>
          <p:cNvPr id="46" name="TextBox 52"/>
          <p:cNvSpPr txBox="1"/>
          <p:nvPr/>
        </p:nvSpPr>
        <p:spPr>
          <a:xfrm>
            <a:off x="6966012" y="3823208"/>
            <a:ext cx="1359614" cy="1298377"/>
          </a:xfrm>
          <a:prstGeom prst="wedgeEllipseCallout">
            <a:avLst>
              <a:gd name="adj1" fmla="val 53554"/>
              <a:gd name="adj2" fmla="val 22875"/>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lIns="0" tIns="0" rIns="0" bIns="0"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我一定要修炼成人妖！</a:t>
            </a:r>
          </a:p>
        </p:txBody>
      </p:sp>
      <p:pic>
        <p:nvPicPr>
          <p:cNvPr id="7172" name="Picture 4" descr="https://timgsa.baidu.com/timg?image&amp;quality=80&amp;size=b9999_10000&amp;sec=1526276180430&amp;di=14483e5b2afff24ed9385edc14df0f62&amp;imgtype=0&amp;src=http%3A%2F%2Fimg.pconline.com.cn%2Fimages%2Fupload%2Fupc%2Ftx%2Fhousebbs6%2F1301%2F21%2Fc0%2F17576438_1358734819208_0_1024x1024house.png"/>
          <p:cNvPicPr>
            <a:picLocks noChangeAspect="1" noChangeArrowheads="1"/>
          </p:cNvPicPr>
          <p:nvPr/>
        </p:nvPicPr>
        <p:blipFill rotWithShape="1">
          <a:blip r:embed="rId3" cstate="screen"/>
          <a:srcRect/>
          <a:stretch>
            <a:fillRect/>
          </a:stretch>
        </p:blipFill>
        <p:spPr bwMode="auto">
          <a:xfrm>
            <a:off x="5767883" y="515576"/>
            <a:ext cx="3051131" cy="189663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049" name="组合 2048"/>
          <p:cNvGrpSpPr/>
          <p:nvPr/>
        </p:nvGrpSpPr>
        <p:grpSpPr>
          <a:xfrm>
            <a:off x="1092873" y="1026713"/>
            <a:ext cx="2235398" cy="2205325"/>
            <a:chOff x="593390" y="1001035"/>
            <a:chExt cx="2235398" cy="2205325"/>
          </a:xfrm>
        </p:grpSpPr>
        <p:pic>
          <p:nvPicPr>
            <p:cNvPr id="1026" name="Picture 2"/>
            <p:cNvPicPr>
              <a:picLocks noChangeAspect="1" noChangeArrowheads="1"/>
            </p:cNvPicPr>
            <p:nvPr/>
          </p:nvPicPr>
          <p:blipFill>
            <a:blip r:embed="rId4"/>
            <a:srcRect/>
            <a:stretch>
              <a:fillRect/>
            </a:stretch>
          </p:blipFill>
          <p:spPr bwMode="auto">
            <a:xfrm>
              <a:off x="593390" y="1001035"/>
              <a:ext cx="2235398" cy="220532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图片 34"/>
            <p:cNvPicPr>
              <a:picLocks noChangeAspect="1"/>
            </p:cNvPicPr>
            <p:nvPr/>
          </p:nvPicPr>
          <p:blipFill rotWithShape="1">
            <a:blip r:embed="rId5" cstate="screen"/>
            <a:srcRect/>
            <a:stretch>
              <a:fillRect/>
            </a:stretch>
          </p:blipFill>
          <p:spPr>
            <a:xfrm>
              <a:off x="1550693" y="2100774"/>
              <a:ext cx="360040" cy="540060"/>
            </a:xfrm>
            <a:prstGeom prst="rect">
              <a:avLst/>
            </a:prstGeom>
            <a:ln>
              <a:noFill/>
            </a:ln>
            <a:effectLst>
              <a:softEdge rad="112500"/>
            </a:effectLst>
          </p:spPr>
        </p:pic>
      </p:grpSp>
      <p:sp>
        <p:nvSpPr>
          <p:cNvPr id="30" name="矩形标注 29"/>
          <p:cNvSpPr/>
          <p:nvPr/>
        </p:nvSpPr>
        <p:spPr>
          <a:xfrm>
            <a:off x="273042" y="3063031"/>
            <a:ext cx="2915343" cy="2016224"/>
          </a:xfrm>
          <a:prstGeom prst="wedgeRectCallout">
            <a:avLst>
              <a:gd name="adj1" fmla="val 17788"/>
              <a:gd name="adj2" fmla="val -74572"/>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pic>
        <p:nvPicPr>
          <p:cNvPr id="22" name="图片 21"/>
          <p:cNvPicPr>
            <a:picLocks noChangeAspect="1"/>
          </p:cNvPicPr>
          <p:nvPr/>
        </p:nvPicPr>
        <p:blipFill>
          <a:blip r:embed="rId6" cstate="screen"/>
          <a:stretch>
            <a:fillRect/>
          </a:stretch>
        </p:blipFill>
        <p:spPr>
          <a:xfrm>
            <a:off x="351446" y="3147814"/>
            <a:ext cx="2758537" cy="1842703"/>
          </a:xfrm>
          <a:prstGeom prst="rect">
            <a:avLst/>
          </a:prstGeom>
        </p:spPr>
      </p:pic>
      <p:sp>
        <p:nvSpPr>
          <p:cNvPr id="33" name="TextBox 3"/>
          <p:cNvSpPr txBox="1"/>
          <p:nvPr/>
        </p:nvSpPr>
        <p:spPr>
          <a:xfrm>
            <a:off x="303129" y="352871"/>
            <a:ext cx="4801314"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我们拿什么抵抗熵增？</a:t>
            </a:r>
          </a:p>
        </p:txBody>
      </p:sp>
      <p:grpSp>
        <p:nvGrpSpPr>
          <p:cNvPr id="2051" name="组合 2050"/>
          <p:cNvGrpSpPr/>
          <p:nvPr/>
        </p:nvGrpSpPr>
        <p:grpSpPr>
          <a:xfrm>
            <a:off x="3328271" y="2700016"/>
            <a:ext cx="5708225" cy="1368152"/>
            <a:chOff x="3328271" y="3651870"/>
            <a:chExt cx="5708225" cy="1368152"/>
          </a:xfrm>
        </p:grpSpPr>
        <p:grpSp>
          <p:nvGrpSpPr>
            <p:cNvPr id="10" name="组合 9"/>
            <p:cNvGrpSpPr/>
            <p:nvPr/>
          </p:nvGrpSpPr>
          <p:grpSpPr>
            <a:xfrm>
              <a:off x="6842758" y="3651870"/>
              <a:ext cx="1617674" cy="576064"/>
              <a:chOff x="3753788" y="483518"/>
              <a:chExt cx="1728192" cy="648072"/>
            </a:xfrm>
          </p:grpSpPr>
          <p:sp>
            <p:nvSpPr>
              <p:cNvPr id="5" name="椭圆 4"/>
              <p:cNvSpPr/>
              <p:nvPr/>
            </p:nvSpPr>
            <p:spPr>
              <a:xfrm>
                <a:off x="3923928"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6" name="椭圆 5"/>
              <p:cNvSpPr/>
              <p:nvPr/>
            </p:nvSpPr>
            <p:spPr>
              <a:xfrm>
                <a:off x="4860032"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12" name="椭圆 11"/>
              <p:cNvSpPr/>
              <p:nvPr/>
            </p:nvSpPr>
            <p:spPr>
              <a:xfrm>
                <a:off x="4315976"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13" name="椭圆 12"/>
              <p:cNvSpPr/>
              <p:nvPr/>
            </p:nvSpPr>
            <p:spPr>
              <a:xfrm>
                <a:off x="5121940"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7" name="矩形 6"/>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楷体" panose="02010609060101010101" pitchFamily="49" charset="-122"/>
                </a:endParaRPr>
              </a:p>
            </p:txBody>
          </p:sp>
        </p:grpSp>
        <p:grpSp>
          <p:nvGrpSpPr>
            <p:cNvPr id="11" name="组合 15"/>
            <p:cNvGrpSpPr/>
            <p:nvPr/>
          </p:nvGrpSpPr>
          <p:grpSpPr>
            <a:xfrm>
              <a:off x="5114566" y="3651870"/>
              <a:ext cx="1617674" cy="576064"/>
              <a:chOff x="3753788" y="483518"/>
              <a:chExt cx="1728192" cy="648072"/>
            </a:xfrm>
          </p:grpSpPr>
          <p:sp>
            <p:nvSpPr>
              <p:cNvPr id="17" name="椭圆 16"/>
              <p:cNvSpPr/>
              <p:nvPr/>
            </p:nvSpPr>
            <p:spPr>
              <a:xfrm>
                <a:off x="4271720"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18" name="椭圆 17"/>
              <p:cNvSpPr/>
              <p:nvPr/>
            </p:nvSpPr>
            <p:spPr>
              <a:xfrm>
                <a:off x="3963281"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19" name="椭圆 18"/>
              <p:cNvSpPr/>
              <p:nvPr/>
            </p:nvSpPr>
            <p:spPr>
              <a:xfrm>
                <a:off x="4663768"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20" name="椭圆 19"/>
              <p:cNvSpPr/>
              <p:nvPr/>
            </p:nvSpPr>
            <p:spPr>
              <a:xfrm>
                <a:off x="5121940"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21" name="矩形 20"/>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楷体" panose="02010609060101010101" pitchFamily="49" charset="-122"/>
                </a:endParaRPr>
              </a:p>
            </p:txBody>
          </p:sp>
        </p:grpSp>
        <p:grpSp>
          <p:nvGrpSpPr>
            <p:cNvPr id="16" name="组合 21"/>
            <p:cNvGrpSpPr/>
            <p:nvPr/>
          </p:nvGrpSpPr>
          <p:grpSpPr>
            <a:xfrm>
              <a:off x="3386374" y="3651870"/>
              <a:ext cx="1617674" cy="576064"/>
              <a:chOff x="3753788" y="483518"/>
              <a:chExt cx="1728192" cy="648072"/>
            </a:xfrm>
          </p:grpSpPr>
          <p:sp>
            <p:nvSpPr>
              <p:cNvPr id="23" name="椭圆 22"/>
              <p:cNvSpPr/>
              <p:nvPr/>
            </p:nvSpPr>
            <p:spPr>
              <a:xfrm>
                <a:off x="4989652"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24" name="椭圆 23"/>
              <p:cNvSpPr/>
              <p:nvPr/>
            </p:nvSpPr>
            <p:spPr>
              <a:xfrm>
                <a:off x="3909532"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25" name="椭圆 24"/>
              <p:cNvSpPr/>
              <p:nvPr/>
            </p:nvSpPr>
            <p:spPr>
              <a:xfrm>
                <a:off x="4217157"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26" name="椭圆 25"/>
              <p:cNvSpPr/>
              <p:nvPr/>
            </p:nvSpPr>
            <p:spPr>
              <a:xfrm>
                <a:off x="4662267"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27" name="矩形 26"/>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楷体" panose="02010609060101010101" pitchFamily="49" charset="-122"/>
                </a:endParaRPr>
              </a:p>
            </p:txBody>
          </p:sp>
        </p:grpSp>
        <p:sp>
          <p:nvSpPr>
            <p:cNvPr id="31" name="右箭头 30"/>
            <p:cNvSpPr/>
            <p:nvPr/>
          </p:nvSpPr>
          <p:spPr>
            <a:xfrm>
              <a:off x="3328271" y="4083918"/>
              <a:ext cx="5708225" cy="9361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麦克斯韦妖要恢复有序</a:t>
              </a:r>
            </a:p>
          </p:txBody>
        </p:sp>
      </p:grpSp>
      <p:sp>
        <p:nvSpPr>
          <p:cNvPr id="2048" name="文本框 2047"/>
          <p:cNvSpPr txBox="1"/>
          <p:nvPr/>
        </p:nvSpPr>
        <p:spPr>
          <a:xfrm>
            <a:off x="2850263" y="1117232"/>
            <a:ext cx="615553" cy="1887696"/>
          </a:xfrm>
          <a:prstGeom prst="rect">
            <a:avLst/>
          </a:prstGeom>
          <a:noFill/>
        </p:spPr>
        <p:txBody>
          <a:bodyPr vert="eaVert"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麦克斯韦妖</a:t>
            </a:r>
          </a:p>
        </p:txBody>
      </p:sp>
      <p:pic>
        <p:nvPicPr>
          <p:cNvPr id="7170" name="Picture 2" descr="https://timgsa.baidu.com/timg?image&amp;quality=80&amp;size=b9999_10000&amp;sec=1526275551491&amp;di=c82685eadff89f25e817cbf21744d435&amp;imgtype=0&amp;src=http%3A%2F%2Fc.hiphotos.baidu.com%2Fbaike%2Fpic%2Fitem%2Fae51f3deb48f8c54cef2c8723b292df5e0fe7f4d.jpg"/>
          <p:cNvPicPr>
            <a:picLocks noChangeAspect="1" noChangeArrowheads="1"/>
          </p:cNvPicPr>
          <p:nvPr/>
        </p:nvPicPr>
        <p:blipFill>
          <a:blip r:embed="rId7" cstate="screen"/>
          <a:srcRect/>
          <a:stretch>
            <a:fillRect/>
          </a:stretch>
        </p:blipFill>
        <p:spPr bwMode="auto">
          <a:xfrm>
            <a:off x="487783" y="1275606"/>
            <a:ext cx="1035521" cy="13468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TextBox 5"/>
          <p:cNvSpPr txBox="1"/>
          <p:nvPr/>
        </p:nvSpPr>
        <p:spPr>
          <a:xfrm>
            <a:off x="451545" y="2582288"/>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麦克斯韦</a:t>
            </a:r>
          </a:p>
        </p:txBody>
      </p:sp>
      <p:sp>
        <p:nvSpPr>
          <p:cNvPr id="2052" name="文本框 2051"/>
          <p:cNvSpPr txBox="1"/>
          <p:nvPr/>
        </p:nvSpPr>
        <p:spPr>
          <a:xfrm>
            <a:off x="3249869" y="3940482"/>
            <a:ext cx="3775393" cy="1138773"/>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麦克斯韦妖就是个系统</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抵抗熵增靠系统</a:t>
            </a:r>
          </a:p>
        </p:txBody>
      </p:sp>
      <p:sp>
        <p:nvSpPr>
          <p:cNvPr id="43" name="文本框 42"/>
          <p:cNvSpPr txBox="1"/>
          <p:nvPr/>
        </p:nvSpPr>
        <p:spPr>
          <a:xfrm>
            <a:off x="5122150" y="1494851"/>
            <a:ext cx="615553" cy="1169551"/>
          </a:xfrm>
          <a:prstGeom prst="rect">
            <a:avLst/>
          </a:prstGeom>
          <a:noFill/>
        </p:spPr>
        <p:txBody>
          <a:bodyPr vert="eaVert"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净水器</a:t>
            </a:r>
          </a:p>
        </p:txBody>
      </p:sp>
      <p:sp>
        <p:nvSpPr>
          <p:cNvPr id="2053" name="右箭头 2052"/>
          <p:cNvSpPr/>
          <p:nvPr/>
        </p:nvSpPr>
        <p:spPr>
          <a:xfrm>
            <a:off x="3633262" y="1635411"/>
            <a:ext cx="1302981" cy="84080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ea typeface="楷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screen"/>
          <a:srcRect/>
          <a:stretch>
            <a:fillRect/>
          </a:stretch>
        </p:blipFill>
        <p:spPr>
          <a:xfrm rot="218881">
            <a:off x="457471" y="3387144"/>
            <a:ext cx="3901440" cy="207108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矩形 11"/>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4" name="图片 3"/>
          <p:cNvPicPr>
            <a:picLocks noChangeAspect="1"/>
          </p:cNvPicPr>
          <p:nvPr/>
        </p:nvPicPr>
        <p:blipFill>
          <a:blip r:embed="rId3" cstate="screen"/>
          <a:stretch>
            <a:fillRect/>
          </a:stretch>
        </p:blipFill>
        <p:spPr>
          <a:xfrm>
            <a:off x="4240524" y="2680349"/>
            <a:ext cx="3824438" cy="216823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p:cNvSpPr txBox="1"/>
          <p:nvPr/>
        </p:nvSpPr>
        <p:spPr>
          <a:xfrm>
            <a:off x="653118" y="1563638"/>
            <a:ext cx="4608954" cy="58477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”，就是它的“</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结构</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sp>
        <p:nvSpPr>
          <p:cNvPr id="21" name="TextBox 20"/>
          <p:cNvSpPr txBox="1"/>
          <p:nvPr/>
        </p:nvSpPr>
        <p:spPr>
          <a:xfrm>
            <a:off x="5895965" y="1504170"/>
            <a:ext cx="1415772" cy="830997"/>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相对位置</a:t>
            </a:r>
            <a:endParaRPr lang="en-US" altLang="zh-CN"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相互关系</a:t>
            </a:r>
          </a:p>
        </p:txBody>
      </p:sp>
      <p:sp>
        <p:nvSpPr>
          <p:cNvPr id="22" name="左大括号 21"/>
          <p:cNvSpPr/>
          <p:nvPr/>
        </p:nvSpPr>
        <p:spPr>
          <a:xfrm>
            <a:off x="5610213" y="1610470"/>
            <a:ext cx="214314" cy="571504"/>
          </a:xfrm>
          <a:prstGeom prst="leftBrace">
            <a:avLst>
              <a:gd name="adj1" fmla="val 275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642354" y="1256527"/>
            <a:ext cx="5198859"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系统为了完成自己的使命，就必须首先使自己有序。</a:t>
            </a:r>
          </a:p>
        </p:txBody>
      </p:sp>
      <p:sp>
        <p:nvSpPr>
          <p:cNvPr id="24" name="TextBox 3"/>
          <p:cNvSpPr txBox="1"/>
          <p:nvPr/>
        </p:nvSpPr>
        <p:spPr>
          <a:xfrm>
            <a:off x="755576" y="404664"/>
            <a:ext cx="5314275" cy="707886"/>
          </a:xfrm>
          <a:prstGeom prst="rect">
            <a:avLst/>
          </a:prstGeom>
          <a:noFill/>
        </p:spPr>
        <p:txBody>
          <a:bodyPr wrap="none" rtlCol="0">
            <a:spAutoFit/>
          </a:bodyPr>
          <a:lstStyle/>
          <a:p>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系统靠什么抵抗熵增？</a:t>
            </a:r>
          </a:p>
        </p:txBody>
      </p:sp>
      <p:sp>
        <p:nvSpPr>
          <p:cNvPr id="7" name="三十二角星 6"/>
          <p:cNvSpPr/>
          <p:nvPr/>
        </p:nvSpPr>
        <p:spPr>
          <a:xfrm>
            <a:off x="5781570" y="136038"/>
            <a:ext cx="2589787" cy="1296144"/>
          </a:xfrm>
          <a:prstGeom prst="star32">
            <a:avLst>
              <a:gd name="adj" fmla="val 4528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b="1" dirty="0">
                <a:latin typeface="幼圆" panose="02010509060101010101" pitchFamily="49" charset="-122"/>
                <a:ea typeface="幼圆" panose="02010509060101010101" pitchFamily="49" charset="-122"/>
              </a:rPr>
              <a:t>靠系统自身的</a:t>
            </a:r>
            <a:br>
              <a:rPr lang="en-US" altLang="zh-CN" dirty="0"/>
            </a:b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p>
        </p:txBody>
      </p:sp>
      <p:sp>
        <p:nvSpPr>
          <p:cNvPr id="27" name="TextBox 6"/>
          <p:cNvSpPr txBox="1"/>
          <p:nvPr/>
        </p:nvSpPr>
        <p:spPr>
          <a:xfrm>
            <a:off x="717685" y="2238420"/>
            <a:ext cx="4718411" cy="584775"/>
          </a:xfrm>
          <a:prstGeom prst="rect">
            <a:avLst/>
          </a:prstGeom>
          <a:solidFill>
            <a:schemeClr val="bg1">
              <a:alpha val="59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800" dirty="0">
                <a:solidFill>
                  <a:schemeClr val="tx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系统的</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结构</a:t>
            </a:r>
            <a:r>
              <a:rPr lang="zh-CN" altLang="en-US" sz="2800" dirty="0">
                <a:solidFill>
                  <a:schemeClr val="tx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产生并决定</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功能</a:t>
            </a:r>
            <a:endParaRPr lang="en-US" altLang="zh-CN"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9" name="TextBox 6"/>
          <p:cNvSpPr txBox="1"/>
          <p:nvPr/>
        </p:nvSpPr>
        <p:spPr>
          <a:xfrm>
            <a:off x="717685" y="2958727"/>
            <a:ext cx="3422267" cy="523220"/>
          </a:xfrm>
          <a:prstGeom prst="rect">
            <a:avLst/>
          </a:prstGeom>
          <a:solidFill>
            <a:schemeClr val="bg1">
              <a:alpha val="59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让世界更有序，熵减</a:t>
            </a:r>
            <a:endParaRPr lang="en-US" altLang="zh-CN"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7073429" y="3795886"/>
            <a:ext cx="1996126" cy="1129059"/>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文本框 6"/>
          <p:cNvSpPr txBox="1"/>
          <p:nvPr/>
        </p:nvSpPr>
        <p:spPr>
          <a:xfrm>
            <a:off x="7171245" y="3283385"/>
            <a:ext cx="1800493"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捋一捋，有点乱</a:t>
            </a:r>
          </a:p>
        </p:txBody>
      </p:sp>
      <p:pic>
        <p:nvPicPr>
          <p:cNvPr id="11" name="图片 10"/>
          <p:cNvPicPr>
            <a:picLocks noChangeAspect="1"/>
          </p:cNvPicPr>
          <p:nvPr/>
        </p:nvPicPr>
        <p:blipFill rotWithShape="1">
          <a:blip r:embed="rId3" cstate="screen"/>
          <a:srcRect/>
          <a:stretch>
            <a:fillRect/>
          </a:stretch>
        </p:blipFill>
        <p:spPr>
          <a:xfrm>
            <a:off x="4821332" y="3240360"/>
            <a:ext cx="2270948" cy="1923678"/>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文本框 11"/>
          <p:cNvSpPr txBox="1"/>
          <p:nvPr/>
        </p:nvSpPr>
        <p:spPr>
          <a:xfrm>
            <a:off x="4710931" y="2659028"/>
            <a:ext cx="1980029" cy="830997"/>
          </a:xfrm>
          <a:prstGeom prst="rect">
            <a:avLst/>
          </a:prstGeom>
          <a:noFill/>
          <a:ln w="3175">
            <a:solidFill>
              <a:schemeClr val="tx1"/>
            </a:solidFill>
          </a:ln>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递弱代偿。</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王东岳</a:t>
            </a:r>
          </a:p>
        </p:txBody>
      </p:sp>
      <p:grpSp>
        <p:nvGrpSpPr>
          <p:cNvPr id="14" name="组合 13"/>
          <p:cNvGrpSpPr/>
          <p:nvPr/>
        </p:nvGrpSpPr>
        <p:grpSpPr>
          <a:xfrm>
            <a:off x="-252536" y="1205044"/>
            <a:ext cx="6096000" cy="4064000"/>
            <a:chOff x="107504" y="956022"/>
            <a:chExt cx="6096000" cy="4064000"/>
          </a:xfrm>
        </p:grpSpPr>
        <p:graphicFrame>
          <p:nvGraphicFramePr>
            <p:cNvPr id="9" name="图示 8"/>
            <p:cNvGraphicFramePr/>
            <p:nvPr/>
          </p:nvGraphicFramePr>
          <p:xfrm>
            <a:off x="107504" y="956022"/>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文本框 12"/>
            <p:cNvSpPr txBox="1"/>
            <p:nvPr/>
          </p:nvSpPr>
          <p:spPr>
            <a:xfrm>
              <a:off x="2713044" y="1216850"/>
              <a:ext cx="543739" cy="523220"/>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分化</a:t>
              </a:r>
              <a:br>
                <a:rPr lang="en-US" altLang="zh-CN" sz="1400" dirty="0">
                  <a:latin typeface="幼圆" panose="02010509060101010101" pitchFamily="49" charset="-122"/>
                  <a:ea typeface="幼圆" panose="02010509060101010101" pitchFamily="49" charset="-122"/>
                </a:rPr>
              </a:br>
              <a:r>
                <a:rPr lang="zh-CN" altLang="en-US" sz="1400" dirty="0">
                  <a:latin typeface="幼圆" panose="02010509060101010101" pitchFamily="49" charset="-122"/>
                  <a:ea typeface="幼圆" panose="02010509060101010101" pitchFamily="49" charset="-122"/>
                </a:rPr>
                <a:t>作用</a:t>
              </a:r>
            </a:p>
          </p:txBody>
        </p:sp>
        <p:sp>
          <p:nvSpPr>
            <p:cNvPr id="15" name="文本框 14"/>
            <p:cNvSpPr txBox="1"/>
            <p:nvPr/>
          </p:nvSpPr>
          <p:spPr>
            <a:xfrm>
              <a:off x="3851920" y="1795524"/>
              <a:ext cx="543739" cy="523220"/>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熵增</a:t>
              </a:r>
              <a:br>
                <a:rPr lang="en-US" altLang="zh-CN" sz="1400" dirty="0">
                  <a:latin typeface="幼圆" panose="02010509060101010101" pitchFamily="49" charset="-122"/>
                  <a:ea typeface="幼圆" panose="02010509060101010101" pitchFamily="49" charset="-122"/>
                </a:rPr>
              </a:br>
              <a:r>
                <a:rPr lang="zh-CN" altLang="en-US" sz="1400" dirty="0">
                  <a:latin typeface="幼圆" panose="02010509060101010101" pitchFamily="49" charset="-122"/>
                  <a:ea typeface="幼圆" panose="02010509060101010101" pitchFamily="49" charset="-122"/>
                </a:rPr>
                <a:t>趋势</a:t>
              </a:r>
            </a:p>
          </p:txBody>
        </p:sp>
        <p:sp>
          <p:nvSpPr>
            <p:cNvPr id="16" name="文本框 15"/>
            <p:cNvSpPr txBox="1"/>
            <p:nvPr/>
          </p:nvSpPr>
          <p:spPr>
            <a:xfrm>
              <a:off x="4139952" y="2911252"/>
              <a:ext cx="543739"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转化</a:t>
              </a:r>
            </a:p>
          </p:txBody>
        </p:sp>
        <p:sp>
          <p:nvSpPr>
            <p:cNvPr id="17" name="文本框 16"/>
            <p:cNvSpPr txBox="1"/>
            <p:nvPr/>
          </p:nvSpPr>
          <p:spPr>
            <a:xfrm>
              <a:off x="3380080" y="4097170"/>
              <a:ext cx="494308"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支持</a:t>
              </a:r>
            </a:p>
          </p:txBody>
        </p:sp>
        <p:sp>
          <p:nvSpPr>
            <p:cNvPr id="18" name="文本框 17"/>
            <p:cNvSpPr txBox="1"/>
            <p:nvPr/>
          </p:nvSpPr>
          <p:spPr>
            <a:xfrm>
              <a:off x="2195736" y="4099418"/>
              <a:ext cx="543739"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结果</a:t>
              </a:r>
            </a:p>
          </p:txBody>
        </p:sp>
        <p:sp>
          <p:nvSpPr>
            <p:cNvPr id="19" name="文本框 18"/>
            <p:cNvSpPr txBox="1"/>
            <p:nvPr/>
          </p:nvSpPr>
          <p:spPr>
            <a:xfrm>
              <a:off x="1416022" y="2992254"/>
              <a:ext cx="543739" cy="523220"/>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总体</a:t>
              </a:r>
              <a:br>
                <a:rPr lang="en-US" altLang="zh-CN" sz="1400" dirty="0">
                  <a:latin typeface="幼圆" panose="02010509060101010101" pitchFamily="49" charset="-122"/>
                  <a:ea typeface="幼圆" panose="02010509060101010101" pitchFamily="49" charset="-122"/>
                </a:rPr>
              </a:br>
              <a:r>
                <a:rPr lang="zh-CN" altLang="en-US" sz="1400" dirty="0">
                  <a:latin typeface="幼圆" panose="02010509060101010101" pitchFamily="49" charset="-122"/>
                  <a:ea typeface="幼圆" panose="02010509060101010101" pitchFamily="49" charset="-122"/>
                </a:rPr>
                <a:t>结果</a:t>
              </a:r>
            </a:p>
          </p:txBody>
        </p:sp>
        <p:sp>
          <p:nvSpPr>
            <p:cNvPr id="20" name="文本框 19"/>
            <p:cNvSpPr txBox="1"/>
            <p:nvPr/>
          </p:nvSpPr>
          <p:spPr>
            <a:xfrm>
              <a:off x="1634883" y="1817107"/>
              <a:ext cx="543739" cy="523220"/>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最终</a:t>
              </a:r>
              <a:br>
                <a:rPr lang="en-US" altLang="zh-CN" sz="1400" dirty="0">
                  <a:latin typeface="幼圆" panose="02010509060101010101" pitchFamily="49" charset="-122"/>
                  <a:ea typeface="幼圆" panose="02010509060101010101" pitchFamily="49" charset="-122"/>
                </a:rPr>
              </a:br>
              <a:r>
                <a:rPr lang="zh-CN" altLang="en-US" sz="1400" dirty="0">
                  <a:latin typeface="幼圆" panose="02010509060101010101" pitchFamily="49" charset="-122"/>
                  <a:ea typeface="幼圆" panose="02010509060101010101" pitchFamily="49" charset="-122"/>
                </a:rPr>
                <a:t>结果</a:t>
              </a:r>
            </a:p>
          </p:txBody>
        </p:sp>
      </p:grpSp>
      <p:sp>
        <p:nvSpPr>
          <p:cNvPr id="21" name="文本框 20"/>
          <p:cNvSpPr txBox="1"/>
          <p:nvPr/>
        </p:nvSpPr>
        <p:spPr>
          <a:xfrm>
            <a:off x="491981" y="339502"/>
            <a:ext cx="4801314" cy="707886"/>
          </a:xfrm>
          <a:prstGeom prst="rect">
            <a:avLst/>
          </a:prstGeom>
          <a:noFill/>
        </p:spPr>
        <p:txBody>
          <a:bodyPr wrap="none" rtlCol="0">
            <a:spAutoFit/>
          </a:bodyPr>
          <a:lstStyle/>
          <a:p>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成也熵增，败也熵增</a:t>
            </a:r>
          </a:p>
        </p:txBody>
      </p:sp>
      <p:sp>
        <p:nvSpPr>
          <p:cNvPr id="22" name="文本框 21"/>
          <p:cNvSpPr txBox="1"/>
          <p:nvPr/>
        </p:nvSpPr>
        <p:spPr>
          <a:xfrm>
            <a:off x="5355653" y="507822"/>
            <a:ext cx="343555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熵增，既是终点，也是起点</a:t>
            </a:r>
          </a:p>
        </p:txBody>
      </p:sp>
      <p:sp>
        <p:nvSpPr>
          <p:cNvPr id="24" name="文本框 23"/>
          <p:cNvSpPr txBox="1"/>
          <p:nvPr/>
        </p:nvSpPr>
        <p:spPr>
          <a:xfrm>
            <a:off x="4786106" y="1169369"/>
            <a:ext cx="4005099" cy="101566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indent="265430" algn="just"/>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熵增的方向也是势能释放为动能的方向，也是系统发挥作用的方向，也是系统总体衰退的方向。</a:t>
            </a:r>
          </a:p>
        </p:txBody>
      </p:sp>
      <p:pic>
        <p:nvPicPr>
          <p:cNvPr id="23" name="图片 22" descr="http://d.hiphotos.baidu.com/baike/w%3D268/sign=f9209e61ebc4b7453494b010f7fd1e78/a8014c086e061d95f90e2f707bf40ad162d9ca2a.jpg"/>
          <p:cNvPicPr/>
          <p:nvPr/>
        </p:nvPicPr>
        <p:blipFill>
          <a:blip r:embed="rId9" cstate="screen"/>
          <a:srcRect/>
          <a:stretch>
            <a:fillRect/>
          </a:stretch>
        </p:blipFill>
        <p:spPr bwMode="auto">
          <a:xfrm>
            <a:off x="2035226" y="2139702"/>
            <a:ext cx="1296144" cy="1297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框 1"/>
          <p:cNvSpPr txBox="1"/>
          <p:nvPr/>
        </p:nvSpPr>
        <p:spPr>
          <a:xfrm>
            <a:off x="1783052" y="3486263"/>
            <a:ext cx="1800493" cy="800219"/>
          </a:xfrm>
          <a:prstGeom prst="rect">
            <a:avLst/>
          </a:prstGeom>
          <a:noFill/>
        </p:spPr>
        <p:txBody>
          <a:bodyPr wrap="none" rtlCol="0">
            <a:spAutoFit/>
          </a:bodyPr>
          <a:lstStyle/>
          <a:p>
            <a:pPr algn="ct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滚石开路</a:t>
            </a:r>
            <a:endParaRPr lang="en-US" altLang="zh-CN"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1400" b="1" dirty="0">
                <a:solidFill>
                  <a:srgbClr val="0070C0"/>
                </a:solidFill>
                <a:latin typeface="幼圆" panose="02010509060101010101" pitchFamily="49" charset="-122"/>
                <a:ea typeface="幼圆" panose="02010509060101010101" pitchFamily="49" charset="-122"/>
              </a:rPr>
              <a:t>上山：熵减</a:t>
            </a:r>
            <a:endParaRPr lang="en-US" altLang="zh-CN" sz="1400" b="1" dirty="0">
              <a:solidFill>
                <a:srgbClr val="0070C0"/>
              </a:solidFill>
              <a:latin typeface="幼圆" panose="02010509060101010101" pitchFamily="49" charset="-122"/>
              <a:ea typeface="幼圆" panose="02010509060101010101" pitchFamily="49" charset="-122"/>
            </a:endParaRPr>
          </a:p>
          <a:p>
            <a:pPr algn="ctr"/>
            <a:r>
              <a:rPr lang="zh-CN" altLang="en-US" sz="1400" b="1" dirty="0">
                <a:solidFill>
                  <a:srgbClr val="0070C0"/>
                </a:solidFill>
                <a:latin typeface="幼圆" panose="02010509060101010101" pitchFamily="49" charset="-122"/>
                <a:ea typeface="幼圆" panose="02010509060101010101" pitchFamily="49" charset="-122"/>
              </a:rPr>
              <a:t>下山碾出道路：熵增</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application data\360se6\User Data\temp\23920.png"/>
          <p:cNvPicPr>
            <a:picLocks noChangeAspect="1" noChangeArrowheads="1"/>
          </p:cNvPicPr>
          <p:nvPr/>
        </p:nvPicPr>
        <p:blipFill>
          <a:blip r:embed="rId2" cstate="screen"/>
          <a:srcRect l="26789" t="21032" r="24097" b="1270"/>
          <a:stretch>
            <a:fillRect/>
          </a:stretch>
        </p:blipFill>
        <p:spPr bwMode="auto">
          <a:xfrm>
            <a:off x="4071934" y="2355726"/>
            <a:ext cx="5072066" cy="2787792"/>
          </a:xfrm>
          <a:prstGeom prst="rect">
            <a:avLst/>
          </a:prstGeom>
          <a:noFill/>
        </p:spPr>
      </p:pic>
      <p:sp>
        <p:nvSpPr>
          <p:cNvPr id="7" name="TextBox 6"/>
          <p:cNvSpPr txBox="1"/>
          <p:nvPr/>
        </p:nvSpPr>
        <p:spPr>
          <a:xfrm>
            <a:off x="899592" y="951570"/>
            <a:ext cx="3024336" cy="2031325"/>
          </a:xfrm>
          <a:prstGeom prst="rect">
            <a:avLst/>
          </a:prstGeom>
          <a:noFill/>
        </p:spPr>
        <p:txBody>
          <a:bodyPr wrap="square" rtlCol="0">
            <a:spAutoFit/>
          </a:bodyPr>
          <a:lstStyle/>
          <a:p>
            <a:pPr indent="269875" algn="just"/>
            <a:r>
              <a:rPr lang="zh-CN" altLang="en-US" dirty="0">
                <a:latin typeface="幼圆" panose="02010509060101010101" pitchFamily="49" charset="-122"/>
                <a:ea typeface="幼圆" panose="02010509060101010101" pitchFamily="49" charset="-122"/>
              </a:rPr>
              <a:t>数字油田、智能油田、油田信息化，使命都是力图油田这个系统有序，阻止其熵增，免归于混沌。</a:t>
            </a:r>
            <a:endParaRPr lang="en-US" altLang="zh-CN" dirty="0">
              <a:latin typeface="幼圆" panose="02010509060101010101" pitchFamily="49" charset="-122"/>
              <a:ea typeface="幼圆" panose="02010509060101010101" pitchFamily="49" charset="-122"/>
            </a:endParaRPr>
          </a:p>
          <a:p>
            <a:pPr indent="269875" algn="just"/>
            <a:r>
              <a:rPr lang="zh-CN" altLang="en-US" dirty="0">
                <a:latin typeface="幼圆" panose="02010509060101010101" pitchFamily="49" charset="-122"/>
                <a:ea typeface="幼圆" panose="02010509060101010101" pitchFamily="49" charset="-122"/>
              </a:rPr>
              <a:t>云中心、</a:t>
            </a:r>
            <a:r>
              <a:rPr lang="en-US" altLang="zh-CN" dirty="0">
                <a:latin typeface="幼圆" panose="02010509060101010101" pitchFamily="49" charset="-122"/>
                <a:ea typeface="幼圆" panose="02010509060101010101" pitchFamily="49" charset="-122"/>
              </a:rPr>
              <a:t>DQMDS</a:t>
            </a:r>
            <a:r>
              <a:rPr lang="zh-CN" altLang="en-US" dirty="0">
                <a:latin typeface="幼圆" panose="02010509060101010101" pitchFamily="49" charset="-122"/>
                <a:ea typeface="幼圆" panose="02010509060101010101" pitchFamily="49" charset="-122"/>
              </a:rPr>
              <a:t>、网安天目、物联网等等，使命也是让油田生产经营更加有序。</a:t>
            </a:r>
          </a:p>
        </p:txBody>
      </p:sp>
      <p:sp>
        <p:nvSpPr>
          <p:cNvPr id="9" name="TextBox 8"/>
          <p:cNvSpPr txBox="1"/>
          <p:nvPr/>
        </p:nvSpPr>
        <p:spPr>
          <a:xfrm>
            <a:off x="899592" y="3000378"/>
            <a:ext cx="3024336" cy="646331"/>
          </a:xfrm>
          <a:prstGeom prst="rect">
            <a:avLst/>
          </a:prstGeom>
          <a:noFill/>
        </p:spPr>
        <p:txBody>
          <a:bodyPr wrap="square" rtlCol="0">
            <a:spAutoFit/>
          </a:bodyPr>
          <a:lstStyle/>
          <a:p>
            <a:pPr indent="269875" algn="just"/>
            <a:r>
              <a:rPr lang="zh-CN" altLang="en-US" dirty="0">
                <a:latin typeface="幼圆" panose="02010509060101010101" pitchFamily="49" charset="-122"/>
                <a:ea typeface="幼圆" panose="02010509060101010101" pitchFamily="49" charset="-122"/>
              </a:rPr>
              <a:t>系统力图使世界更有序，但它首先要保证自身的生存。</a:t>
            </a:r>
            <a:endParaRPr lang="en-US" altLang="zh-CN" dirty="0">
              <a:latin typeface="幼圆" panose="02010509060101010101" pitchFamily="49" charset="-122"/>
              <a:ea typeface="幼圆" panose="02010509060101010101" pitchFamily="49" charset="-122"/>
            </a:endParaRPr>
          </a:p>
        </p:txBody>
      </p:sp>
      <p:sp>
        <p:nvSpPr>
          <p:cNvPr id="13" name="TextBox 12"/>
          <p:cNvSpPr txBox="1"/>
          <p:nvPr/>
        </p:nvSpPr>
        <p:spPr>
          <a:xfrm>
            <a:off x="683569" y="411511"/>
            <a:ext cx="3057247" cy="584775"/>
          </a:xfrm>
          <a:prstGeom prst="rect">
            <a:avLst/>
          </a:prstGeom>
          <a:noFill/>
        </p:spPr>
        <p:txBody>
          <a:bodyPr wrap="none" rtlCol="0">
            <a:spAutoFit/>
          </a:bodyPr>
          <a:lstStyle/>
          <a:p>
            <a:r>
              <a:rPr lang="zh-CN" altLang="en-US" sz="32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系统的生命周期</a:t>
            </a:r>
          </a:p>
        </p:txBody>
      </p:sp>
      <p:sp>
        <p:nvSpPr>
          <p:cNvPr id="14" name="TextBox 13"/>
          <p:cNvSpPr txBox="1"/>
          <p:nvPr/>
        </p:nvSpPr>
        <p:spPr>
          <a:xfrm>
            <a:off x="4143372" y="1390005"/>
            <a:ext cx="3877985"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任何系统的寿命都是有限的</a:t>
            </a:r>
          </a:p>
        </p:txBody>
      </p:sp>
      <p:pic>
        <p:nvPicPr>
          <p:cNvPr id="101378" name="Picture 2" descr="c:\documents and settings\arthur wang\application data\360se6\User Data\temp\00241dbb2e6f12b262c505.jpg"/>
          <p:cNvPicPr>
            <a:picLocks noChangeAspect="1" noChangeArrowheads="1"/>
          </p:cNvPicPr>
          <p:nvPr/>
        </p:nvPicPr>
        <p:blipFill>
          <a:blip r:embed="rId3" cstate="screen"/>
          <a:srcRect/>
          <a:stretch>
            <a:fillRect/>
          </a:stretch>
        </p:blipFill>
        <p:spPr bwMode="auto">
          <a:xfrm>
            <a:off x="0" y="4191930"/>
            <a:ext cx="1187624" cy="864096"/>
          </a:xfrm>
          <a:prstGeom prst="rect">
            <a:avLst/>
          </a:prstGeom>
          <a:noFill/>
        </p:spPr>
      </p:pic>
      <p:sp>
        <p:nvSpPr>
          <p:cNvPr id="15" name="矩形 14"/>
          <p:cNvSpPr/>
          <p:nvPr/>
        </p:nvSpPr>
        <p:spPr>
          <a:xfrm>
            <a:off x="1142976" y="3857634"/>
            <a:ext cx="2880320" cy="10772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9875" algn="just"/>
            <a:r>
              <a:rPr lang="zh-CN" altLang="en-US" sz="1600" dirty="0">
                <a:latin typeface="方正粗宋简体" panose="03000509000000000000" pitchFamily="65" charset="-122"/>
                <a:ea typeface="方正粗宋简体" panose="03000509000000000000" pitchFamily="65" charset="-122"/>
              </a:rPr>
              <a:t>人的生命是有限的，可是，为人民服务是无限的，我要把有限的生命，投入到无限的“为人民服务”之中去。</a:t>
            </a:r>
          </a:p>
        </p:txBody>
      </p:sp>
      <p:sp>
        <p:nvSpPr>
          <p:cNvPr id="10" name="TextBox 9"/>
          <p:cNvSpPr txBox="1"/>
          <p:nvPr/>
        </p:nvSpPr>
        <p:spPr>
          <a:xfrm>
            <a:off x="4344511" y="3639426"/>
            <a:ext cx="1569660" cy="1200329"/>
          </a:xfrm>
          <a:prstGeom prst="rect">
            <a:avLst/>
          </a:prstGeom>
          <a:noFill/>
        </p:spPr>
        <p:txBody>
          <a:bodyPr wrap="none" rtlCol="0">
            <a:spAutoFit/>
          </a:bodyPr>
          <a:lstStyle/>
          <a:p>
            <a:r>
              <a:rPr lang="zh-CN" altLang="en-US" dirty="0">
                <a:solidFill>
                  <a:schemeClr val="bg1"/>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物理男：</a:t>
            </a:r>
            <a:r>
              <a:rPr lang="zh-CN" altLang="en-US"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可逆</a:t>
            </a:r>
            <a:endParaRPr lang="en-US" altLang="zh-CN"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endParaRPr>
          </a:p>
          <a:p>
            <a:r>
              <a:rPr lang="zh-CN" altLang="en-US" dirty="0">
                <a:solidFill>
                  <a:schemeClr val="bg1"/>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数学男：</a:t>
            </a:r>
            <a:r>
              <a:rPr lang="zh-CN" altLang="en-US"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反演</a:t>
            </a:r>
            <a:endParaRPr lang="en-US" altLang="zh-CN"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endParaRPr>
          </a:p>
          <a:p>
            <a:r>
              <a:rPr lang="zh-CN" altLang="en-US" dirty="0">
                <a:solidFill>
                  <a:schemeClr val="bg1"/>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系统男：</a:t>
            </a:r>
            <a:r>
              <a:rPr lang="zh-CN" altLang="en-US"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熵减</a:t>
            </a:r>
            <a:endParaRPr lang="en-US" altLang="zh-CN"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endParaRPr>
          </a:p>
          <a:p>
            <a:r>
              <a:rPr lang="zh-CN" altLang="en-US" dirty="0">
                <a:solidFill>
                  <a:schemeClr val="bg1"/>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程序猿：</a:t>
            </a:r>
            <a:r>
              <a:rPr lang="zh-CN" altLang="en-US"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运行</a:t>
            </a:r>
            <a:endParaRPr lang="en-US" altLang="zh-CN"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endParaRPr>
          </a:p>
        </p:txBody>
      </p:sp>
      <p:sp>
        <p:nvSpPr>
          <p:cNvPr id="11" name="矩形 10"/>
          <p:cNvSpPr/>
          <p:nvPr/>
        </p:nvSpPr>
        <p:spPr>
          <a:xfrm>
            <a:off x="6000760" y="3357568"/>
            <a:ext cx="3057247" cy="1692771"/>
          </a:xfrm>
          <a:prstGeom prst="rect">
            <a:avLst/>
          </a:prstGeom>
        </p:spPr>
        <p:txBody>
          <a:bodyPr wrap="none">
            <a:spAutoFit/>
          </a:bodyPr>
          <a:lstStyle/>
          <a:p>
            <a:pPr algn="r"/>
            <a:r>
              <a:rPr lang="zh-CN" altLang="en-US"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rPr>
              <a:t>社会青年：打拼</a:t>
            </a:r>
            <a:endParaRPr lang="en-US" altLang="zh-CN"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endParaRPr>
          </a:p>
          <a:p>
            <a:pPr algn="r"/>
            <a:r>
              <a:rPr lang="zh-CN" altLang="en-US"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rPr>
              <a:t>创业青年：奋斗</a:t>
            </a:r>
            <a:endParaRPr lang="en-US" altLang="zh-CN"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endParaRPr>
          </a:p>
          <a:p>
            <a:pPr algn="r"/>
            <a:r>
              <a:rPr lang="zh-CN" altLang="en-US"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rPr>
              <a:t>文艺青年：挣扎</a:t>
            </a:r>
            <a:endParaRPr lang="en-US" altLang="zh-CN"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endParaRPr>
          </a:p>
          <a:p>
            <a:pPr algn="r"/>
            <a:r>
              <a:rPr lang="zh-CN" altLang="en-US" sz="3200" dirty="0">
                <a:solidFill>
                  <a:srgbClr val="FFFF00"/>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rPr>
              <a:t>毛主席：斗争！</a:t>
            </a:r>
          </a:p>
        </p:txBody>
      </p:sp>
      <p:pic>
        <p:nvPicPr>
          <p:cNvPr id="61442" name="Picture 2" descr="http://img1.imgtn.bdimg.com/it/u=2879015129,673149332&amp;fm=21&amp;gp=0.jpg"/>
          <p:cNvPicPr>
            <a:picLocks noChangeAspect="1" noChangeArrowheads="1"/>
          </p:cNvPicPr>
          <p:nvPr/>
        </p:nvPicPr>
        <p:blipFill>
          <a:blip r:embed="rId4" cstate="print"/>
          <a:srcRect/>
          <a:stretch>
            <a:fillRect/>
          </a:stretch>
        </p:blipFill>
        <p:spPr bwMode="auto">
          <a:xfrm>
            <a:off x="6377341" y="114311"/>
            <a:ext cx="2672477" cy="1242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矩形 11"/>
          <p:cNvSpPr/>
          <p:nvPr/>
        </p:nvSpPr>
        <p:spPr>
          <a:xfrm>
            <a:off x="4143372" y="1956777"/>
            <a:ext cx="3570208" cy="830997"/>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系统自诞生起，</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就挣扎在通往坟墓的路上</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6" name="灯片编号占位符 15"/>
          <p:cNvSpPr>
            <a:spLocks noGrp="1"/>
          </p:cNvSpPr>
          <p:nvPr>
            <p:ph type="sldNum" sz="quarter" idx="12"/>
          </p:nvPr>
        </p:nvSpPr>
        <p:spPr/>
        <p:txBody>
          <a:bodyPr/>
          <a:lstStyle/>
          <a:p>
            <a:fld id="{BF10400E-B9D9-4680-B6F6-09AD7D40E067}" type="slidenum">
              <a:rPr lang="zh-CN" altLang="en-US" smtClean="0"/>
              <a:t>54</a:t>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55976" y="123478"/>
            <a:ext cx="4843551" cy="1873627"/>
          </a:xfrm>
          <a:prstGeom prst="star32">
            <a:avLst>
              <a:gd name="adj" fmla="val 44916"/>
            </a:avLst>
          </a:prstGeom>
          <a:solidFill>
            <a:srgbClr val="00B0F0"/>
          </a:solidFill>
          <a:effectLst>
            <a:outerShdw blurRad="50800" dist="38100" dir="2700000" algn="tl" rotWithShape="0">
              <a:prstClr val="black">
                <a:alpha val="40000"/>
              </a:prstClr>
            </a:outerShdw>
          </a:effectLst>
        </p:spPr>
        <p:txBody>
          <a:bodyPr wrap="square" rtlCol="0">
            <a:spAutoFit/>
          </a:bodyPr>
          <a:lstStyle/>
          <a:p>
            <a:pPr algn="ct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统一和有序似乎是矛盾的？</a:t>
            </a:r>
          </a:p>
        </p:txBody>
      </p:sp>
      <p:pic>
        <p:nvPicPr>
          <p:cNvPr id="3" name="Picture 2" descr="http://img4.imgtn.bdimg.com/it/u=628062135,224221657&amp;fm=21&amp;gp=0.jpg"/>
          <p:cNvPicPr>
            <a:picLocks noChangeAspect="1" noChangeArrowheads="1"/>
          </p:cNvPicPr>
          <p:nvPr/>
        </p:nvPicPr>
        <p:blipFill rotWithShape="1">
          <a:blip r:embed="rId2" cstate="screen"/>
          <a:srcRect/>
          <a:stretch>
            <a:fillRect/>
          </a:stretch>
        </p:blipFill>
        <p:spPr bwMode="auto">
          <a:xfrm>
            <a:off x="0" y="246851"/>
            <a:ext cx="1914972" cy="2095501"/>
          </a:xfrm>
          <a:prstGeom prst="rect">
            <a:avLst/>
          </a:prstGeom>
          <a:ln>
            <a:noFill/>
          </a:ln>
          <a:effectLst>
            <a:softEdge rad="112500"/>
          </a:effectLst>
        </p:spPr>
      </p:pic>
      <p:sp>
        <p:nvSpPr>
          <p:cNvPr id="4" name="TextBox 3"/>
          <p:cNvSpPr txBox="1"/>
          <p:nvPr/>
        </p:nvSpPr>
        <p:spPr>
          <a:xfrm>
            <a:off x="1699474" y="699542"/>
            <a:ext cx="2536272" cy="1200329"/>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不同</a:t>
            </a:r>
            <a:endPar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无序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相同</a:t>
            </a:r>
          </a:p>
        </p:txBody>
      </p:sp>
      <p:sp>
        <p:nvSpPr>
          <p:cNvPr id="5" name="TextBox 4"/>
          <p:cNvSpPr txBox="1"/>
          <p:nvPr/>
        </p:nvSpPr>
        <p:spPr>
          <a:xfrm>
            <a:off x="1763688" y="2084537"/>
            <a:ext cx="4570482"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那我们到底选择“相同”还是“不同”呢？</a:t>
            </a:r>
          </a:p>
        </p:txBody>
      </p:sp>
      <p:pic>
        <p:nvPicPr>
          <p:cNvPr id="6" name="Picture 2" descr="http://img5.imgtn.bdimg.com/it/u=3968274499,2257907996&amp;fm=21&amp;gp=0.jpg"/>
          <p:cNvPicPr>
            <a:picLocks noChangeAspect="1" noChangeArrowheads="1"/>
          </p:cNvPicPr>
          <p:nvPr/>
        </p:nvPicPr>
        <p:blipFill>
          <a:blip r:embed="rId3" cstate="print"/>
          <a:srcRect/>
          <a:stretch>
            <a:fillRect/>
          </a:stretch>
        </p:blipFill>
        <p:spPr bwMode="auto">
          <a:xfrm>
            <a:off x="330156" y="2859782"/>
            <a:ext cx="1369318" cy="173132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4831194" y="2741210"/>
            <a:ext cx="3005951" cy="1446550"/>
          </a:xfrm>
          <a:prstGeom prst="rect">
            <a:avLst/>
          </a:prstGeom>
          <a:noFill/>
        </p:spPr>
        <p:txBody>
          <a:bodyPr wrap="none" rtlCol="0">
            <a:spAutoFit/>
          </a:bodyPr>
          <a:lstStyle/>
          <a:p>
            <a:r>
              <a:rPr lang="zh-CN" altLang="en-US" sz="4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和而不同的</a:t>
            </a:r>
            <a:endParaRPr lang="en-US" altLang="zh-CN" sz="4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4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大同世界！</a:t>
            </a:r>
          </a:p>
        </p:txBody>
      </p:sp>
      <p:pic>
        <p:nvPicPr>
          <p:cNvPr id="8" name="图片 7" descr="头像wq副本.jpg"/>
          <p:cNvPicPr>
            <a:picLocks noChangeAspect="1"/>
          </p:cNvPicPr>
          <p:nvPr/>
        </p:nvPicPr>
        <p:blipFill>
          <a:blip r:embed="rId4" cstate="screen"/>
          <a:stretch>
            <a:fillRect/>
          </a:stretch>
        </p:blipFill>
        <p:spPr>
          <a:xfrm>
            <a:off x="8208454" y="4187760"/>
            <a:ext cx="908720" cy="9087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3328694" y="4722698"/>
            <a:ext cx="4339650"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不读</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大系统观</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，你搞不明白这个问题</a:t>
            </a:r>
          </a:p>
        </p:txBody>
      </p:sp>
      <p:pic>
        <p:nvPicPr>
          <p:cNvPr id="10" name="Picture 3" descr="C:\DOCUME~1\ARTHUR~1\LOCALS~1\Temp\LY6DR3ISJE0)6K)L)]~VIZK.gif"/>
          <p:cNvPicPr>
            <a:picLocks noChangeAspect="1" noChangeArrowheads="1" noCrop="1"/>
          </p:cNvPicPr>
          <p:nvPr/>
        </p:nvPicPr>
        <p:blipFill>
          <a:blip r:embed="rId5" cstate="print"/>
          <a:srcRect/>
          <a:stretch>
            <a:fillRect/>
          </a:stretch>
        </p:blipFill>
        <p:spPr bwMode="auto">
          <a:xfrm>
            <a:off x="7668344" y="4714044"/>
            <a:ext cx="432048" cy="432048"/>
          </a:xfrm>
          <a:prstGeom prst="rect">
            <a:avLst/>
          </a:prstGeom>
          <a:noFill/>
        </p:spPr>
      </p:pic>
      <p:sp>
        <p:nvSpPr>
          <p:cNvPr id="11" name="TextBox 10"/>
          <p:cNvSpPr txBox="1"/>
          <p:nvPr/>
        </p:nvSpPr>
        <p:spPr>
          <a:xfrm>
            <a:off x="1907704" y="3284541"/>
            <a:ext cx="2339102" cy="954107"/>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君子和而不同</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小人同而不和</a:t>
            </a:r>
          </a:p>
        </p:txBody>
      </p:sp>
      <p:sp>
        <p:nvSpPr>
          <p:cNvPr id="12" name="文本框 11"/>
          <p:cNvSpPr txBox="1"/>
          <p:nvPr/>
        </p:nvSpPr>
        <p:spPr>
          <a:xfrm>
            <a:off x="4067944" y="4256706"/>
            <a:ext cx="3919663" cy="461665"/>
          </a:xfrm>
          <a:prstGeom prst="rect">
            <a:avLst/>
          </a:prstGeom>
          <a:noFill/>
          <a:ln w="3175">
            <a:solidFill>
              <a:srgbClr val="0070C0"/>
            </a:solidFill>
          </a:ln>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？大同主义：</a:t>
            </a:r>
            <a:r>
              <a:rPr lang="en-US" altLang="zh-CN"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Communism</a:t>
            </a:r>
            <a:endPar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timgsa.baidu.com/timg?image&amp;quality=80&amp;size=b9999_10000&amp;sec=1525829007&amp;di=1c51673fb5abf3b9e53ff8535c59e9ee&amp;imgtype=jpg&amp;er=1&amp;src=http%3A%2F%2Fgb.cri.cn%2Fmmsource%2Fimages%2F2015%2F12%2F24%2Fnf151224026.jpg"/>
          <p:cNvPicPr>
            <a:picLocks noChangeAspect="1" noChangeArrowheads="1"/>
          </p:cNvPicPr>
          <p:nvPr/>
        </p:nvPicPr>
        <p:blipFill rotWithShape="1">
          <a:blip r:embed="rId2" cstate="screen"/>
          <a:srcRect/>
          <a:stretch>
            <a:fillRect/>
          </a:stretch>
        </p:blipFill>
        <p:spPr bwMode="auto">
          <a:xfrm rot="21432813">
            <a:off x="289141" y="2893619"/>
            <a:ext cx="1748409" cy="128087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a:blip r:embed="rId3" cstate="screen"/>
          <a:stretch>
            <a:fillRect/>
          </a:stretch>
        </p:blipFill>
        <p:spPr>
          <a:xfrm rot="344239">
            <a:off x="2001961" y="2672933"/>
            <a:ext cx="1089331" cy="130719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p:cNvSpPr txBox="1"/>
          <p:nvPr/>
        </p:nvSpPr>
        <p:spPr>
          <a:xfrm>
            <a:off x="508700" y="411510"/>
            <a:ext cx="4288353" cy="584775"/>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统一是更高一级的有序</a:t>
            </a:r>
          </a:p>
        </p:txBody>
      </p:sp>
      <p:pic>
        <p:nvPicPr>
          <p:cNvPr id="7170" name="Picture 2" descr="https://timgsa.baidu.com/timg?image&amp;quality=80&amp;size=b9999_10000&amp;sec=1525233664942&amp;di=98b21f4ea96eeee082a061b41b25dbe4&amp;imgtype=0&amp;src=http%3A%2F%2Fpic.58pic.com%2F58pic%2F13%2F92%2F34%2F94858PICKPh_1024.jpg"/>
          <p:cNvPicPr>
            <a:picLocks noChangeAspect="1" noChangeArrowheads="1"/>
          </p:cNvPicPr>
          <p:nvPr/>
        </p:nvPicPr>
        <p:blipFill rotWithShape="1">
          <a:blip r:embed="rId4" cstate="screen"/>
          <a:srcRect/>
          <a:stretch>
            <a:fillRect/>
          </a:stretch>
        </p:blipFill>
        <p:spPr bwMode="auto">
          <a:xfrm rot="20719125">
            <a:off x="3021114" y="2734739"/>
            <a:ext cx="1891466" cy="115212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 descr="http://img5.imgtn.bdimg.com/it/u=3235758106,842043355&amp;fm=21&amp;gp=0.jpg"/>
          <p:cNvPicPr>
            <a:picLocks noChangeAspect="1" noChangeArrowheads="1"/>
          </p:cNvPicPr>
          <p:nvPr/>
        </p:nvPicPr>
        <p:blipFill>
          <a:blip r:embed="rId5" cstate="print"/>
          <a:srcRect/>
          <a:stretch>
            <a:fillRect/>
          </a:stretch>
        </p:blipFill>
        <p:spPr bwMode="auto">
          <a:xfrm rot="21230464">
            <a:off x="4307530" y="2807850"/>
            <a:ext cx="1781183" cy="128245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右箭头 7"/>
          <p:cNvSpPr/>
          <p:nvPr/>
        </p:nvSpPr>
        <p:spPr>
          <a:xfrm>
            <a:off x="395536" y="4030317"/>
            <a:ext cx="8496944" cy="108012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从混沌到有序，再到更高级的有序：</a:t>
            </a: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层次</a:t>
            </a:r>
            <a:endPar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9" name="文本框 8"/>
          <p:cNvSpPr txBox="1"/>
          <p:nvPr/>
        </p:nvSpPr>
        <p:spPr>
          <a:xfrm>
            <a:off x="4887510" y="453901"/>
            <a:ext cx="3724096"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系统的尺度</a:t>
            </a:r>
            <a:r>
              <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规模迭代增大</a:t>
            </a:r>
          </a:p>
        </p:txBody>
      </p:sp>
      <p:pic>
        <p:nvPicPr>
          <p:cNvPr id="11" name="图片 10"/>
          <p:cNvPicPr>
            <a:picLocks noChangeAspect="1"/>
          </p:cNvPicPr>
          <p:nvPr/>
        </p:nvPicPr>
        <p:blipFill rotWithShape="1">
          <a:blip r:embed="rId6" cstate="screen"/>
          <a:srcRect/>
          <a:stretch>
            <a:fillRect/>
          </a:stretch>
        </p:blipFill>
        <p:spPr>
          <a:xfrm>
            <a:off x="5631465" y="2261218"/>
            <a:ext cx="1257886" cy="128378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174" name="Picture 6" descr="https://timgsa.baidu.com/timg?image&amp;quality=80&amp;size=b9999_10000&amp;sec=1525234605625&amp;di=939f15051f1776787e826b5ecfe7fec6&amp;imgtype=0&amp;src=http%3A%2F%2Fimgsrc.baidu.com%2Fimgad%2Fpic%2Fitem%2Fc83d70cf3bc79f3d4a33d50bb1a1cd11728b293e.jpg"/>
          <p:cNvPicPr>
            <a:picLocks noChangeAspect="1" noChangeArrowheads="1"/>
          </p:cNvPicPr>
          <p:nvPr/>
        </p:nvPicPr>
        <p:blipFill rotWithShape="1">
          <a:blip r:embed="rId7" cstate="screen"/>
          <a:srcRect/>
          <a:stretch>
            <a:fillRect/>
          </a:stretch>
        </p:blipFill>
        <p:spPr bwMode="auto">
          <a:xfrm rot="254746">
            <a:off x="6666378" y="1814857"/>
            <a:ext cx="2312136" cy="196371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5" name="组合 24"/>
          <p:cNvGrpSpPr/>
          <p:nvPr/>
        </p:nvGrpSpPr>
        <p:grpSpPr>
          <a:xfrm>
            <a:off x="1054931" y="1475119"/>
            <a:ext cx="6658120" cy="1096631"/>
            <a:chOff x="1298256" y="1222110"/>
            <a:chExt cx="6658120" cy="546904"/>
          </a:xfrm>
        </p:grpSpPr>
        <p:cxnSp>
          <p:nvCxnSpPr>
            <p:cNvPr id="10" name="直接连接符 9"/>
            <p:cNvCxnSpPr/>
            <p:nvPr/>
          </p:nvCxnSpPr>
          <p:spPr>
            <a:xfrm>
              <a:off x="1298256"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cxnSp>
          <p:nvCxnSpPr>
            <p:cNvPr id="17" name="直接连接符 16"/>
            <p:cNvCxnSpPr/>
            <p:nvPr/>
          </p:nvCxnSpPr>
          <p:spPr>
            <a:xfrm>
              <a:off x="2629880"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cxnSp>
          <p:nvCxnSpPr>
            <p:cNvPr id="18" name="直接连接符 17"/>
            <p:cNvCxnSpPr/>
            <p:nvPr/>
          </p:nvCxnSpPr>
          <p:spPr>
            <a:xfrm>
              <a:off x="3961504"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cxnSp>
          <p:nvCxnSpPr>
            <p:cNvPr id="19" name="直接连接符 18"/>
            <p:cNvCxnSpPr/>
            <p:nvPr/>
          </p:nvCxnSpPr>
          <p:spPr>
            <a:xfrm>
              <a:off x="5293128"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cxnSp>
          <p:nvCxnSpPr>
            <p:cNvPr id="20" name="直接连接符 19"/>
            <p:cNvCxnSpPr/>
            <p:nvPr/>
          </p:nvCxnSpPr>
          <p:spPr>
            <a:xfrm>
              <a:off x="6624752"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cxnSp>
          <p:nvCxnSpPr>
            <p:cNvPr id="21" name="直接连接符 20"/>
            <p:cNvCxnSpPr/>
            <p:nvPr/>
          </p:nvCxnSpPr>
          <p:spPr>
            <a:xfrm>
              <a:off x="7956376"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grpSp>
      <p:grpSp>
        <p:nvGrpSpPr>
          <p:cNvPr id="3" name="组合 2"/>
          <p:cNvGrpSpPr/>
          <p:nvPr/>
        </p:nvGrpSpPr>
        <p:grpSpPr>
          <a:xfrm>
            <a:off x="1125918" y="1275606"/>
            <a:ext cx="7868243" cy="1225372"/>
            <a:chOff x="1125918" y="1275606"/>
            <a:chExt cx="7868243" cy="1225372"/>
          </a:xfrm>
        </p:grpSpPr>
        <p:sp>
          <p:nvSpPr>
            <p:cNvPr id="4" name="文本框 3"/>
            <p:cNvSpPr txBox="1"/>
            <p:nvPr/>
          </p:nvSpPr>
          <p:spPr>
            <a:xfrm>
              <a:off x="1125918" y="2131646"/>
              <a:ext cx="122341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b="1" dirty="0">
                  <a:latin typeface="幼圆" panose="02010509060101010101" pitchFamily="49" charset="-122"/>
                  <a:ea typeface="幼圆" panose="02010509060101010101" pitchFamily="49" charset="-122"/>
                </a:rPr>
                <a:t>熵减</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有序</a:t>
              </a:r>
            </a:p>
          </p:txBody>
        </p:sp>
        <p:sp>
          <p:nvSpPr>
            <p:cNvPr id="32" name="文本框 31"/>
            <p:cNvSpPr txBox="1"/>
            <p:nvPr/>
          </p:nvSpPr>
          <p:spPr>
            <a:xfrm>
              <a:off x="2454884" y="1960438"/>
              <a:ext cx="1223412"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zh-CN" altLang="en-US" b="1" dirty="0">
                  <a:latin typeface="幼圆" panose="02010509060101010101" pitchFamily="49" charset="-122"/>
                  <a:ea typeface="幼圆" panose="02010509060101010101" pitchFamily="49" charset="-122"/>
                </a:rPr>
                <a:t>熵增</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无序</a:t>
              </a:r>
            </a:p>
          </p:txBody>
        </p:sp>
        <p:sp>
          <p:nvSpPr>
            <p:cNvPr id="33" name="文本框 32"/>
            <p:cNvSpPr txBox="1"/>
            <p:nvPr/>
          </p:nvSpPr>
          <p:spPr>
            <a:xfrm>
              <a:off x="3783850" y="1789230"/>
              <a:ext cx="122341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defPPr>
                <a:defRPr lang="zh-CN"/>
              </a:defPPr>
              <a:lvl1pPr>
                <a:defRPr b="1">
                  <a:solidFill>
                    <a:schemeClr val="lt1"/>
                  </a:solidFill>
                  <a:latin typeface="幼圆" panose="02010509060101010101" pitchFamily="49" charset="-122"/>
                  <a:ea typeface="幼圆" panose="020105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dirty="0"/>
                <a:t>熵减</a:t>
              </a:r>
              <a:r>
                <a:rPr lang="en-US" altLang="zh-CN" dirty="0"/>
                <a:t>-</a:t>
              </a:r>
              <a:r>
                <a:rPr lang="zh-CN" altLang="en-US" dirty="0"/>
                <a:t>有序</a:t>
              </a:r>
            </a:p>
          </p:txBody>
        </p:sp>
        <p:sp>
          <p:nvSpPr>
            <p:cNvPr id="34" name="文本框 33"/>
            <p:cNvSpPr txBox="1"/>
            <p:nvPr/>
          </p:nvSpPr>
          <p:spPr>
            <a:xfrm>
              <a:off x="5112816" y="1618022"/>
              <a:ext cx="1223412"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defPPr>
                <a:defRPr lang="zh-CN"/>
              </a:defPPr>
              <a:lvl1pPr algn="ctr">
                <a:defRPr b="1">
                  <a:solidFill>
                    <a:schemeClr val="lt1"/>
                  </a:solidFill>
                  <a:latin typeface="幼圆" panose="02010509060101010101" pitchFamily="49" charset="-122"/>
                  <a:ea typeface="幼圆" panose="020105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熵增</a:t>
              </a:r>
              <a:r>
                <a:rPr lang="en-US" altLang="zh-CN" dirty="0"/>
                <a:t>-</a:t>
              </a:r>
              <a:r>
                <a:rPr lang="zh-CN" altLang="en-US" dirty="0"/>
                <a:t>无序</a:t>
              </a:r>
            </a:p>
          </p:txBody>
        </p:sp>
        <p:sp>
          <p:nvSpPr>
            <p:cNvPr id="35" name="文本框 34"/>
            <p:cNvSpPr txBox="1"/>
            <p:nvPr/>
          </p:nvSpPr>
          <p:spPr>
            <a:xfrm>
              <a:off x="6441782" y="1446814"/>
              <a:ext cx="122341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defPPr>
                <a:defRPr lang="zh-CN"/>
              </a:defPPr>
              <a:lvl1pPr>
                <a:defRPr b="1">
                  <a:solidFill>
                    <a:schemeClr val="lt1"/>
                  </a:solidFill>
                  <a:latin typeface="幼圆" panose="02010509060101010101" pitchFamily="49" charset="-122"/>
                  <a:ea typeface="幼圆" panose="020105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dirty="0"/>
                <a:t>熵减</a:t>
              </a:r>
              <a:r>
                <a:rPr lang="en-US" altLang="zh-CN" dirty="0"/>
                <a:t>-</a:t>
              </a:r>
              <a:r>
                <a:rPr lang="zh-CN" altLang="en-US" dirty="0"/>
                <a:t>有序</a:t>
              </a:r>
            </a:p>
          </p:txBody>
        </p:sp>
        <p:sp>
          <p:nvSpPr>
            <p:cNvPr id="36" name="文本框 35"/>
            <p:cNvSpPr txBox="1"/>
            <p:nvPr/>
          </p:nvSpPr>
          <p:spPr>
            <a:xfrm>
              <a:off x="7770749" y="1275606"/>
              <a:ext cx="1223412"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defPPr>
                <a:defRPr lang="zh-CN"/>
              </a:defPPr>
              <a:lvl1pPr algn="ctr">
                <a:defRPr b="1">
                  <a:solidFill>
                    <a:schemeClr val="lt1"/>
                  </a:solidFill>
                  <a:latin typeface="幼圆" panose="02010509060101010101" pitchFamily="49" charset="-122"/>
                  <a:ea typeface="幼圆" panose="020105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熵增</a:t>
              </a:r>
              <a:r>
                <a:rPr lang="en-US" altLang="zh-CN" dirty="0"/>
                <a:t>-</a:t>
              </a:r>
              <a:r>
                <a:rPr lang="zh-CN" altLang="en-US" dirty="0"/>
                <a:t>无序</a:t>
              </a:r>
            </a:p>
          </p:txBody>
        </p:sp>
      </p:grpSp>
      <p:sp>
        <p:nvSpPr>
          <p:cNvPr id="28" name="任意多边形 27"/>
          <p:cNvSpPr/>
          <p:nvPr/>
        </p:nvSpPr>
        <p:spPr>
          <a:xfrm rot="21311918">
            <a:off x="1038406" y="1256775"/>
            <a:ext cx="7603067" cy="726423"/>
          </a:xfrm>
          <a:custGeom>
            <a:avLst/>
            <a:gdLst>
              <a:gd name="connsiteX0" fmla="*/ 0 w 7603067"/>
              <a:gd name="connsiteY0" fmla="*/ 364066 h 728133"/>
              <a:gd name="connsiteX1" fmla="*/ 1346200 w 7603067"/>
              <a:gd name="connsiteY1" fmla="*/ 728133 h 728133"/>
              <a:gd name="connsiteX2" fmla="*/ 2692400 w 7603067"/>
              <a:gd name="connsiteY2" fmla="*/ 169333 h 728133"/>
              <a:gd name="connsiteX3" fmla="*/ 4030134 w 7603067"/>
              <a:gd name="connsiteY3" fmla="*/ 541866 h 728133"/>
              <a:gd name="connsiteX4" fmla="*/ 5325534 w 7603067"/>
              <a:gd name="connsiteY4" fmla="*/ 33866 h 728133"/>
              <a:gd name="connsiteX5" fmla="*/ 6688667 w 7603067"/>
              <a:gd name="connsiteY5" fmla="*/ 364066 h 728133"/>
              <a:gd name="connsiteX6" fmla="*/ 7603067 w 7603067"/>
              <a:gd name="connsiteY6" fmla="*/ 0 h 728133"/>
              <a:gd name="connsiteX7" fmla="*/ 7603067 w 7603067"/>
              <a:gd name="connsiteY7" fmla="*/ 0 h 728133"/>
              <a:gd name="connsiteX0-1" fmla="*/ 0 w 7603067"/>
              <a:gd name="connsiteY0-2" fmla="*/ 364066 h 577703"/>
              <a:gd name="connsiteX1-3" fmla="*/ 1319603 w 7603067"/>
              <a:gd name="connsiteY1-4" fmla="*/ 577703 h 577703"/>
              <a:gd name="connsiteX2-5" fmla="*/ 2692400 w 7603067"/>
              <a:gd name="connsiteY2-6" fmla="*/ 169333 h 577703"/>
              <a:gd name="connsiteX3-7" fmla="*/ 4030134 w 7603067"/>
              <a:gd name="connsiteY3-8" fmla="*/ 541866 h 577703"/>
              <a:gd name="connsiteX4-9" fmla="*/ 5325534 w 7603067"/>
              <a:gd name="connsiteY4-10" fmla="*/ 33866 h 577703"/>
              <a:gd name="connsiteX5-11" fmla="*/ 6688667 w 7603067"/>
              <a:gd name="connsiteY5-12" fmla="*/ 364066 h 577703"/>
              <a:gd name="connsiteX6-13" fmla="*/ 7603067 w 7603067"/>
              <a:gd name="connsiteY6-14" fmla="*/ 0 h 577703"/>
              <a:gd name="connsiteX7-15" fmla="*/ 7603067 w 7603067"/>
              <a:gd name="connsiteY7-16" fmla="*/ 0 h 577703"/>
              <a:gd name="connsiteX0-17" fmla="*/ 0 w 7603067"/>
              <a:gd name="connsiteY0-18" fmla="*/ 364066 h 577703"/>
              <a:gd name="connsiteX1-19" fmla="*/ 1319603 w 7603067"/>
              <a:gd name="connsiteY1-20" fmla="*/ 577703 h 577703"/>
              <a:gd name="connsiteX2-21" fmla="*/ 2692400 w 7603067"/>
              <a:gd name="connsiteY2-22" fmla="*/ 169333 h 577703"/>
              <a:gd name="connsiteX3-23" fmla="*/ 3995036 w 7603067"/>
              <a:gd name="connsiteY3-24" fmla="*/ 471951 h 577703"/>
              <a:gd name="connsiteX4-25" fmla="*/ 5325534 w 7603067"/>
              <a:gd name="connsiteY4-26" fmla="*/ 33866 h 577703"/>
              <a:gd name="connsiteX5-27" fmla="*/ 6688667 w 7603067"/>
              <a:gd name="connsiteY5-28" fmla="*/ 364066 h 577703"/>
              <a:gd name="connsiteX6-29" fmla="*/ 7603067 w 7603067"/>
              <a:gd name="connsiteY6-30" fmla="*/ 0 h 577703"/>
              <a:gd name="connsiteX7-31" fmla="*/ 7603067 w 7603067"/>
              <a:gd name="connsiteY7-32" fmla="*/ 0 h 577703"/>
              <a:gd name="connsiteX0-33" fmla="*/ 0 w 7603067"/>
              <a:gd name="connsiteY0-34" fmla="*/ 364066 h 577703"/>
              <a:gd name="connsiteX1-35" fmla="*/ 1319603 w 7603067"/>
              <a:gd name="connsiteY1-36" fmla="*/ 577703 h 577703"/>
              <a:gd name="connsiteX2-37" fmla="*/ 2692400 w 7603067"/>
              <a:gd name="connsiteY2-38" fmla="*/ 169333 h 577703"/>
              <a:gd name="connsiteX3-39" fmla="*/ 3995036 w 7603067"/>
              <a:gd name="connsiteY3-40" fmla="*/ 471951 h 577703"/>
              <a:gd name="connsiteX4-41" fmla="*/ 5325534 w 7603067"/>
              <a:gd name="connsiteY4-42" fmla="*/ 33866 h 577703"/>
              <a:gd name="connsiteX5-43" fmla="*/ 6721773 w 7603067"/>
              <a:gd name="connsiteY5-44" fmla="*/ 291951 h 577703"/>
              <a:gd name="connsiteX6-45" fmla="*/ 7603067 w 7603067"/>
              <a:gd name="connsiteY6-46" fmla="*/ 0 h 577703"/>
              <a:gd name="connsiteX7-47" fmla="*/ 7603067 w 7603067"/>
              <a:gd name="connsiteY7-48" fmla="*/ 0 h 5777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603067" h="577703">
                <a:moveTo>
                  <a:pt x="0" y="364066"/>
                </a:moveTo>
                <a:lnTo>
                  <a:pt x="1319603" y="577703"/>
                </a:lnTo>
                <a:lnTo>
                  <a:pt x="2692400" y="169333"/>
                </a:lnTo>
                <a:lnTo>
                  <a:pt x="3995036" y="471951"/>
                </a:lnTo>
                <a:lnTo>
                  <a:pt x="5325534" y="33866"/>
                </a:lnTo>
                <a:lnTo>
                  <a:pt x="6721773" y="291951"/>
                </a:lnTo>
                <a:lnTo>
                  <a:pt x="7603067" y="0"/>
                </a:lnTo>
                <a:lnTo>
                  <a:pt x="7603067" y="0"/>
                </a:lnTo>
              </a:path>
            </a:pathLst>
          </a:custGeom>
          <a:noFill/>
          <a:ln w="88900">
            <a:solidFill>
              <a:srgbClr val="FF0000"/>
            </a:solidFill>
            <a:headEnd type="oval" w="lg" len="lg"/>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78594" y="1761824"/>
            <a:ext cx="550151" cy="523220"/>
          </a:xfrm>
          <a:prstGeom prst="rect">
            <a:avLst/>
          </a:prstGeom>
          <a:noFill/>
        </p:spPr>
        <p:txBody>
          <a:bodyPr wrap="none" rtlCol="0">
            <a:spAutoFit/>
          </a:bodyPr>
          <a:lstStyle/>
          <a:p>
            <a:r>
              <a:rPr lang="zh-CN" altLang="en-US" sz="2800" spc="50" dirty="0">
                <a:ln w="9525" cmpd="sng">
                  <a:solidFill>
                    <a:srgbClr val="FF0000"/>
                  </a:solidFill>
                  <a:prstDash val="solid"/>
                </a:ln>
                <a:solidFill>
                  <a:srgbClr val="70AD47">
                    <a:tint val="1000"/>
                  </a:srgbClr>
                </a:solidFill>
                <a:effectLst>
                  <a:glow rad="101600">
                    <a:srgbClr val="FFFF00">
                      <a:alpha val="40000"/>
                    </a:srgbClr>
                  </a:glow>
                </a:effectLst>
                <a:latin typeface="方正超粗黑简体" panose="03000509000000000000" pitchFamily="65" charset="-122"/>
                <a:ea typeface="方正超粗黑简体" panose="03000509000000000000" pitchFamily="65" charset="-122"/>
              </a:rPr>
              <a:t>熵</a:t>
            </a:r>
          </a:p>
        </p:txBody>
      </p:sp>
      <p:sp>
        <p:nvSpPr>
          <p:cNvPr id="27" name="圆角矩形标注 26"/>
          <p:cNvSpPr/>
          <p:nvPr/>
        </p:nvSpPr>
        <p:spPr>
          <a:xfrm>
            <a:off x="214282" y="1214428"/>
            <a:ext cx="1714512" cy="357190"/>
          </a:xfrm>
          <a:prstGeom prst="wedgeRoundRectCallout">
            <a:avLst>
              <a:gd name="adj1" fmla="val -5900"/>
              <a:gd name="adj2" fmla="val 118820"/>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000" dirty="0">
                <a:latin typeface="方正超粗黑简体" panose="03000509000000000000" pitchFamily="65" charset="-122"/>
                <a:ea typeface="方正超粗黑简体" panose="03000509000000000000" pitchFamily="65" charset="-122"/>
              </a:rPr>
              <a:t>混乱的程度</a:t>
            </a:r>
          </a:p>
        </p:txBody>
      </p:sp>
      <p:sp>
        <p:nvSpPr>
          <p:cNvPr id="12" name="文本框 11"/>
          <p:cNvSpPr txBox="1"/>
          <p:nvPr/>
        </p:nvSpPr>
        <p:spPr>
          <a:xfrm>
            <a:off x="6381427" y="3108210"/>
            <a:ext cx="1806893" cy="919401"/>
          </a:xfrm>
          <a:prstGeom prst="wedgeRoundRectCallout">
            <a:avLst>
              <a:gd name="adj1" fmla="val 68079"/>
              <a:gd name="adj2" fmla="val 30729"/>
              <a:gd name="adj3" fmla="val 16667"/>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2400" dirty="0">
                <a:latin typeface="方正超粗黑简体" panose="03000509000000000000" pitchFamily="65" charset="-122"/>
                <a:ea typeface="方正超粗黑简体" panose="03000509000000000000" pitchFamily="65" charset="-122"/>
              </a:rPr>
              <a:t>你闹心？</a:t>
            </a:r>
            <a:endParaRPr lang="en-US" altLang="zh-CN" sz="2400" dirty="0">
              <a:latin typeface="方正超粗黑简体" panose="03000509000000000000" pitchFamily="65" charset="-122"/>
              <a:ea typeface="方正超粗黑简体" panose="03000509000000000000" pitchFamily="65" charset="-122"/>
            </a:endParaRPr>
          </a:p>
          <a:p>
            <a:r>
              <a:rPr lang="zh-CN" altLang="en-US" sz="2400" dirty="0">
                <a:latin typeface="方正超粗黑简体" panose="03000509000000000000" pitchFamily="65" charset="-122"/>
                <a:ea typeface="方正超粗黑简体" panose="03000509000000000000" pitchFamily="65" charset="-122"/>
              </a:rPr>
              <a:t>层次不够！</a:t>
            </a:r>
          </a:p>
        </p:txBody>
      </p:sp>
      <p:pic>
        <p:nvPicPr>
          <p:cNvPr id="29" name="图片 28" descr="女阿色.png"/>
          <p:cNvPicPr>
            <a:picLocks noChangeAspect="1"/>
          </p:cNvPicPr>
          <p:nvPr/>
        </p:nvPicPr>
        <p:blipFill>
          <a:blip r:embed="rId8" cstate="screen"/>
          <a:stretch>
            <a:fillRect/>
          </a:stretch>
        </p:blipFill>
        <p:spPr>
          <a:xfrm>
            <a:off x="8450471" y="3683552"/>
            <a:ext cx="693529" cy="69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1000"/>
                                        <p:tgtEl>
                                          <p:spTgt spid="2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ongyi.jpg"/>
          <p:cNvPicPr/>
          <p:nvPr/>
        </p:nvPicPr>
        <p:blipFill>
          <a:blip r:embed="rId2" cstate="screen"/>
          <a:stretch>
            <a:fillRect/>
          </a:stretch>
        </p:blipFill>
        <p:spPr>
          <a:xfrm>
            <a:off x="539552" y="2211710"/>
            <a:ext cx="5688632" cy="2304256"/>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539552" y="1140589"/>
            <a:ext cx="5688632" cy="923330"/>
          </a:xfrm>
          <a:prstGeom prst="rect">
            <a:avLst/>
          </a:prstGeom>
          <a:ln>
            <a:solidFill>
              <a:schemeClr val="bg2">
                <a:lumMod val="90000"/>
              </a:schemeClr>
            </a:solidFill>
          </a:ln>
        </p:spPr>
        <p:txBody>
          <a:bodyPr wrap="square">
            <a:spAutoFit/>
          </a:bodyPr>
          <a:lstStyle/>
          <a:p>
            <a:r>
              <a:rPr lang="zh-CN" altLang="en-US" b="1" dirty="0">
                <a:solidFill>
                  <a:srgbClr val="C00000"/>
                </a:solidFill>
                <a:latin typeface="幼圆" panose="02010509060101010101" pitchFamily="49" charset="-122"/>
                <a:ea typeface="幼圆" panose="02010509060101010101" pitchFamily="49" charset="-122"/>
              </a:rPr>
              <a:t>有序</a:t>
            </a:r>
            <a:r>
              <a:rPr lang="zh-CN" altLang="en-US" dirty="0">
                <a:latin typeface="幼圆" panose="02010509060101010101" pitchFamily="49" charset="-122"/>
                <a:ea typeface="幼圆" panose="02010509060101010101" pitchFamily="49" charset="-122"/>
              </a:rPr>
              <a:t>：使系统存在，有功能，有作用。边界内的局部问题，子系统的内部问题。</a:t>
            </a:r>
          </a:p>
          <a:p>
            <a:r>
              <a:rPr lang="zh-CN" altLang="en-US" dirty="0">
                <a:latin typeface="幼圆" panose="02010509060101010101" pitchFamily="49" charset="-122"/>
                <a:ea typeface="幼圆" panose="02010509060101010101" pitchFamily="49" charset="-122"/>
              </a:rPr>
              <a:t>比如新鲜鸡蛋更有序（蛋清和蛋黄），臭鸡蛋更无序。</a:t>
            </a:r>
          </a:p>
        </p:txBody>
      </p:sp>
      <p:sp>
        <p:nvSpPr>
          <p:cNvPr id="5" name="矩形 4"/>
          <p:cNvSpPr/>
          <p:nvPr/>
        </p:nvSpPr>
        <p:spPr>
          <a:xfrm>
            <a:off x="6372200" y="1131590"/>
            <a:ext cx="2286000" cy="2031325"/>
          </a:xfrm>
          <a:prstGeom prst="rect">
            <a:avLst/>
          </a:prstGeom>
          <a:ln>
            <a:solidFill>
              <a:schemeClr val="bg2">
                <a:lumMod val="90000"/>
              </a:schemeClr>
            </a:solidFill>
          </a:ln>
        </p:spPr>
        <p:txBody>
          <a:bodyPr>
            <a:spAutoFit/>
          </a:bodyPr>
          <a:lstStyle/>
          <a:p>
            <a:pPr lvl="0"/>
            <a:r>
              <a:rPr lang="zh-CN" altLang="en-US" b="1" dirty="0">
                <a:solidFill>
                  <a:srgbClr val="C00000"/>
                </a:solidFill>
                <a:latin typeface="幼圆" panose="02010509060101010101" pitchFamily="49" charset="-122"/>
                <a:ea typeface="幼圆" panose="02010509060101010101" pitchFamily="49" charset="-122"/>
              </a:rPr>
              <a:t>统一</a:t>
            </a:r>
            <a:r>
              <a:rPr lang="zh-CN" altLang="en-US" dirty="0">
                <a:solidFill>
                  <a:prstClr val="black"/>
                </a:solidFill>
                <a:latin typeface="幼圆" panose="02010509060101010101" pitchFamily="49" charset="-122"/>
                <a:ea typeface="幼圆" panose="02010509060101010101" pitchFamily="49" charset="-122"/>
              </a:rPr>
              <a:t>：整合形成更大的系统，为了超系统中的子系统的关系更有序。比如形制、内容和结构相同的啤酒组成一箱（更大的系统）。这是整体问题。</a:t>
            </a:r>
          </a:p>
        </p:txBody>
      </p:sp>
      <p:pic>
        <p:nvPicPr>
          <p:cNvPr id="6" name="Picture 2" descr="http://img5.imgtn.bdimg.com/it/u=3235758106,842043355&amp;fm=21&amp;gp=0.jpg"/>
          <p:cNvPicPr>
            <a:picLocks noChangeAspect="1" noChangeArrowheads="1"/>
          </p:cNvPicPr>
          <p:nvPr/>
        </p:nvPicPr>
        <p:blipFill>
          <a:blip r:embed="rId3" cstate="print"/>
          <a:srcRect/>
          <a:stretch>
            <a:fillRect/>
          </a:stretch>
        </p:blipFill>
        <p:spPr bwMode="auto">
          <a:xfrm>
            <a:off x="6660232" y="3291830"/>
            <a:ext cx="1781183" cy="1282452"/>
          </a:xfrm>
          <a:prstGeom prst="rect">
            <a:avLst/>
          </a:prstGeom>
          <a:noFill/>
        </p:spPr>
      </p:pic>
      <p:sp>
        <p:nvSpPr>
          <p:cNvPr id="7" name="TextBox 1"/>
          <p:cNvSpPr txBox="1"/>
          <p:nvPr/>
        </p:nvSpPr>
        <p:spPr>
          <a:xfrm>
            <a:off x="508700" y="411510"/>
            <a:ext cx="4288353" cy="584775"/>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统一是更高一级的有序</a:t>
            </a:r>
          </a:p>
        </p:txBody>
      </p:sp>
      <p:grpSp>
        <p:nvGrpSpPr>
          <p:cNvPr id="10" name="组合 9"/>
          <p:cNvGrpSpPr/>
          <p:nvPr/>
        </p:nvGrpSpPr>
        <p:grpSpPr>
          <a:xfrm>
            <a:off x="91446" y="4583207"/>
            <a:ext cx="8961107" cy="523220"/>
            <a:chOff x="91446" y="4583207"/>
            <a:chExt cx="8961107" cy="523220"/>
          </a:xfrm>
        </p:grpSpPr>
        <p:sp>
          <p:nvSpPr>
            <p:cNvPr id="8" name="文本框 7"/>
            <p:cNvSpPr txBox="1"/>
            <p:nvPr/>
          </p:nvSpPr>
          <p:spPr>
            <a:xfrm>
              <a:off x="91446" y="4583207"/>
              <a:ext cx="8961107" cy="523220"/>
            </a:xfrm>
            <a:prstGeom prst="rect">
              <a:avLst/>
            </a:prstGeom>
            <a:noFill/>
            <a:ln w="3175">
              <a:solidFill>
                <a:srgbClr val="C00000"/>
              </a:solidFill>
            </a:ln>
          </p:spPr>
          <p:txBody>
            <a:bodyPr wrap="none" rtlCol="0">
              <a:spAutoFit/>
            </a:bodyPr>
            <a:lstStyle/>
            <a:p>
              <a:pPr algn="ctr"/>
              <a:r>
                <a:rPr lang="zh-CN" altLang="en-US" sz="28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差异化是创新，标准化也是创新：</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局部创新 </a:t>
              </a:r>
              <a:r>
                <a:rPr lang="en-US" altLang="zh-CN"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整体创新</a:t>
              </a:r>
            </a:p>
          </p:txBody>
        </p:sp>
        <p:sp>
          <p:nvSpPr>
            <p:cNvPr id="9" name="右箭头 8"/>
            <p:cNvSpPr/>
            <p:nvPr/>
          </p:nvSpPr>
          <p:spPr>
            <a:xfrm>
              <a:off x="7118976" y="4665250"/>
              <a:ext cx="288032" cy="374437"/>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411510"/>
            <a:ext cx="182614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系统哲学</a:t>
            </a:r>
          </a:p>
        </p:txBody>
      </p:sp>
      <p:grpSp>
        <p:nvGrpSpPr>
          <p:cNvPr id="5" name="组合 4"/>
          <p:cNvGrpSpPr/>
          <p:nvPr/>
        </p:nvGrpSpPr>
        <p:grpSpPr>
          <a:xfrm>
            <a:off x="515391" y="967314"/>
            <a:ext cx="3552553" cy="4196724"/>
            <a:chOff x="515391" y="967314"/>
            <a:chExt cx="3960000" cy="4196724"/>
          </a:xfrm>
        </p:grpSpPr>
        <p:sp>
          <p:nvSpPr>
            <p:cNvPr id="3" name="矩形标注 2"/>
            <p:cNvSpPr/>
            <p:nvPr/>
          </p:nvSpPr>
          <p:spPr>
            <a:xfrm>
              <a:off x="515391" y="967314"/>
              <a:ext cx="3960000" cy="1435805"/>
            </a:xfrm>
            <a:prstGeom prst="wedgeRectCallout">
              <a:avLst>
                <a:gd name="adj1" fmla="val -21845"/>
                <a:gd name="adj2" fmla="val 65164"/>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glow rad="139700">
                      <a:schemeClr val="accent5">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有这一碗酒垫底，</a:t>
              </a:r>
              <a:endParaRPr lang="en-US" altLang="zh-CN" sz="2000" dirty="0">
                <a:effectLst>
                  <a:glow rad="139700">
                    <a:schemeClr val="accent5">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2000" dirty="0">
                  <a:effectLst>
                    <a:glow rad="139700">
                      <a:schemeClr val="accent5">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我再也不怕系统论了！</a:t>
              </a:r>
              <a:endParaRPr lang="en-US" altLang="zh-CN" sz="2000" dirty="0">
                <a:effectLst>
                  <a:glow rad="139700">
                    <a:schemeClr val="accent5">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2000" dirty="0">
                  <a:effectLst>
                    <a:glow rad="139700">
                      <a:schemeClr val="accent5">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我在再也不理数学公式了！</a:t>
              </a:r>
            </a:p>
          </p:txBody>
        </p:sp>
        <p:pic>
          <p:nvPicPr>
            <p:cNvPr id="1026" name="Picture 2" descr="http://img5.imgtn.bdimg.com/it/u=1539089025,2619333404&amp;fm=21&amp;gp=0.jpg"/>
            <p:cNvPicPr>
              <a:picLocks noChangeAspect="1" noChangeArrowheads="1"/>
            </p:cNvPicPr>
            <p:nvPr/>
          </p:nvPicPr>
          <p:blipFill>
            <a:blip r:embed="rId2"/>
            <a:srcRect/>
            <a:stretch>
              <a:fillRect/>
            </a:stretch>
          </p:blipFill>
          <p:spPr bwMode="auto">
            <a:xfrm>
              <a:off x="515391" y="2335466"/>
              <a:ext cx="3960000" cy="282857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矩形 6"/>
          <p:cNvSpPr/>
          <p:nvPr/>
        </p:nvSpPr>
        <p:spPr>
          <a:xfrm>
            <a:off x="4427984" y="1338322"/>
            <a:ext cx="4392488" cy="2308324"/>
          </a:xfrm>
          <a:prstGeom prst="rect">
            <a:avLst/>
          </a:prstGeom>
          <a:ln>
            <a:solidFill>
              <a:schemeClr val="bg2">
                <a:lumMod val="90000"/>
              </a:schemeClr>
            </a:solidFill>
          </a:ln>
        </p:spPr>
        <p:txBody>
          <a:bodyPr wrap="square">
            <a:spAutoFit/>
          </a:bodyPr>
          <a:lstStyle/>
          <a:p>
            <a:pPr defTabSz="914400"/>
            <a:r>
              <a:rPr lang="en-US" altLang="zh-CN" sz="1600" dirty="0">
                <a:solidFill>
                  <a:prstClr val="black"/>
                </a:solidFill>
                <a:latin typeface="幼圆" panose="02010509060101010101" pitchFamily="49" charset="-122"/>
                <a:ea typeface="幼圆" panose="02010509060101010101" pitchFamily="49" charset="-122"/>
              </a:rPr>
              <a:t>(1)</a:t>
            </a:r>
            <a:r>
              <a:rPr lang="zh-CN" altLang="en-US" sz="1600" dirty="0">
                <a:solidFill>
                  <a:prstClr val="black"/>
                </a:solidFill>
                <a:latin typeface="幼圆" panose="02010509060101010101" pitchFamily="49" charset="-122"/>
                <a:ea typeface="幼圆" panose="02010509060101010101" pitchFamily="49" charset="-122"/>
              </a:rPr>
              <a:t>系统诞生于混沌。</a:t>
            </a:r>
          </a:p>
          <a:p>
            <a:pPr defTabSz="914400"/>
            <a:r>
              <a:rPr lang="en-US" altLang="zh-CN" sz="1600" dirty="0">
                <a:solidFill>
                  <a:prstClr val="black"/>
                </a:solidFill>
                <a:latin typeface="幼圆" panose="02010509060101010101" pitchFamily="49" charset="-122"/>
                <a:ea typeface="幼圆" panose="02010509060101010101" pitchFamily="49" charset="-122"/>
              </a:rPr>
              <a:t>(2)</a:t>
            </a:r>
            <a:r>
              <a:rPr lang="zh-CN" altLang="en-US" sz="1600" dirty="0">
                <a:solidFill>
                  <a:prstClr val="black"/>
                </a:solidFill>
                <a:latin typeface="幼圆" panose="02010509060101010101" pitchFamily="49" charset="-122"/>
                <a:ea typeface="幼圆" panose="02010509060101010101" pitchFamily="49" charset="-122"/>
              </a:rPr>
              <a:t>有序才有用，但最有序不等于最有用。</a:t>
            </a:r>
          </a:p>
          <a:p>
            <a:pPr defTabSz="914400"/>
            <a:r>
              <a:rPr lang="en-US" altLang="zh-CN" sz="1600" dirty="0">
                <a:solidFill>
                  <a:prstClr val="black"/>
                </a:solidFill>
                <a:latin typeface="幼圆" panose="02010509060101010101" pitchFamily="49" charset="-122"/>
                <a:ea typeface="幼圆" panose="02010509060101010101" pitchFamily="49" charset="-122"/>
              </a:rPr>
              <a:t>(3)</a:t>
            </a:r>
            <a:r>
              <a:rPr lang="zh-CN" altLang="en-US" sz="1600" dirty="0">
                <a:solidFill>
                  <a:prstClr val="black"/>
                </a:solidFill>
                <a:latin typeface="幼圆" panose="02010509060101010101" pitchFamily="49" charset="-122"/>
                <a:ea typeface="幼圆" panose="02010509060101010101" pitchFamily="49" charset="-122"/>
              </a:rPr>
              <a:t>有序之美，就是上帝的数字 </a:t>
            </a:r>
            <a:r>
              <a:rPr lang="en-US" altLang="zh-CN" sz="1600" dirty="0">
                <a:solidFill>
                  <a:prstClr val="black"/>
                </a:solidFill>
                <a:latin typeface="幼圆" panose="02010509060101010101" pitchFamily="49" charset="-122"/>
                <a:ea typeface="幼圆" panose="02010509060101010101" pitchFamily="49" charset="-122"/>
              </a:rPr>
              <a:t>—— 7</a:t>
            </a:r>
            <a:r>
              <a:rPr lang="zh-CN" altLang="en-US" sz="1600" dirty="0">
                <a:solidFill>
                  <a:prstClr val="black"/>
                </a:solidFill>
                <a:latin typeface="幼圆" panose="02010509060101010101" pitchFamily="49" charset="-122"/>
                <a:ea typeface="幼圆" panose="02010509060101010101" pitchFamily="49" charset="-122"/>
              </a:rPr>
              <a:t>。</a:t>
            </a:r>
          </a:p>
          <a:p>
            <a:pPr defTabSz="914400"/>
            <a:r>
              <a:rPr lang="en-US" altLang="zh-CN" sz="1600" dirty="0">
                <a:solidFill>
                  <a:prstClr val="black"/>
                </a:solidFill>
                <a:latin typeface="幼圆" panose="02010509060101010101" pitchFamily="49" charset="-122"/>
                <a:ea typeface="幼圆" panose="02010509060101010101" pitchFamily="49" charset="-122"/>
              </a:rPr>
              <a:t>(4)</a:t>
            </a:r>
            <a:r>
              <a:rPr lang="zh-CN" altLang="en-US" sz="1600" dirty="0">
                <a:solidFill>
                  <a:prstClr val="black"/>
                </a:solidFill>
                <a:latin typeface="幼圆" panose="02010509060101010101" pitchFamily="49" charset="-122"/>
                <a:ea typeface="幼圆" panose="02010509060101010101" pitchFamily="49" charset="-122"/>
              </a:rPr>
              <a:t>熵增是整体的、绝对的，熵减是局部的、相对的。</a:t>
            </a:r>
          </a:p>
          <a:p>
            <a:pPr defTabSz="914400"/>
            <a:r>
              <a:rPr lang="en-US" altLang="zh-CN" sz="1600" dirty="0">
                <a:solidFill>
                  <a:prstClr val="black"/>
                </a:solidFill>
                <a:latin typeface="幼圆" panose="02010509060101010101" pitchFamily="49" charset="-122"/>
                <a:ea typeface="幼圆" panose="02010509060101010101" pitchFamily="49" charset="-122"/>
              </a:rPr>
              <a:t>(5)</a:t>
            </a:r>
            <a:r>
              <a:rPr lang="zh-CN" altLang="en-US" sz="1600" dirty="0">
                <a:solidFill>
                  <a:prstClr val="black"/>
                </a:solidFill>
                <a:latin typeface="幼圆" panose="02010509060101010101" pitchFamily="49" charset="-122"/>
                <a:ea typeface="幼圆" panose="02010509060101010101" pitchFamily="49" charset="-122"/>
              </a:rPr>
              <a:t>保持自身和世界有序，是人类的使命。</a:t>
            </a:r>
          </a:p>
          <a:p>
            <a:pPr defTabSz="914400"/>
            <a:r>
              <a:rPr lang="en-US" altLang="zh-CN" sz="1600" dirty="0">
                <a:solidFill>
                  <a:prstClr val="black"/>
                </a:solidFill>
                <a:latin typeface="幼圆" panose="02010509060101010101" pitchFamily="49" charset="-122"/>
                <a:ea typeface="幼圆" panose="02010509060101010101" pitchFamily="49" charset="-122"/>
              </a:rPr>
              <a:t>(6)</a:t>
            </a:r>
            <a:r>
              <a:rPr lang="zh-CN" altLang="en-US" sz="1600" dirty="0">
                <a:solidFill>
                  <a:prstClr val="black"/>
                </a:solidFill>
                <a:latin typeface="幼圆" panose="02010509060101010101" pitchFamily="49" charset="-122"/>
                <a:ea typeface="幼圆" panose="02010509060101010101" pitchFamily="49" charset="-122"/>
              </a:rPr>
              <a:t>统一是更高一级的有序。</a:t>
            </a:r>
          </a:p>
          <a:p>
            <a:pPr defTabSz="914400"/>
            <a:r>
              <a:rPr lang="en-US" altLang="zh-CN" sz="1600" dirty="0">
                <a:solidFill>
                  <a:prstClr val="black"/>
                </a:solidFill>
                <a:latin typeface="幼圆" panose="02010509060101010101" pitchFamily="49" charset="-122"/>
                <a:ea typeface="幼圆" panose="02010509060101010101" pitchFamily="49" charset="-122"/>
              </a:rPr>
              <a:t>(7)</a:t>
            </a:r>
            <a:r>
              <a:rPr lang="zh-CN" altLang="en-US" sz="1600" dirty="0">
                <a:solidFill>
                  <a:prstClr val="black"/>
                </a:solidFill>
                <a:latin typeface="幼圆" panose="02010509060101010101" pitchFamily="49" charset="-122"/>
                <a:ea typeface="幼圆" panose="02010509060101010101" pitchFamily="49" charset="-122"/>
              </a:rPr>
              <a:t>有序和无序是相互转化的。</a:t>
            </a:r>
          </a:p>
          <a:p>
            <a:pPr defTabSz="914400"/>
            <a:r>
              <a:rPr lang="en-US" altLang="zh-CN" sz="1600" dirty="0">
                <a:solidFill>
                  <a:prstClr val="black"/>
                </a:solidFill>
                <a:latin typeface="幼圆" panose="02010509060101010101" pitchFamily="49" charset="-122"/>
                <a:ea typeface="幼圆" panose="02010509060101010101" pitchFamily="49" charset="-122"/>
              </a:rPr>
              <a:t>(8)</a:t>
            </a:r>
            <a:r>
              <a:rPr lang="zh-CN" altLang="en-US" sz="1600" dirty="0">
                <a:solidFill>
                  <a:prstClr val="black"/>
                </a:solidFill>
                <a:latin typeface="幼圆" panose="02010509060101010101" pitchFamily="49" charset="-122"/>
                <a:ea typeface="幼圆" panose="02010509060101010101" pitchFamily="49" charset="-122"/>
              </a:rPr>
              <a:t>看似无序的世界，其实是有序的千万次叠加。</a:t>
            </a:r>
          </a:p>
        </p:txBody>
      </p:sp>
      <p:sp>
        <p:nvSpPr>
          <p:cNvPr id="8" name="TextBox 7"/>
          <p:cNvSpPr txBox="1"/>
          <p:nvPr/>
        </p:nvSpPr>
        <p:spPr>
          <a:xfrm>
            <a:off x="4499992" y="3973001"/>
            <a:ext cx="4392488" cy="830997"/>
          </a:xfrm>
          <a:prstGeom prst="rect">
            <a:avLst/>
          </a:prstGeom>
          <a:noFill/>
        </p:spPr>
        <p:txBody>
          <a:bodyPr wrap="squar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上帝创造人类，让人类把世界变得更有序一些</a:t>
            </a:r>
          </a:p>
        </p:txBody>
      </p:sp>
      <p:sp>
        <p:nvSpPr>
          <p:cNvPr id="9" name="TextBox 8"/>
          <p:cNvSpPr txBox="1"/>
          <p:nvPr/>
        </p:nvSpPr>
        <p:spPr>
          <a:xfrm>
            <a:off x="7404700" y="771550"/>
            <a:ext cx="141577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回顾一下</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4" name="图片 3"/>
          <p:cNvPicPr>
            <a:picLocks noChangeAspect="1"/>
          </p:cNvPicPr>
          <p:nvPr/>
        </p:nvPicPr>
        <p:blipFill>
          <a:blip r:embed="rId2" cstate="screen"/>
          <a:stretch>
            <a:fillRect/>
          </a:stretch>
        </p:blipFill>
        <p:spPr>
          <a:xfrm>
            <a:off x="2032285" y="1707654"/>
            <a:ext cx="431185" cy="432048"/>
          </a:xfrm>
          <a:prstGeom prst="rect">
            <a:avLst/>
          </a:prstGeom>
        </p:spPr>
      </p:pic>
      <p:pic>
        <p:nvPicPr>
          <p:cNvPr id="5" name="图片 4"/>
          <p:cNvPicPr>
            <a:picLocks noChangeAspect="1"/>
          </p:cNvPicPr>
          <p:nvPr/>
        </p:nvPicPr>
        <p:blipFill>
          <a:blip r:embed="rId3" cstate="screen"/>
          <a:stretch>
            <a:fillRect/>
          </a:stretch>
        </p:blipFill>
        <p:spPr>
          <a:xfrm>
            <a:off x="6660232" y="351530"/>
            <a:ext cx="2059861" cy="2327643"/>
          </a:xfrm>
          <a:prstGeom prst="rect">
            <a:avLst/>
          </a:prstGeom>
          <a:ln w="3175">
            <a:solidFill>
              <a:schemeClr val="tx1"/>
            </a:solidFill>
          </a:ln>
        </p:spPr>
      </p:pic>
      <p:sp>
        <p:nvSpPr>
          <p:cNvPr id="12" name="文本框 11"/>
          <p:cNvSpPr txBox="1"/>
          <p:nvPr/>
        </p:nvSpPr>
        <p:spPr>
          <a:xfrm>
            <a:off x="1451451" y="411510"/>
            <a:ext cx="6340197" cy="4339650"/>
          </a:xfrm>
          <a:prstGeom prst="rect">
            <a:avLst/>
          </a:prstGeom>
          <a:noFill/>
        </p:spPr>
        <p:txBody>
          <a:bodyPr wrap="non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4"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4"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大信息观：信息、大数据、区块链、</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                 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，以及复杂系统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nvGrpSpPr>
          <p:cNvPr id="2" name="组合 1"/>
          <p:cNvGrpSpPr/>
          <p:nvPr/>
        </p:nvGrpSpPr>
        <p:grpSpPr>
          <a:xfrm>
            <a:off x="124333" y="2884662"/>
            <a:ext cx="2087431" cy="2260716"/>
            <a:chOff x="124333" y="2884662"/>
            <a:chExt cx="2087431" cy="2260716"/>
          </a:xfrm>
        </p:grpSpPr>
        <p:pic>
          <p:nvPicPr>
            <p:cNvPr id="3" name="图片 2"/>
            <p:cNvPicPr>
              <a:picLocks noChangeAspect="1"/>
            </p:cNvPicPr>
            <p:nvPr/>
          </p:nvPicPr>
          <p:blipFill rotWithShape="1">
            <a:blip r:embed="rId8" cstate="screen"/>
            <a:srcRect b="13495"/>
            <a:stretch>
              <a:fillRect/>
            </a:stretch>
          </p:blipFill>
          <p:spPr>
            <a:xfrm>
              <a:off x="224734" y="2899768"/>
              <a:ext cx="1886627" cy="1888097"/>
            </a:xfrm>
            <a:prstGeom prst="rect">
              <a:avLst/>
            </a:prstGeom>
            <a:ln w="3175">
              <a:noFill/>
            </a:ln>
          </p:spPr>
        </p:pic>
        <p:sp>
          <p:nvSpPr>
            <p:cNvPr id="10" name="矩形 9"/>
            <p:cNvSpPr/>
            <p:nvPr/>
          </p:nvSpPr>
          <p:spPr>
            <a:xfrm>
              <a:off x="188554" y="2884662"/>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5" name="图片 4"/>
          <p:cNvPicPr>
            <a:picLocks noChangeAspect="1"/>
          </p:cNvPicPr>
          <p:nvPr/>
        </p:nvPicPr>
        <p:blipFill rotWithShape="1">
          <a:blip r:embed="rId2" cstate="screen"/>
          <a:srcRect/>
          <a:stretch>
            <a:fillRect/>
          </a:stretch>
        </p:blipFill>
        <p:spPr>
          <a:xfrm>
            <a:off x="6156176" y="1643265"/>
            <a:ext cx="2544526" cy="2592288"/>
          </a:xfrm>
          <a:prstGeom prst="rect">
            <a:avLst/>
          </a:prstGeom>
        </p:spPr>
      </p:pic>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sp>
        <p:nvSpPr>
          <p:cNvPr id="3" name="圆角矩形标注 2"/>
          <p:cNvSpPr/>
          <p:nvPr/>
        </p:nvSpPr>
        <p:spPr>
          <a:xfrm>
            <a:off x="4797933" y="267494"/>
            <a:ext cx="4158672" cy="1375771"/>
          </a:xfrm>
          <a:prstGeom prst="wedgeRoundRectCallout">
            <a:avLst>
              <a:gd name="adj1" fmla="val -2055"/>
              <a:gd name="adj2" fmla="val 634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陀螺原理</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爱的陀螺在旋转</a:t>
            </a:r>
          </a:p>
        </p:txBody>
      </p:sp>
      <p:pic>
        <p:nvPicPr>
          <p:cNvPr id="5122" name="Picture 2" descr="https://gimg2.baidu.com/image_search/src=http%3A%2F%2Fhbimg.huabanimg.com%2F1403ea32ddd21cfbc985af5b96a83aa3f3ef7ccceb54-K2de6K_fw658&amp;refer=http%3A%2F%2Fhbimg.huabanimg.com&amp;app=2002&amp;size=f9999,10000&amp;q=a80&amp;n=0&amp;g=0n&amp;fmt=jpeg?sec=1636608186&amp;t=16aae80d9c4e27f181bdce2c1a141187"/>
          <p:cNvPicPr>
            <a:picLocks noChangeAspect="1" noChangeArrowheads="1"/>
          </p:cNvPicPr>
          <p:nvPr/>
        </p:nvPicPr>
        <p:blipFill>
          <a:blip r:embed="rId3" cstate="screen"/>
          <a:srcRect/>
          <a:stretch>
            <a:fillRect/>
          </a:stretch>
        </p:blipFill>
        <p:spPr bwMode="auto">
          <a:xfrm>
            <a:off x="1259632" y="1203598"/>
            <a:ext cx="3380373" cy="354476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25640" y="1172557"/>
            <a:ext cx="576064" cy="3970318"/>
          </a:xfrm>
          <a:prstGeom prst="rect">
            <a:avLst/>
          </a:prstGeom>
          <a:noFill/>
        </p:spPr>
        <p:txBody>
          <a:bodyPr wrap="square" rtlCol="0">
            <a:spAutoFit/>
          </a:bodyPr>
          <a:lstStyle/>
          <a:p>
            <a:r>
              <a:rPr lang="zh-CN" altLang="en-US" sz="2800" dirty="0">
                <a:latin typeface="方正粗宋简体" panose="03000509000000000000" pitchFamily="65" charset="-122"/>
                <a:ea typeface="方正粗宋简体" panose="03000509000000000000" pitchFamily="65" charset="-122"/>
              </a:rPr>
              <a:t>自行车为什么不倒</a:t>
            </a:r>
            <a:endParaRPr lang="en-US" altLang="zh-CN" sz="2800" dirty="0">
              <a:latin typeface="方正粗宋简体" panose="03000509000000000000" pitchFamily="65" charset="-122"/>
              <a:ea typeface="方正粗宋简体" panose="03000509000000000000" pitchFamily="65" charset="-122"/>
            </a:endParaRPr>
          </a:p>
          <a:p>
            <a:r>
              <a:rPr lang="zh-CN" altLang="en-US" sz="2800" dirty="0">
                <a:latin typeface="方正粗宋简体" panose="03000509000000000000" pitchFamily="65" charset="-122"/>
                <a:ea typeface="方正粗宋简体" panose="03000509000000000000" pitchFamily="65" charset="-122"/>
              </a:rPr>
              <a:t>？</a:t>
            </a:r>
          </a:p>
        </p:txBody>
      </p:sp>
      <p:sp>
        <p:nvSpPr>
          <p:cNvPr id="6" name="乘号 5"/>
          <p:cNvSpPr/>
          <p:nvPr/>
        </p:nvSpPr>
        <p:spPr>
          <a:xfrm>
            <a:off x="4283968" y="195486"/>
            <a:ext cx="5085981" cy="5048179"/>
          </a:xfrm>
          <a:prstGeom prst="mathMultiply">
            <a:avLst>
              <a:gd name="adj1" fmla="val 1566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15" name="组合 14"/>
          <p:cNvGrpSpPr/>
          <p:nvPr/>
        </p:nvGrpSpPr>
        <p:grpSpPr>
          <a:xfrm>
            <a:off x="5652120" y="3939902"/>
            <a:ext cx="3312368" cy="1071225"/>
            <a:chOff x="5652120" y="3939902"/>
            <a:chExt cx="3312368" cy="1071225"/>
          </a:xfrm>
        </p:grpSpPr>
        <p:pic>
          <p:nvPicPr>
            <p:cNvPr id="16" name="图片 15" descr="女阿色.png"/>
            <p:cNvPicPr>
              <a:picLocks noChangeAspect="1"/>
            </p:cNvPicPr>
            <p:nvPr/>
          </p:nvPicPr>
          <p:blipFill>
            <a:blip r:embed="rId4" cstate="screen"/>
            <a:stretch>
              <a:fillRect/>
            </a:stretch>
          </p:blipFill>
          <p:spPr>
            <a:xfrm>
              <a:off x="7904906" y="3939902"/>
              <a:ext cx="1059582" cy="1059582"/>
            </a:xfrm>
            <a:prstGeom prst="rect">
              <a:avLst/>
            </a:prstGeom>
          </p:spPr>
        </p:pic>
        <p:sp>
          <p:nvSpPr>
            <p:cNvPr id="17" name="圆角矩形标注 16"/>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0"/>
                            </p:stCondLst>
                            <p:childTnLst>
                              <p:par>
                                <p:cTn id="8" presetID="14" presetClass="entr" presetSubtype="1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43" name="组合 142"/>
          <p:cNvGrpSpPr/>
          <p:nvPr/>
        </p:nvGrpSpPr>
        <p:grpSpPr>
          <a:xfrm>
            <a:off x="287415" y="360041"/>
            <a:ext cx="8547042" cy="4876005"/>
            <a:chOff x="287415" y="360041"/>
            <a:chExt cx="8547042" cy="4876005"/>
          </a:xfrm>
        </p:grpSpPr>
        <p:sp>
          <p:nvSpPr>
            <p:cNvPr id="144"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5"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6"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7"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8"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49"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50"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51"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70"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7"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78"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83"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4"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5"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6"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7"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8"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89"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90"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1"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2"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3"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4"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5"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6"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7"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8"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199"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200"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1"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2"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3"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5"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6"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07"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0"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11"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47"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48"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73"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4"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5"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6"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7"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8"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79"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80"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1"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2"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3"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4"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5"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6"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7"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8"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89"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90"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3" name="Group 295"/>
            <p:cNvGrpSpPr/>
            <p:nvPr/>
          </p:nvGrpSpPr>
          <p:grpSpPr>
            <a:xfrm>
              <a:off x="3404968" y="2386327"/>
              <a:ext cx="1561400" cy="584219"/>
              <a:chOff x="3165991" y="3044171"/>
              <a:chExt cx="2081867" cy="689705"/>
            </a:xfrm>
          </p:grpSpPr>
          <p:pic>
            <p:nvPicPr>
              <p:cNvPr id="377" name="Image"/>
              <p:cNvPicPr>
                <a:picLocks noChangeAspect="1"/>
              </p:cNvPicPr>
              <p:nvPr/>
            </p:nvPicPr>
            <p:blipFill>
              <a:blip r:embed="rId2" cstate="screen"/>
              <a:stretch>
                <a:fillRect/>
              </a:stretch>
            </p:blipFill>
            <p:spPr>
              <a:xfrm>
                <a:off x="3165991" y="3044171"/>
                <a:ext cx="2081867" cy="689705"/>
              </a:xfrm>
              <a:prstGeom prst="rect">
                <a:avLst/>
              </a:prstGeom>
            </p:spPr>
          </p:pic>
        </p:grpSp>
        <p:sp>
          <p:nvSpPr>
            <p:cNvPr id="294"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6" name="Image"/>
            <p:cNvPicPr>
              <a:picLocks noChangeAspect="1"/>
            </p:cNvPicPr>
            <p:nvPr/>
          </p:nvPicPr>
          <p:blipFill>
            <a:blip r:embed="rId3" cstate="screen"/>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8" name="Mark"/>
            <p:cNvPicPr>
              <a:picLocks noChangeAspect="1"/>
            </p:cNvPicPr>
            <p:nvPr/>
          </p:nvPicPr>
          <p:blipFill>
            <a:blip r:embed="rId4" cstate="screen"/>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300"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2"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4" name="Image"/>
            <p:cNvPicPr>
              <a:picLocks noChangeAspect="1"/>
            </p:cNvPicPr>
            <p:nvPr/>
          </p:nvPicPr>
          <p:blipFill rotWithShape="1">
            <a:blip r:embed="rId5" cstate="screen"/>
            <a:srcRect/>
            <a:stretch>
              <a:fillRect/>
            </a:stretch>
          </p:blipFill>
          <p:spPr>
            <a:xfrm>
              <a:off x="4967210" y="1839582"/>
              <a:ext cx="871660" cy="589479"/>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6" name="Mark"/>
            <p:cNvPicPr>
              <a:picLocks noChangeAspect="1"/>
            </p:cNvPicPr>
            <p:nvPr/>
          </p:nvPicPr>
          <p:blipFill>
            <a:blip r:embed="rId6" cstate="screen"/>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7"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8"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09" name="Image"/>
            <p:cNvPicPr>
              <a:picLocks noChangeAspect="1"/>
            </p:cNvPicPr>
            <p:nvPr/>
          </p:nvPicPr>
          <p:blipFill>
            <a:blip r:embed="rId7" cstate="screen"/>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0" name="Mark"/>
            <p:cNvPicPr>
              <a:picLocks noChangeAspect="1"/>
            </p:cNvPicPr>
            <p:nvPr/>
          </p:nvPicPr>
          <p:blipFill>
            <a:blip r:embed="rId8" cstate="screen"/>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1"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2"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3" name="Image"/>
            <p:cNvPicPr>
              <a:picLocks noChangeAspect="1"/>
            </p:cNvPicPr>
            <p:nvPr/>
          </p:nvPicPr>
          <p:blipFill>
            <a:blip r:embed="rId9" cstate="screen"/>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4" name="Mark"/>
            <p:cNvPicPr>
              <a:picLocks noChangeAspect="1"/>
            </p:cNvPicPr>
            <p:nvPr/>
          </p:nvPicPr>
          <p:blipFill>
            <a:blip r:embed="rId10" cstate="screen"/>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5"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6"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7" name="Image"/>
            <p:cNvPicPr>
              <a:picLocks noChangeAspect="1"/>
            </p:cNvPicPr>
            <p:nvPr/>
          </p:nvPicPr>
          <p:blipFill>
            <a:blip r:embed="rId11" cstate="screen"/>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8" name="Image"/>
            <p:cNvPicPr>
              <a:picLocks noChangeAspect="1"/>
            </p:cNvPicPr>
            <p:nvPr/>
          </p:nvPicPr>
          <p:blipFill>
            <a:blip r:embed="rId12" cstate="screen"/>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9" name="Mark"/>
            <p:cNvPicPr>
              <a:picLocks noChangeAspect="1"/>
            </p:cNvPicPr>
            <p:nvPr/>
          </p:nvPicPr>
          <p:blipFill>
            <a:blip r:embed="rId13" cstate="screen"/>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20"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1"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系统惯性原理</a:t>
              </a:r>
            </a:p>
          </p:txBody>
        </p:sp>
        <p:sp>
          <p:nvSpPr>
            <p:cNvPr id="322"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系统边界原理</a:t>
              </a:r>
            </a:p>
          </p:txBody>
        </p:sp>
        <p:sp>
          <p:nvSpPr>
            <p:cNvPr id="323"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势力云边界原理</a:t>
              </a:r>
            </a:p>
          </p:txBody>
        </p:sp>
        <p:sp>
          <p:nvSpPr>
            <p:cNvPr id="324"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吸引力递减原理</a:t>
              </a:r>
            </a:p>
          </p:txBody>
        </p:sp>
        <p:sp>
          <p:nvSpPr>
            <p:cNvPr id="325"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因特奈特主义</a:t>
              </a:r>
            </a:p>
          </p:txBody>
        </p:sp>
        <p:sp>
          <p:nvSpPr>
            <p:cNvPr id="326"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七色光方法</a:t>
              </a:r>
            </a:p>
          </p:txBody>
        </p:sp>
        <p:sp>
          <p:nvSpPr>
            <p:cNvPr id="327"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90" dirty="0">
                  <a:solidFill>
                    <a:srgbClr val="303030"/>
                  </a:solidFill>
                  <a:latin typeface="幼圆" panose="02010509060101010101" pitchFamily="49" charset="-122"/>
                </a:rPr>
                <a:t>敏捷规划迭代精进方法</a:t>
              </a:r>
              <a:endParaRPr sz="790" dirty="0">
                <a:solidFill>
                  <a:srgbClr val="303030"/>
                </a:solidFill>
                <a:latin typeface="幼圆" panose="02010509060101010101" pitchFamily="49" charset="-122"/>
              </a:endParaRPr>
            </a:p>
          </p:txBody>
        </p:sp>
        <p:sp>
          <p:nvSpPr>
            <p:cNvPr id="328"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自标准数据</a:t>
              </a:r>
            </a:p>
          </p:txBody>
        </p:sp>
        <p:sp>
          <p:nvSpPr>
            <p:cNvPr id="329"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哲学与大系统观</a:t>
              </a:r>
              <a:endParaRPr sz="790" dirty="0">
                <a:solidFill>
                  <a:srgbClr val="303030"/>
                </a:solidFill>
                <a:latin typeface="幼圆" panose="02010509060101010101" pitchFamily="49" charset="-122"/>
              </a:endParaRPr>
            </a:p>
          </p:txBody>
        </p:sp>
        <p:sp>
          <p:nvSpPr>
            <p:cNvPr id="330"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第一性原理</a:t>
              </a:r>
              <a:endParaRPr sz="790" dirty="0">
                <a:solidFill>
                  <a:srgbClr val="303030"/>
                </a:solidFill>
                <a:latin typeface="幼圆" panose="02010509060101010101" pitchFamily="49" charset="-122"/>
              </a:endParaRPr>
            </a:p>
          </p:txBody>
        </p:sp>
        <p:sp>
          <p:nvSpPr>
            <p:cNvPr id="331"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数据-大数据-全息</a:t>
              </a:r>
            </a:p>
          </p:txBody>
        </p:sp>
        <p:sp>
          <p:nvSpPr>
            <p:cNvPr id="332"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系统观的层次</a:t>
              </a:r>
              <a:endParaRPr sz="790" dirty="0">
                <a:solidFill>
                  <a:srgbClr val="303030"/>
                </a:solidFill>
                <a:latin typeface="幼圆" panose="02010509060101010101" pitchFamily="49" charset="-122"/>
              </a:endParaRPr>
            </a:p>
          </p:txBody>
        </p:sp>
        <p:sp>
          <p:nvSpPr>
            <p:cNvPr id="333"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全息原理</a:t>
              </a:r>
            </a:p>
          </p:txBody>
        </p:sp>
        <p:sp>
          <p:nvSpPr>
            <p:cNvPr id="334"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块茎结构原理</a:t>
              </a:r>
            </a:p>
          </p:txBody>
        </p:sp>
        <p:sp>
          <p:nvSpPr>
            <p:cNvPr id="335"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全息有机系统</a:t>
              </a:r>
            </a:p>
          </p:txBody>
        </p:sp>
        <p:sp>
          <p:nvSpPr>
            <p:cNvPr id="336"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全息激光战队</a:t>
              </a:r>
            </a:p>
          </p:txBody>
        </p:sp>
        <p:sp>
          <p:nvSpPr>
            <p:cNvPr id="337"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黄金序律</a:t>
              </a:r>
              <a:r>
                <a:rPr sz="790" dirty="0">
                  <a:solidFill>
                    <a:srgbClr val="303030"/>
                  </a:solidFill>
                  <a:latin typeface="幼圆" panose="02010509060101010101" pitchFamily="49" charset="-122"/>
                </a:rPr>
                <a:t> O = 7</a:t>
              </a:r>
            </a:p>
          </p:txBody>
        </p:sp>
        <p:sp>
          <p:nvSpPr>
            <p:cNvPr id="338"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熵增原理</a:t>
              </a:r>
              <a:endParaRPr sz="790" dirty="0">
                <a:solidFill>
                  <a:srgbClr val="303030"/>
                </a:solidFill>
                <a:latin typeface="幼圆" panose="02010509060101010101" pitchFamily="49" charset="-122"/>
              </a:endParaRPr>
            </a:p>
          </p:txBody>
        </p:sp>
        <p:sp>
          <p:nvSpPr>
            <p:cNvPr id="339"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系统结构功能原理</a:t>
              </a:r>
            </a:p>
          </p:txBody>
        </p:sp>
        <p:sp>
          <p:nvSpPr>
            <p:cNvPr id="340"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涌现原理</a:t>
              </a:r>
            </a:p>
          </p:txBody>
        </p:sp>
        <p:sp>
          <p:nvSpPr>
            <p:cNvPr id="341"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吸引子能动性原理</a:t>
              </a:r>
            </a:p>
          </p:txBody>
        </p:sp>
        <p:sp>
          <p:nvSpPr>
            <p:cNvPr id="342"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大系统观将各种系统</a:t>
              </a:r>
              <a:r>
                <a:rPr lang="zh-CN" altLang="en-US" sz="825" dirty="0">
                  <a:solidFill>
                    <a:srgbClr val="303030"/>
                  </a:solidFill>
                  <a:latin typeface="楷体" panose="02010609060101010101" pitchFamily="49" charset="-122"/>
                  <a:ea typeface="楷体" panose="02010609060101010101" pitchFamily="49" charset="-122"/>
                </a:rPr>
                <a:t>理论</a:t>
              </a:r>
              <a:r>
                <a:rPr sz="825" dirty="0">
                  <a:solidFill>
                    <a:srgbClr val="303030"/>
                  </a:solidFill>
                  <a:latin typeface="楷体" panose="02010609060101010101" pitchFamily="49" charset="-122"/>
                  <a:ea typeface="楷体" panose="020106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3"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吸引子是系统的核心</a:t>
              </a:r>
              <a:r>
                <a:rPr lang="zh-CN" altLang="en-US" sz="825" dirty="0">
                  <a:solidFill>
                    <a:srgbClr val="303030"/>
                  </a:solidFill>
                  <a:latin typeface="楷体" panose="02010609060101010101" pitchFamily="49" charset="-122"/>
                  <a:ea typeface="楷体" panose="02010609060101010101" pitchFamily="49" charset="-122"/>
                </a:rPr>
                <a:t>与</a:t>
              </a:r>
              <a:r>
                <a:rPr sz="825" dirty="0" err="1">
                  <a:solidFill>
                    <a:srgbClr val="303030"/>
                  </a:solidFill>
                  <a:latin typeface="楷体" panose="02010609060101010101" pitchFamily="49" charset="-122"/>
                  <a:ea typeface="楷体" panose="02010609060101010101" pitchFamily="49" charset="-122"/>
                </a:rPr>
                <a:t>灵魂</a:t>
              </a:r>
              <a:r>
                <a:rPr sz="825" dirty="0">
                  <a:solidFill>
                    <a:srgbClr val="303030"/>
                  </a:solidFill>
                  <a:latin typeface="楷体" panose="02010609060101010101" pitchFamily="49" charset="-122"/>
                  <a:ea typeface="楷体" panose="02010609060101010101" pitchFamily="49" charset="-122"/>
                </a:rPr>
                <a:t>，</a:t>
              </a:r>
              <a:r>
                <a:rPr lang="zh-CN" altLang="en-US" sz="825" dirty="0">
                  <a:solidFill>
                    <a:srgbClr val="303030"/>
                  </a:solidFill>
                  <a:latin typeface="楷体" panose="02010609060101010101" pitchFamily="49" charset="-122"/>
                  <a:ea typeface="楷体" panose="02010609060101010101" pitchFamily="49" charset="-122"/>
                </a:rPr>
                <a:t>也是</a:t>
              </a:r>
              <a:r>
                <a:rPr sz="825" dirty="0" err="1">
                  <a:solidFill>
                    <a:srgbClr val="303030"/>
                  </a:solidFill>
                  <a:latin typeface="楷体" panose="02010609060101010101" pitchFamily="49" charset="-122"/>
                  <a:ea typeface="楷体" panose="02010609060101010101" pitchFamily="49" charset="-122"/>
                </a:rPr>
                <a:t>系统存在的意义和依据，承载着系统使命。吸引子通过耗散信息来主导系统生存、发展；系统体通过耗散质能而生长</a:t>
              </a:r>
              <a:r>
                <a:rPr sz="825" dirty="0">
                  <a:solidFill>
                    <a:srgbClr val="303030"/>
                  </a:solidFill>
                  <a:latin typeface="楷体" panose="02010609060101010101" pitchFamily="49" charset="-122"/>
                  <a:ea typeface="楷体" panose="02010609060101010101" pitchFamily="49" charset="-122"/>
                </a:rPr>
                <a:t>。</a:t>
              </a:r>
            </a:p>
          </p:txBody>
        </p:sp>
        <p:sp>
          <p:nvSpPr>
            <p:cNvPr id="344"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楷体" panose="02010609060101010101" pitchFamily="49" charset="-122"/>
                </a:rPr>
                <a:t>。</a:t>
              </a:r>
            </a:p>
          </p:txBody>
        </p:sp>
        <p:sp>
          <p:nvSpPr>
            <p:cNvPr id="345"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a:solidFill>
                    <a:srgbClr val="303030"/>
                  </a:solidFill>
                  <a:latin typeface="楷体" panose="020106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6"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总结老三论、新三论等前人成果，奠定系统论和大系统观的科学基础。系统论是科技与哲学之间的桥梁</a:t>
              </a:r>
              <a:r>
                <a:rPr sz="825" dirty="0">
                  <a:solidFill>
                    <a:srgbClr val="303030"/>
                  </a:solidFill>
                  <a:latin typeface="楷体" panose="02010609060101010101" pitchFamily="49" charset="-122"/>
                </a:rPr>
                <a:t>。</a:t>
              </a:r>
            </a:p>
          </p:txBody>
        </p:sp>
        <p:sp>
          <p:nvSpPr>
            <p:cNvPr id="347"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信息熵减原理</a:t>
              </a:r>
              <a:endParaRPr sz="790" dirty="0">
                <a:solidFill>
                  <a:srgbClr val="303030"/>
                </a:solidFill>
                <a:latin typeface="幼圆" panose="02010509060101010101" pitchFamily="49" charset="-122"/>
              </a:endParaRPr>
            </a:p>
          </p:txBody>
        </p:sp>
        <p:sp>
          <p:nvSpPr>
            <p:cNvPr id="348"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开放耗散原理</a:t>
              </a:r>
              <a:endParaRPr sz="790" dirty="0">
                <a:solidFill>
                  <a:srgbClr val="303030"/>
                </a:solidFill>
                <a:latin typeface="幼圆" panose="02010509060101010101" pitchFamily="49" charset="-122"/>
              </a:endParaRPr>
            </a:p>
          </p:txBody>
        </p:sp>
        <p:sp>
          <p:nvSpPr>
            <p:cNvPr id="349"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序参量支配原理</a:t>
              </a:r>
            </a:p>
          </p:txBody>
        </p:sp>
        <p:sp>
          <p:nvSpPr>
            <p:cNvPr id="350"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组织+自组织原理</a:t>
              </a:r>
            </a:p>
          </p:txBody>
        </p:sp>
        <p:sp>
          <p:nvSpPr>
            <p:cNvPr id="351"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KISS原则(简化原理)</a:t>
              </a:r>
            </a:p>
          </p:txBody>
        </p:sp>
        <p:sp>
          <p:nvSpPr>
            <p:cNvPr id="352"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耦合度定理</a:t>
              </a:r>
              <a:endParaRPr sz="790" dirty="0">
                <a:solidFill>
                  <a:srgbClr val="303030"/>
                </a:solidFill>
                <a:latin typeface="幼圆" panose="02010509060101010101" pitchFamily="49" charset="-122"/>
              </a:endParaRPr>
            </a:p>
          </p:txBody>
        </p:sp>
        <p:sp>
          <p:nvSpPr>
            <p:cNvPr id="353"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系统驱动力合成原理</a:t>
              </a:r>
            </a:p>
          </p:txBody>
        </p:sp>
        <p:sp>
          <p:nvSpPr>
            <p:cNvPr id="354"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系统作用累积原理</a:t>
              </a:r>
            </a:p>
          </p:txBody>
        </p:sp>
        <p:sp>
          <p:nvSpPr>
            <p:cNvPr id="355"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系统参量边际作用原理</a:t>
              </a:r>
            </a:p>
          </p:txBody>
        </p:sp>
        <p:sp>
          <p:nvSpPr>
            <p:cNvPr id="356"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系统共振原理</a:t>
              </a:r>
            </a:p>
          </p:txBody>
        </p:sp>
        <p:sp>
          <p:nvSpPr>
            <p:cNvPr id="357"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系统体增长原理</a:t>
              </a:r>
            </a:p>
          </p:txBody>
        </p:sp>
        <p:sp>
          <p:nvSpPr>
            <p:cNvPr id="358"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局部比较优势原理</a:t>
              </a:r>
            </a:p>
          </p:txBody>
        </p:sp>
        <p:sp>
          <p:nvSpPr>
            <p:cNvPr id="359"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远交近攻原理</a:t>
              </a:r>
            </a:p>
          </p:txBody>
        </p:sp>
        <p:sp>
          <p:nvSpPr>
            <p:cNvPr id="360"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系统失败原理</a:t>
              </a:r>
            </a:p>
          </p:txBody>
        </p:sp>
        <p:sp>
          <p:nvSpPr>
            <p:cNvPr id="361"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系统涨落作用原理</a:t>
              </a:r>
            </a:p>
          </p:txBody>
        </p:sp>
        <p:sp>
          <p:nvSpPr>
            <p:cNvPr id="362"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系统聚集原理</a:t>
              </a:r>
            </a:p>
          </p:txBody>
        </p:sp>
        <p:sp>
          <p:nvSpPr>
            <p:cNvPr id="363"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无边界系统</a:t>
              </a:r>
            </a:p>
          </p:txBody>
        </p:sp>
        <p:sp>
          <p:nvSpPr>
            <p:cNvPr id="364"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自我实现原理</a:t>
              </a:r>
            </a:p>
          </p:txBody>
        </p:sp>
        <p:sp>
          <p:nvSpPr>
            <p:cNvPr id="365"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基于不确定性的确定性原理</a:t>
              </a:r>
              <a:endParaRPr sz="790" dirty="0">
                <a:solidFill>
                  <a:srgbClr val="303030"/>
                </a:solidFill>
                <a:latin typeface="幼圆" panose="02010509060101010101" pitchFamily="49" charset="-122"/>
              </a:endParaRPr>
            </a:p>
          </p:txBody>
        </p:sp>
        <p:sp>
          <p:nvSpPr>
            <p:cNvPr id="366"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数字油田</a:t>
              </a:r>
            </a:p>
          </p:txBody>
        </p:sp>
        <p:sp>
          <p:nvSpPr>
            <p:cNvPr id="367"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互联网+的精神实质</a:t>
              </a:r>
            </a:p>
          </p:txBody>
        </p:sp>
        <p:sp>
          <p:nvSpPr>
            <p:cNvPr id="368"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信息化生产函数</a:t>
              </a:r>
            </a:p>
          </p:txBody>
        </p:sp>
        <p:sp>
          <p:nvSpPr>
            <p:cNvPr id="369"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信息生产力与生产关系</a:t>
              </a:r>
            </a:p>
          </p:txBody>
        </p:sp>
        <p:sp>
          <p:nvSpPr>
            <p:cNvPr id="370"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大信息观</a:t>
              </a:r>
            </a:p>
          </p:txBody>
        </p:sp>
        <p:sp>
          <p:nvSpPr>
            <p:cNvPr id="371"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数字油田-智能油田-智慧油田</a:t>
              </a:r>
              <a:br>
                <a:rPr lang="en-US" sz="790" dirty="0">
                  <a:solidFill>
                    <a:srgbClr val="303030"/>
                  </a:solidFill>
                  <a:latin typeface="幼圆" panose="02010509060101010101" pitchFamily="49" charset="-122"/>
                </a:rPr>
              </a:br>
              <a:r>
                <a:rPr lang="en-US" sz="790" dirty="0">
                  <a:solidFill>
                    <a:srgbClr val="303030"/>
                  </a:solidFill>
                  <a:latin typeface="幼圆" panose="02010509060101010101" pitchFamily="49" charset="-122"/>
                </a:rPr>
                <a:t>                 </a:t>
              </a:r>
              <a:r>
                <a:rPr sz="790" dirty="0">
                  <a:solidFill>
                    <a:srgbClr val="303030"/>
                  </a:solidFill>
                  <a:latin typeface="幼圆" panose="02010509060101010101" pitchFamily="49" charset="-122"/>
                </a:rPr>
                <a:t>-</a:t>
              </a:r>
              <a:r>
                <a:rPr sz="790" dirty="0" err="1">
                  <a:solidFill>
                    <a:srgbClr val="303030"/>
                  </a:solidFill>
                  <a:latin typeface="幼圆" panose="02010509060101010101" pitchFamily="49" charset="-122"/>
                </a:rPr>
                <a:t>全息油田</a:t>
              </a:r>
              <a:endParaRPr sz="790" dirty="0">
                <a:solidFill>
                  <a:srgbClr val="303030"/>
                </a:solidFill>
                <a:latin typeface="幼圆" panose="02010509060101010101" pitchFamily="49" charset="-122"/>
              </a:endParaRPr>
            </a:p>
          </p:txBody>
        </p:sp>
        <p:sp>
          <p:nvSpPr>
            <p:cNvPr id="372" name="文本框 371"/>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3" name="文本框 372"/>
            <p:cNvSpPr txBox="1"/>
            <p:nvPr/>
          </p:nvSpPr>
          <p:spPr>
            <a:xfrm>
              <a:off x="7946072" y="4802624"/>
              <a:ext cx="888385" cy="338915"/>
            </a:xfrm>
            <a:prstGeom prst="rect">
              <a:avLst/>
            </a:prstGeom>
            <a:noFill/>
          </p:spPr>
          <p:txBody>
            <a:bodyPr wrap="none" rtlCol="0">
              <a:spAutoFit/>
            </a:bodyPr>
            <a:lstStyle/>
            <a:p>
              <a:r>
                <a:rPr lang="en-US" altLang="zh-CN" sz="1350" dirty="0">
                  <a:solidFill>
                    <a:schemeClr val="bg1">
                      <a:lumMod val="65000"/>
                    </a:schemeClr>
                  </a:solidFill>
                </a:rPr>
                <a:t>2018.7.11</a:t>
              </a:r>
              <a:endParaRPr lang="zh-CN" altLang="en-US" sz="1350" dirty="0">
                <a:solidFill>
                  <a:schemeClr val="bg1">
                    <a:lumMod val="65000"/>
                  </a:schemeClr>
                </a:solidFill>
              </a:endParaRPr>
            </a:p>
          </p:txBody>
        </p:sp>
        <p:sp>
          <p:nvSpPr>
            <p:cNvPr id="374"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5"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90">
                  <a:solidFill>
                    <a:srgbClr val="303030"/>
                  </a:solidFill>
                  <a:latin typeface="幼圆" panose="02010509060101010101" pitchFamily="49" charset="-122"/>
                </a:rPr>
                <a:t>钱学森系统科学体系</a:t>
              </a:r>
            </a:p>
          </p:txBody>
        </p:sp>
        <p:sp>
          <p:nvSpPr>
            <p:cNvPr id="376"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90" dirty="0">
                  <a:solidFill>
                    <a:srgbClr val="303030"/>
                  </a:solidFill>
                  <a:latin typeface="幼圆" panose="02010509060101010101" pitchFamily="49" charset="-122"/>
                  <a:ea typeface="幼圆" panose="02010509060101010101" pitchFamily="49" charset="-122"/>
                </a:rPr>
                <a:t>迭代精进原理</a:t>
              </a:r>
              <a:endParaRPr sz="790"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2" name="任意多边形 1"/>
          <p:cNvSpPr/>
          <p:nvPr/>
        </p:nvSpPr>
        <p:spPr>
          <a:xfrm>
            <a:off x="307097" y="403418"/>
            <a:ext cx="8806376" cy="4699667"/>
          </a:xfrm>
          <a:custGeom>
            <a:avLst/>
            <a:gdLst>
              <a:gd name="connsiteX0" fmla="*/ 4396154 w 8806376"/>
              <a:gd name="connsiteY0" fmla="*/ 0 h 4691575"/>
              <a:gd name="connsiteX1" fmla="*/ 8806376 w 8806376"/>
              <a:gd name="connsiteY1" fmla="*/ 0 h 4691575"/>
              <a:gd name="connsiteX2" fmla="*/ 8806376 w 8806376"/>
              <a:gd name="connsiteY2" fmla="*/ 4691575 h 4691575"/>
              <a:gd name="connsiteX3" fmla="*/ 0 w 8806376"/>
              <a:gd name="connsiteY3" fmla="*/ 4691575 h 4691575"/>
              <a:gd name="connsiteX4" fmla="*/ 0 w 8806376"/>
              <a:gd name="connsiteY4" fmla="*/ 2293034 h 4691575"/>
              <a:gd name="connsiteX5" fmla="*/ 4403188 w 8806376"/>
              <a:gd name="connsiteY5" fmla="*/ 2293034 h 4691575"/>
              <a:gd name="connsiteX6" fmla="*/ 4396154 w 8806376"/>
              <a:gd name="connsiteY6" fmla="*/ 0 h 4691575"/>
              <a:gd name="connsiteX0-1" fmla="*/ 4396154 w 8806376"/>
              <a:gd name="connsiteY0-2" fmla="*/ 0 h 4691575"/>
              <a:gd name="connsiteX1-3" fmla="*/ 8806376 w 8806376"/>
              <a:gd name="connsiteY1-4" fmla="*/ 0 h 4691575"/>
              <a:gd name="connsiteX2-5" fmla="*/ 8806376 w 8806376"/>
              <a:gd name="connsiteY2-6" fmla="*/ 4691575 h 4691575"/>
              <a:gd name="connsiteX3-7" fmla="*/ 0 w 8806376"/>
              <a:gd name="connsiteY3-8" fmla="*/ 4691575 h 4691575"/>
              <a:gd name="connsiteX4-9" fmla="*/ 0 w 8806376"/>
              <a:gd name="connsiteY4-10" fmla="*/ 2293034 h 4691575"/>
              <a:gd name="connsiteX5-11" fmla="*/ 3917666 w 8806376"/>
              <a:gd name="connsiteY5-12" fmla="*/ 2333494 h 4691575"/>
              <a:gd name="connsiteX6-13" fmla="*/ 4396154 w 8806376"/>
              <a:gd name="connsiteY6-14" fmla="*/ 0 h 4691575"/>
              <a:gd name="connsiteX0-15" fmla="*/ 3902539 w 8806376"/>
              <a:gd name="connsiteY0-16" fmla="*/ 0 h 4699667"/>
              <a:gd name="connsiteX1-17" fmla="*/ 8806376 w 8806376"/>
              <a:gd name="connsiteY1-18" fmla="*/ 8092 h 4699667"/>
              <a:gd name="connsiteX2-19" fmla="*/ 8806376 w 8806376"/>
              <a:gd name="connsiteY2-20" fmla="*/ 4699667 h 4699667"/>
              <a:gd name="connsiteX3-21" fmla="*/ 0 w 8806376"/>
              <a:gd name="connsiteY3-22" fmla="*/ 4699667 h 4699667"/>
              <a:gd name="connsiteX4-23" fmla="*/ 0 w 8806376"/>
              <a:gd name="connsiteY4-24" fmla="*/ 2301126 h 4699667"/>
              <a:gd name="connsiteX5-25" fmla="*/ 3917666 w 8806376"/>
              <a:gd name="connsiteY5-26" fmla="*/ 2341586 h 4699667"/>
              <a:gd name="connsiteX6-27" fmla="*/ 3902539 w 8806376"/>
              <a:gd name="connsiteY6-28" fmla="*/ 0 h 46996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806376" h="4699667">
                <a:moveTo>
                  <a:pt x="3902539" y="0"/>
                </a:moveTo>
                <a:lnTo>
                  <a:pt x="8806376" y="8092"/>
                </a:lnTo>
                <a:lnTo>
                  <a:pt x="8806376" y="4699667"/>
                </a:lnTo>
                <a:lnTo>
                  <a:pt x="0" y="4699667"/>
                </a:lnTo>
                <a:lnTo>
                  <a:pt x="0" y="2301126"/>
                </a:lnTo>
                <a:cubicBezTo>
                  <a:pt x="1467729" y="2301126"/>
                  <a:pt x="2449937" y="2341586"/>
                  <a:pt x="3917666" y="2341586"/>
                </a:cubicBezTo>
                <a:cubicBezTo>
                  <a:pt x="3915321" y="1577241"/>
                  <a:pt x="3904884" y="764345"/>
                  <a:pt x="3902539" y="0"/>
                </a:cubicBezTo>
                <a:close/>
              </a:path>
            </a:pathLst>
          </a:cu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TextBox 1"/>
          <p:cNvSpPr txBox="1"/>
          <p:nvPr/>
        </p:nvSpPr>
        <p:spPr>
          <a:xfrm>
            <a:off x="2157430" y="3615119"/>
            <a:ext cx="3604338" cy="707886"/>
          </a:xfrm>
          <a:prstGeom prst="rect">
            <a:avLst/>
          </a:prstGeom>
          <a:noFill/>
        </p:spPr>
        <p:txBody>
          <a:bodyPr wrap="square" rtlCol="0">
            <a:spAutoFit/>
          </a:bodyPr>
          <a:lstStyle/>
          <a:p>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基本系统论</a:t>
            </a:r>
          </a:p>
        </p:txBody>
      </p:sp>
      <p:pic>
        <p:nvPicPr>
          <p:cNvPr id="152" name="图片 151"/>
          <p:cNvPicPr>
            <a:picLocks noChangeAspect="1"/>
          </p:cNvPicPr>
          <p:nvPr/>
        </p:nvPicPr>
        <p:blipFill>
          <a:blip r:embed="rId14"/>
          <a:stretch>
            <a:fillRect/>
          </a:stretch>
        </p:blipFill>
        <p:spPr>
          <a:xfrm>
            <a:off x="5707294" y="897133"/>
            <a:ext cx="3199698" cy="3615659"/>
          </a:xfrm>
          <a:prstGeom prst="rect">
            <a:avLst/>
          </a:prstGeom>
          <a:ln w="3175">
            <a:solidFill>
              <a:schemeClr val="tx1"/>
            </a:solidFill>
          </a:ln>
        </p:spPr>
      </p:pic>
      <p:grpSp>
        <p:nvGrpSpPr>
          <p:cNvPr id="13" name="组合 12"/>
          <p:cNvGrpSpPr/>
          <p:nvPr/>
        </p:nvGrpSpPr>
        <p:grpSpPr>
          <a:xfrm>
            <a:off x="122134" y="1062146"/>
            <a:ext cx="4090646" cy="3455513"/>
            <a:chOff x="49306" y="965647"/>
            <a:chExt cx="4090646" cy="3455513"/>
          </a:xfrm>
        </p:grpSpPr>
        <p:sp>
          <p:nvSpPr>
            <p:cNvPr id="10" name="圆角矩形 9"/>
            <p:cNvSpPr/>
            <p:nvPr/>
          </p:nvSpPr>
          <p:spPr>
            <a:xfrm>
              <a:off x="307097" y="965647"/>
              <a:ext cx="3832855" cy="1733257"/>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5" cstate="screen"/>
            <a:stretch>
              <a:fillRect/>
            </a:stretch>
          </p:blipFill>
          <p:spPr>
            <a:xfrm>
              <a:off x="49306" y="2045524"/>
              <a:ext cx="2136878" cy="237563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randombar(horizontal)">
                                      <p:cBhvr>
                                        <p:cTn id="13"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1060" y="1319020"/>
            <a:ext cx="1855378" cy="1569660"/>
          </a:xfrm>
          <a:prstGeom prst="rect">
            <a:avLst/>
          </a:prstGeom>
          <a:noFill/>
        </p:spPr>
        <p:txBody>
          <a:bodyPr wrap="square" rtlCol="0">
            <a:spAutoFit/>
          </a:bodyPr>
          <a:lstStyle/>
          <a:p>
            <a:pPr algn="just"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上帝和他的小伙伴赋予人类的</a:t>
            </a:r>
            <a:r>
              <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件法宝</a:t>
            </a:r>
          </a:p>
        </p:txBody>
      </p:sp>
      <p:sp>
        <p:nvSpPr>
          <p:cNvPr id="6" name="TextBox 5"/>
          <p:cNvSpPr txBox="1"/>
          <p:nvPr/>
        </p:nvSpPr>
        <p:spPr>
          <a:xfrm>
            <a:off x="357064" y="2996247"/>
            <a:ext cx="1783370" cy="1015663"/>
          </a:xfrm>
          <a:prstGeom prst="rect">
            <a:avLst/>
          </a:prstGeom>
          <a:noFill/>
        </p:spPr>
        <p:txBody>
          <a:bodyPr wrap="square" rtlCol="0">
            <a:spAutoFit/>
          </a:bodyPr>
          <a:lstStyle/>
          <a:p>
            <a:pPr defTabSz="914400"/>
            <a:r>
              <a:rPr lang="zh-CN" altLang="en-US" sz="2000" b="1" spc="50" dirty="0">
                <a:ln w="12700" cmpd="sng">
                  <a:solidFill>
                    <a:srgbClr val="F79646">
                      <a:satMod val="120000"/>
                      <a:shade val="80000"/>
                    </a:srgbClr>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工具：</a:t>
            </a:r>
            <a:r>
              <a:rPr lang="zh-CN" altLang="en-US" sz="2000" b="1" spc="50" dirty="0">
                <a:ln w="12700" cmpd="sng">
                  <a:solidFill>
                    <a:srgbClr val="FF0000"/>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系统</a:t>
            </a:r>
            <a:r>
              <a:rPr lang="en-US" altLang="zh-CN" sz="2000" b="1" spc="50" dirty="0">
                <a:ln w="12700" cmpd="sng">
                  <a:solidFill>
                    <a:srgbClr val="FF0000"/>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    </a:t>
            </a:r>
          </a:p>
          <a:p>
            <a:pPr defTabSz="914400"/>
            <a:r>
              <a:rPr lang="zh-CN" altLang="en-US" sz="2000" b="1" spc="50" dirty="0">
                <a:ln w="12700" cmpd="sng">
                  <a:solidFill>
                    <a:srgbClr val="F79646">
                      <a:satMod val="120000"/>
                      <a:shade val="80000"/>
                    </a:srgbClr>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材料：</a:t>
            </a:r>
            <a:r>
              <a:rPr lang="zh-CN" altLang="en-US" sz="2000" b="1" spc="50" dirty="0">
                <a:ln w="12700" cmpd="sng">
                  <a:solidFill>
                    <a:srgbClr val="FF0000"/>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信息</a:t>
            </a:r>
            <a:r>
              <a:rPr lang="en-US" altLang="zh-CN" sz="2000" b="1" spc="50" dirty="0">
                <a:ln w="12700" cmpd="sng">
                  <a:solidFill>
                    <a:srgbClr val="FF0000"/>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    </a:t>
            </a:r>
          </a:p>
          <a:p>
            <a:pPr defTabSz="914400"/>
            <a:r>
              <a:rPr lang="zh-CN" altLang="en-US" sz="2000" b="1" spc="50" dirty="0">
                <a:ln w="12700" cmpd="sng">
                  <a:solidFill>
                    <a:srgbClr val="F79646">
                      <a:satMod val="120000"/>
                      <a:shade val="80000"/>
                    </a:srgbClr>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方法：</a:t>
            </a:r>
            <a:r>
              <a:rPr lang="zh-CN" altLang="en-US" sz="2000" b="1" spc="50" dirty="0">
                <a:ln w="12700" cmpd="sng">
                  <a:solidFill>
                    <a:srgbClr val="FF0000"/>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控制</a:t>
            </a:r>
            <a:endParaRPr lang="en-US" altLang="zh-CN" sz="2000" b="1" spc="50" dirty="0">
              <a:ln w="12700" cmpd="sng">
                <a:solidFill>
                  <a:srgbClr val="F79646">
                    <a:satMod val="120000"/>
                    <a:shade val="80000"/>
                  </a:srgbClr>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endParaRPr>
          </a:p>
        </p:txBody>
      </p:sp>
      <p:sp>
        <p:nvSpPr>
          <p:cNvPr id="3" name="椭圆形标注 2"/>
          <p:cNvSpPr/>
          <p:nvPr/>
        </p:nvSpPr>
        <p:spPr>
          <a:xfrm>
            <a:off x="6923315" y="3887112"/>
            <a:ext cx="1417351" cy="931003"/>
          </a:xfrm>
          <a:prstGeom prst="wedgeEllipseCallout">
            <a:avLst>
              <a:gd name="adj1" fmla="val -119234"/>
              <a:gd name="adj2" fmla="val 22115"/>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dirty="0">
              <a:solidFill>
                <a:prstClr val="white"/>
              </a:solidFill>
              <a:ea typeface="幼圆" panose="02010509060101010101" pitchFamily="49" charset="-122"/>
            </a:endParaRPr>
          </a:p>
        </p:txBody>
      </p:sp>
      <p:sp>
        <p:nvSpPr>
          <p:cNvPr id="4" name="饼形 3"/>
          <p:cNvSpPr/>
          <p:nvPr/>
        </p:nvSpPr>
        <p:spPr>
          <a:xfrm flipH="1">
            <a:off x="6012160" y="2283718"/>
            <a:ext cx="2682843" cy="2741286"/>
          </a:xfrm>
          <a:prstGeom prst="pie">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dirty="0">
              <a:solidFill>
                <a:prstClr val="black"/>
              </a:solidFill>
              <a:ea typeface="幼圆" panose="02010509060101010101" pitchFamily="49" charset="-122"/>
            </a:endParaRPr>
          </a:p>
        </p:txBody>
      </p:sp>
      <p:sp>
        <p:nvSpPr>
          <p:cNvPr id="37" name="圆角矩形标注 36"/>
          <p:cNvSpPr/>
          <p:nvPr/>
        </p:nvSpPr>
        <p:spPr>
          <a:xfrm>
            <a:off x="2798365" y="2361895"/>
            <a:ext cx="4454531" cy="1189615"/>
          </a:xfrm>
          <a:prstGeom prst="wedgeRoundRectCallout">
            <a:avLst>
              <a:gd name="adj1" fmla="val -35055"/>
              <a:gd name="adj2" fmla="val 96335"/>
              <a:gd name="adj3" fmla="val 16667"/>
            </a:avLst>
          </a:prstGeom>
          <a:noFill/>
          <a:ln w="762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400"/>
            <a:endParaRPr lang="zh-CN" altLang="en-US" sz="1600" dirty="0">
              <a:solidFill>
                <a:prstClr val="black"/>
              </a:solidFill>
              <a:ea typeface="幼圆" panose="02010509060101010101" pitchFamily="49" charset="-122"/>
            </a:endParaRPr>
          </a:p>
        </p:txBody>
      </p:sp>
      <p:grpSp>
        <p:nvGrpSpPr>
          <p:cNvPr id="7" name="组合 31"/>
          <p:cNvGrpSpPr/>
          <p:nvPr/>
        </p:nvGrpSpPr>
        <p:grpSpPr bwMode="auto">
          <a:xfrm>
            <a:off x="2964412" y="2550779"/>
            <a:ext cx="954108" cy="1082336"/>
            <a:chOff x="455143" y="4857760"/>
            <a:chExt cx="1346503" cy="1494895"/>
          </a:xfrm>
          <a:effectLst>
            <a:outerShdw blurRad="50800" dist="38100" dir="2700000" algn="tl" rotWithShape="0">
              <a:prstClr val="black">
                <a:alpha val="40000"/>
              </a:prstClr>
            </a:outerShdw>
          </a:effectLst>
        </p:grpSpPr>
        <p:grpSp>
          <p:nvGrpSpPr>
            <p:cNvPr id="8" name="组合 15"/>
            <p:cNvGrpSpPr/>
            <p:nvPr/>
          </p:nvGrpSpPr>
          <p:grpSpPr>
            <a:xfrm>
              <a:off x="535785" y="4857760"/>
              <a:ext cx="1185219" cy="857256"/>
              <a:chOff x="392909" y="4786322"/>
              <a:chExt cx="1328094" cy="857256"/>
            </a:xfrm>
          </p:grpSpPr>
          <p:pic>
            <p:nvPicPr>
              <p:cNvPr id="10" name="Picture 22" descr="c:\documents and settings\administrator\application data\360se6\User Data\temp\s1955370.jpg"/>
              <p:cNvPicPr>
                <a:picLocks noChangeArrowheads="1"/>
              </p:cNvPicPr>
              <p:nvPr/>
            </p:nvPicPr>
            <p:blipFill>
              <a:blip r:embed="rId2" cstate="screen"/>
              <a:srcRect/>
              <a:stretch>
                <a:fillRect/>
              </a:stretch>
            </p:blipFill>
            <p:spPr bwMode="auto">
              <a:xfrm>
                <a:off x="39290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24" descr="c:\documents and settings\administrator\application data\360se6\User Data\temp\b17eca8065380cd7a414a6b6a244ad3459828166.jpg"/>
              <p:cNvPicPr>
                <a:picLocks noChangeArrowheads="1"/>
              </p:cNvPicPr>
              <p:nvPr/>
            </p:nvPicPr>
            <p:blipFill>
              <a:blip r:embed="rId3" cstate="screen"/>
              <a:srcRect/>
              <a:stretch>
                <a:fillRect/>
              </a:stretch>
            </p:blipFill>
            <p:spPr bwMode="auto">
              <a:xfrm>
                <a:off x="107806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9" name="TextBox 8"/>
            <p:cNvSpPr txBox="1"/>
            <p:nvPr/>
          </p:nvSpPr>
          <p:spPr>
            <a:xfrm>
              <a:off x="455143" y="5715015"/>
              <a:ext cx="1346503"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一般系统论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贝塔朗菲</a:t>
              </a:r>
            </a:p>
          </p:txBody>
        </p:sp>
      </p:grpSp>
      <p:grpSp>
        <p:nvGrpSpPr>
          <p:cNvPr id="12" name="组合 32"/>
          <p:cNvGrpSpPr/>
          <p:nvPr/>
        </p:nvGrpSpPr>
        <p:grpSpPr bwMode="auto">
          <a:xfrm>
            <a:off x="6425196" y="3766899"/>
            <a:ext cx="839825" cy="1082335"/>
            <a:chOff x="1934664" y="4857760"/>
            <a:chExt cx="1185219" cy="1494894"/>
          </a:xfrm>
          <a:effectLst>
            <a:outerShdw blurRad="50800" dist="38100" dir="2700000" algn="tl" rotWithShape="0">
              <a:prstClr val="black">
                <a:alpha val="40000"/>
              </a:prstClr>
            </a:outerShdw>
          </a:effectLst>
        </p:grpSpPr>
        <p:grpSp>
          <p:nvGrpSpPr>
            <p:cNvPr id="13" name="组合 16"/>
            <p:cNvGrpSpPr/>
            <p:nvPr/>
          </p:nvGrpSpPr>
          <p:grpSpPr>
            <a:xfrm>
              <a:off x="1934664" y="4857760"/>
              <a:ext cx="1185219" cy="857256"/>
              <a:chOff x="1763213" y="4786322"/>
              <a:chExt cx="1328094" cy="857256"/>
            </a:xfrm>
          </p:grpSpPr>
          <p:pic>
            <p:nvPicPr>
              <p:cNvPr id="15" name="Picture 2" descr="c:\documents and settings\administrator\application data\360se6\User Data\temp\7aec54e736d12f2e62f13c114fc2d562843568cf.jpg"/>
              <p:cNvPicPr>
                <a:picLocks noChangeArrowheads="1"/>
              </p:cNvPicPr>
              <p:nvPr/>
            </p:nvPicPr>
            <p:blipFill>
              <a:blip r:embed="rId4" cstate="screen"/>
              <a:srcRect/>
              <a:stretch>
                <a:fillRect/>
              </a:stretch>
            </p:blipFill>
            <p:spPr bwMode="auto">
              <a:xfrm>
                <a:off x="176321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4" descr="c:\documents and settings\administrator\application data\360se6\User Data\temp\77094b36acaf2edd87472fca8d1001e93901935a.jpg"/>
              <p:cNvPicPr>
                <a:picLocks noChangeArrowheads="1"/>
              </p:cNvPicPr>
              <p:nvPr/>
            </p:nvPicPr>
            <p:blipFill>
              <a:blip r:embed="rId5" cstate="screen"/>
              <a:srcRect/>
              <a:stretch>
                <a:fillRect/>
              </a:stretch>
            </p:blipFill>
            <p:spPr bwMode="auto">
              <a:xfrm>
                <a:off x="2448365"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4" name="TextBox 13"/>
            <p:cNvSpPr txBox="1"/>
            <p:nvPr/>
          </p:nvSpPr>
          <p:spPr>
            <a:xfrm>
              <a:off x="2071203" y="5715014"/>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协同学</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哈肯</a:t>
              </a:r>
            </a:p>
          </p:txBody>
        </p:sp>
      </p:grpSp>
      <p:grpSp>
        <p:nvGrpSpPr>
          <p:cNvPr id="17" name="组合 33"/>
          <p:cNvGrpSpPr/>
          <p:nvPr/>
        </p:nvGrpSpPr>
        <p:grpSpPr bwMode="auto">
          <a:xfrm>
            <a:off x="7435859" y="3766899"/>
            <a:ext cx="839825" cy="1082335"/>
            <a:chOff x="3333543" y="4857760"/>
            <a:chExt cx="1185219" cy="1494894"/>
          </a:xfrm>
          <a:effectLst>
            <a:outerShdw blurRad="50800" dist="38100" dir="2700000" algn="tl" rotWithShape="0">
              <a:prstClr val="black">
                <a:alpha val="40000"/>
              </a:prstClr>
            </a:outerShdw>
          </a:effectLst>
        </p:grpSpPr>
        <p:grpSp>
          <p:nvGrpSpPr>
            <p:cNvPr id="18" name="组合 17"/>
            <p:cNvGrpSpPr/>
            <p:nvPr/>
          </p:nvGrpSpPr>
          <p:grpSpPr>
            <a:xfrm>
              <a:off x="3333543" y="4857760"/>
              <a:ext cx="1185219" cy="857256"/>
              <a:chOff x="3133517" y="4786322"/>
              <a:chExt cx="1328094" cy="857256"/>
            </a:xfrm>
          </p:grpSpPr>
          <p:pic>
            <p:nvPicPr>
              <p:cNvPr id="20" name="Picture 6" descr="c:\documents and settings\administrator\application data\360se6\User Data\temp\s4030105.jpg"/>
              <p:cNvPicPr>
                <a:picLocks noChangeArrowheads="1"/>
              </p:cNvPicPr>
              <p:nvPr/>
            </p:nvPicPr>
            <p:blipFill>
              <a:blip r:embed="rId6" cstate="screen"/>
              <a:srcRect/>
              <a:stretch>
                <a:fillRect/>
              </a:stretch>
            </p:blipFill>
            <p:spPr bwMode="auto">
              <a:xfrm>
                <a:off x="3133517"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8" descr="c:\documents and settings\administrator\application data\360se6\User Data\temp\01300000253085122412282722786.jpg"/>
              <p:cNvPicPr>
                <a:picLocks noChangeArrowheads="1"/>
              </p:cNvPicPr>
              <p:nvPr/>
            </p:nvPicPr>
            <p:blipFill>
              <a:blip r:embed="rId7" cstate="screen"/>
              <a:srcRect/>
              <a:stretch>
                <a:fillRect/>
              </a:stretch>
            </p:blipFill>
            <p:spPr bwMode="auto">
              <a:xfrm>
                <a:off x="381866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9" name="TextBox 18"/>
            <p:cNvSpPr txBox="1"/>
            <p:nvPr/>
          </p:nvSpPr>
          <p:spPr>
            <a:xfrm>
              <a:off x="3470082" y="5715014"/>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突变论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托姆</a:t>
              </a:r>
            </a:p>
          </p:txBody>
        </p:sp>
      </p:grpSp>
      <p:grpSp>
        <p:nvGrpSpPr>
          <p:cNvPr id="22" name="组合 34"/>
          <p:cNvGrpSpPr/>
          <p:nvPr/>
        </p:nvGrpSpPr>
        <p:grpSpPr bwMode="auto">
          <a:xfrm>
            <a:off x="6349820" y="2550779"/>
            <a:ext cx="839825" cy="1082336"/>
            <a:chOff x="4732422" y="4857760"/>
            <a:chExt cx="1185219" cy="1494895"/>
          </a:xfrm>
          <a:effectLst>
            <a:outerShdw blurRad="50800" dist="38100" dir="2700000" algn="tl" rotWithShape="0">
              <a:prstClr val="black">
                <a:alpha val="40000"/>
              </a:prstClr>
            </a:outerShdw>
          </a:effectLst>
        </p:grpSpPr>
        <p:grpSp>
          <p:nvGrpSpPr>
            <p:cNvPr id="23" name="组合 52"/>
            <p:cNvGrpSpPr/>
            <p:nvPr/>
          </p:nvGrpSpPr>
          <p:grpSpPr>
            <a:xfrm>
              <a:off x="4732422" y="4857760"/>
              <a:ext cx="1185219" cy="857256"/>
              <a:chOff x="4503821" y="4786322"/>
              <a:chExt cx="1328094" cy="857256"/>
            </a:xfrm>
          </p:grpSpPr>
          <p:pic>
            <p:nvPicPr>
              <p:cNvPr id="25" name="Picture 10" descr="c:\documents and settings\administrator\application data\360se6\User Data\temp\962bd40735fae6cdc499bc470db30f2442a70fe2.jpg"/>
              <p:cNvPicPr>
                <a:picLocks noChangeArrowheads="1"/>
              </p:cNvPicPr>
              <p:nvPr/>
            </p:nvPicPr>
            <p:blipFill>
              <a:blip r:embed="rId8" cstate="screen"/>
              <a:srcRect/>
              <a:stretch>
                <a:fillRect/>
              </a:stretch>
            </p:blipFill>
            <p:spPr bwMode="auto">
              <a:xfrm>
                <a:off x="450382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2" descr="c:\documents and settings\administrator\application data\360se6\User Data\temp\b219ebc4b74543a965a2d8bc1e178a82b9011400.jpg"/>
              <p:cNvPicPr>
                <a:picLocks noChangeArrowheads="1"/>
              </p:cNvPicPr>
              <p:nvPr/>
            </p:nvPicPr>
            <p:blipFill>
              <a:blip r:embed="rId9" cstate="screen"/>
              <a:srcRect/>
              <a:stretch>
                <a:fillRect/>
              </a:stretch>
            </p:blipFill>
            <p:spPr bwMode="auto">
              <a:xfrm>
                <a:off x="518897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4" name="TextBox 23"/>
            <p:cNvSpPr txBox="1"/>
            <p:nvPr/>
          </p:nvSpPr>
          <p:spPr>
            <a:xfrm>
              <a:off x="4868961" y="5715015"/>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控制论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维纳</a:t>
              </a:r>
            </a:p>
          </p:txBody>
        </p:sp>
      </p:grpSp>
      <p:grpSp>
        <p:nvGrpSpPr>
          <p:cNvPr id="27" name="组合 35"/>
          <p:cNvGrpSpPr/>
          <p:nvPr/>
        </p:nvGrpSpPr>
        <p:grpSpPr bwMode="auto">
          <a:xfrm>
            <a:off x="4769568" y="2550777"/>
            <a:ext cx="839244" cy="1083198"/>
            <a:chOff x="6131301" y="4857760"/>
            <a:chExt cx="1185219" cy="1494011"/>
          </a:xfrm>
          <a:effectLst>
            <a:glow rad="139700">
              <a:schemeClr val="accent6">
                <a:satMod val="175000"/>
                <a:alpha val="40000"/>
              </a:schemeClr>
            </a:glow>
            <a:outerShdw blurRad="50800" dist="38100" dir="2700000" algn="tl" rotWithShape="0">
              <a:prstClr val="black">
                <a:alpha val="40000"/>
              </a:prstClr>
            </a:outerShdw>
          </a:effectLst>
        </p:grpSpPr>
        <p:grpSp>
          <p:nvGrpSpPr>
            <p:cNvPr id="28" name="组合 19"/>
            <p:cNvGrpSpPr/>
            <p:nvPr/>
          </p:nvGrpSpPr>
          <p:grpSpPr>
            <a:xfrm>
              <a:off x="6131301" y="4857760"/>
              <a:ext cx="1185219" cy="857256"/>
              <a:chOff x="5874125" y="4786322"/>
              <a:chExt cx="1328094" cy="857256"/>
            </a:xfrm>
          </p:grpSpPr>
          <p:pic>
            <p:nvPicPr>
              <p:cNvPr id="30" name="Picture 14" descr="c:\documents and settings\administrator\application data\360se6\User Data\temp\1c950a7b02087bf46a35a0b4f3d3572c10dfcf96.jpg"/>
              <p:cNvPicPr>
                <a:picLocks noChangeArrowheads="1"/>
              </p:cNvPicPr>
              <p:nvPr/>
            </p:nvPicPr>
            <p:blipFill>
              <a:blip r:embed="rId10" cstate="screen"/>
              <a:srcRect/>
              <a:stretch>
                <a:fillRect/>
              </a:stretch>
            </p:blipFill>
            <p:spPr bwMode="auto">
              <a:xfrm>
                <a:off x="6559277"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16" descr="c:\documents and settings\administrator\application data\360se6\User Data\temp\241f95cad1c8a786fe3afc096709c93d70cf50a0.jpg"/>
              <p:cNvPicPr>
                <a:picLocks noChangeArrowheads="1"/>
              </p:cNvPicPr>
              <p:nvPr/>
            </p:nvPicPr>
            <p:blipFill>
              <a:blip r:embed="rId11" cstate="screen"/>
              <a:srcRect/>
              <a:stretch>
                <a:fillRect/>
              </a:stretch>
            </p:blipFill>
            <p:spPr bwMode="auto">
              <a:xfrm>
                <a:off x="5874125"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9" name="TextBox 26"/>
            <p:cNvSpPr txBox="1"/>
            <p:nvPr/>
          </p:nvSpPr>
          <p:spPr>
            <a:xfrm>
              <a:off x="6267525" y="5715015"/>
              <a:ext cx="912778" cy="636756"/>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信息论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香农</a:t>
              </a:r>
            </a:p>
          </p:txBody>
        </p:sp>
      </p:grpSp>
      <p:grpSp>
        <p:nvGrpSpPr>
          <p:cNvPr id="32" name="组合 36"/>
          <p:cNvGrpSpPr/>
          <p:nvPr/>
        </p:nvGrpSpPr>
        <p:grpSpPr bwMode="auto">
          <a:xfrm>
            <a:off x="7288428" y="2627769"/>
            <a:ext cx="1107997" cy="1082337"/>
            <a:chOff x="7353858" y="4857760"/>
            <a:chExt cx="1665981" cy="1494896"/>
          </a:xfrm>
          <a:effectLst>
            <a:outerShdw blurRad="50800" dist="38100" dir="2700000" algn="tl" rotWithShape="0">
              <a:prstClr val="black">
                <a:alpha val="40000"/>
              </a:prstClr>
            </a:outerShdw>
          </a:effectLst>
        </p:grpSpPr>
        <p:grpSp>
          <p:nvGrpSpPr>
            <p:cNvPr id="33" name="组合 20"/>
            <p:cNvGrpSpPr/>
            <p:nvPr/>
          </p:nvGrpSpPr>
          <p:grpSpPr>
            <a:xfrm>
              <a:off x="7594237" y="4857760"/>
              <a:ext cx="1185224" cy="857256"/>
              <a:chOff x="7244429" y="4786322"/>
              <a:chExt cx="1328099" cy="857256"/>
            </a:xfrm>
          </p:grpSpPr>
          <p:pic>
            <p:nvPicPr>
              <p:cNvPr id="35" name="Picture 18" descr="c:\documents and settings\administrator\application data\360se6\User Data\temp\77094b36acaf2edd88e130b18d1001e939019351.jpg"/>
              <p:cNvPicPr>
                <a:picLocks noChangeArrowheads="1"/>
              </p:cNvPicPr>
              <p:nvPr/>
            </p:nvPicPr>
            <p:blipFill>
              <a:blip r:embed="rId12" cstate="screen"/>
              <a:srcRect/>
              <a:stretch>
                <a:fillRect/>
              </a:stretch>
            </p:blipFill>
            <p:spPr bwMode="auto">
              <a:xfrm>
                <a:off x="7929586"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20" descr="c:\documents and settings\administrator\application data\360se6\User Data\temp\u=1699585798,3339288410&amp;fm=11&amp;gp=0.jpg"/>
              <p:cNvPicPr>
                <a:picLocks noChangeArrowheads="1"/>
              </p:cNvPicPr>
              <p:nvPr/>
            </p:nvPicPr>
            <p:blipFill>
              <a:blip r:embed="rId13" cstate="screen"/>
              <a:srcRect/>
              <a:stretch>
                <a:fillRect/>
              </a:stretch>
            </p:blipFill>
            <p:spPr bwMode="auto">
              <a:xfrm>
                <a:off x="724442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34" name="TextBox 33"/>
            <p:cNvSpPr txBox="1"/>
            <p:nvPr/>
          </p:nvSpPr>
          <p:spPr>
            <a:xfrm>
              <a:off x="7353858" y="5715016"/>
              <a:ext cx="1665981"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耗散结构理论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普利高津</a:t>
              </a:r>
            </a:p>
          </p:txBody>
        </p:sp>
      </p:grpSp>
      <p:sp>
        <p:nvSpPr>
          <p:cNvPr id="38" name="TextBox 37"/>
          <p:cNvSpPr txBox="1"/>
          <p:nvPr/>
        </p:nvSpPr>
        <p:spPr>
          <a:xfrm>
            <a:off x="2747745" y="4221447"/>
            <a:ext cx="1415772" cy="584775"/>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3200" dirty="0">
                <a:solidFill>
                  <a:srgbClr val="008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老三论</a:t>
            </a:r>
          </a:p>
        </p:txBody>
      </p:sp>
      <p:sp>
        <p:nvSpPr>
          <p:cNvPr id="39" name="TextBox 38"/>
          <p:cNvSpPr txBox="1"/>
          <p:nvPr/>
        </p:nvSpPr>
        <p:spPr>
          <a:xfrm>
            <a:off x="4326936" y="4212119"/>
            <a:ext cx="1415772"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新三论</a:t>
            </a:r>
          </a:p>
        </p:txBody>
      </p:sp>
      <p:grpSp>
        <p:nvGrpSpPr>
          <p:cNvPr id="40" name="组合 46"/>
          <p:cNvGrpSpPr/>
          <p:nvPr/>
        </p:nvGrpSpPr>
        <p:grpSpPr>
          <a:xfrm>
            <a:off x="3048093" y="2195895"/>
            <a:ext cx="5790959" cy="1881500"/>
            <a:chOff x="971600" y="1563638"/>
            <a:chExt cx="5790959" cy="1881500"/>
          </a:xfrm>
        </p:grpSpPr>
        <p:sp>
          <p:nvSpPr>
            <p:cNvPr id="41" name="TextBox 40"/>
            <p:cNvSpPr txBox="1"/>
            <p:nvPr/>
          </p:nvSpPr>
          <p:spPr>
            <a:xfrm>
              <a:off x="971600"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1937</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2" name="TextBox 41"/>
            <p:cNvSpPr txBox="1"/>
            <p:nvPr/>
          </p:nvSpPr>
          <p:spPr>
            <a:xfrm>
              <a:off x="2771800"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1948</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3" name="TextBox 42"/>
            <p:cNvSpPr txBox="1"/>
            <p:nvPr/>
          </p:nvSpPr>
          <p:spPr>
            <a:xfrm>
              <a:off x="4355976"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1948</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4" name="TextBox 43"/>
            <p:cNvSpPr txBox="1"/>
            <p:nvPr/>
          </p:nvSpPr>
          <p:spPr>
            <a:xfrm>
              <a:off x="5364088"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1969</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5" name="TextBox 44"/>
            <p:cNvSpPr txBox="1"/>
            <p:nvPr/>
          </p:nvSpPr>
          <p:spPr>
            <a:xfrm>
              <a:off x="6084168" y="300379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1972</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6" name="TextBox 45"/>
            <p:cNvSpPr txBox="1"/>
            <p:nvPr/>
          </p:nvSpPr>
          <p:spPr>
            <a:xfrm>
              <a:off x="3635896" y="3075806"/>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1973</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grpSp>
      <p:pic>
        <p:nvPicPr>
          <p:cNvPr id="49" name="Picture 8" descr="u=475371533,1215849347&amp;fm=0&amp;gp=-26">
            <a:hlinkClick r:id="rId14"/>
          </p:cNvPr>
          <p:cNvPicPr>
            <a:picLocks noChangeArrowheads="1"/>
          </p:cNvPicPr>
          <p:nvPr/>
        </p:nvPicPr>
        <p:blipFill>
          <a:blip r:embed="rId15" cstate="screen">
            <a:grayscl/>
          </a:blip>
          <a:srcRect/>
          <a:stretch>
            <a:fillRect/>
          </a:stretch>
        </p:blipFill>
        <p:spPr bwMode="auto">
          <a:xfrm>
            <a:off x="6462788" y="1331799"/>
            <a:ext cx="566439" cy="708745"/>
          </a:xfrm>
          <a:prstGeom prst="rect">
            <a:avLst/>
          </a:prstGeom>
          <a:noFill/>
          <a:ln w="3175">
            <a:solidFill>
              <a:schemeClr val="tx1">
                <a:lumMod val="50000"/>
                <a:lumOff val="50000"/>
              </a:schemeClr>
            </a:solidFill>
          </a:ln>
          <a:effectLst>
            <a:glow rad="63500">
              <a:schemeClr val="accent5">
                <a:satMod val="175000"/>
                <a:alpha val="40000"/>
              </a:schemeClr>
            </a:glow>
          </a:effectLst>
        </p:spPr>
      </p:pic>
      <p:pic>
        <p:nvPicPr>
          <p:cNvPr id="50" name="Picture 12" descr="u=434082010,2259669156&amp;fm=0&amp;gp=0">
            <a:hlinkClick r:id="rId16"/>
          </p:cNvPr>
          <p:cNvPicPr>
            <a:picLocks noChangeArrowheads="1"/>
          </p:cNvPicPr>
          <p:nvPr/>
        </p:nvPicPr>
        <p:blipFill>
          <a:blip r:embed="rId17" cstate="screen">
            <a:grayscl/>
          </a:blip>
          <a:srcRect/>
          <a:stretch>
            <a:fillRect/>
          </a:stretch>
        </p:blipFill>
        <p:spPr bwMode="auto">
          <a:xfrm>
            <a:off x="4672397" y="1331799"/>
            <a:ext cx="566439" cy="708745"/>
          </a:xfrm>
          <a:prstGeom prst="rect">
            <a:avLst/>
          </a:prstGeom>
          <a:noFill/>
          <a:ln w="3175">
            <a:solidFill>
              <a:schemeClr val="tx1">
                <a:lumMod val="50000"/>
                <a:lumOff val="50000"/>
              </a:schemeClr>
            </a:solidFill>
          </a:ln>
          <a:effectLst>
            <a:glow rad="63500">
              <a:schemeClr val="accent5">
                <a:satMod val="175000"/>
                <a:alpha val="40000"/>
              </a:schemeClr>
            </a:glow>
          </a:effectLst>
        </p:spPr>
      </p:pic>
      <p:pic>
        <p:nvPicPr>
          <p:cNvPr id="51" name="Picture 7" descr="u=3279163751,2699569016&amp;fm=0&amp;gp=38">
            <a:hlinkClick r:id="rId18"/>
          </p:cNvPr>
          <p:cNvPicPr>
            <a:picLocks noChangeArrowheads="1"/>
          </p:cNvPicPr>
          <p:nvPr/>
        </p:nvPicPr>
        <p:blipFill>
          <a:blip r:embed="rId19" cstate="screen">
            <a:grayscl/>
          </a:blip>
          <a:srcRect/>
          <a:stretch>
            <a:fillRect/>
          </a:stretch>
        </p:blipFill>
        <p:spPr bwMode="auto">
          <a:xfrm>
            <a:off x="2862388" y="1331799"/>
            <a:ext cx="566439" cy="708745"/>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52" name="TextBox 51"/>
          <p:cNvSpPr txBox="1"/>
          <p:nvPr/>
        </p:nvSpPr>
        <p:spPr bwMode="auto">
          <a:xfrm>
            <a:off x="3438452" y="1455339"/>
            <a:ext cx="792088" cy="461665"/>
          </a:xfrm>
          <a:prstGeom prst="rect">
            <a:avLst/>
          </a:prstGeom>
          <a:noFill/>
        </p:spPr>
        <p:txBody>
          <a:bodyPr wrap="square">
            <a:spAutoFit/>
          </a:bodyPr>
          <a:lstStyle/>
          <a:p>
            <a:pPr defTabSz="914400">
              <a:defRPr/>
            </a:pPr>
            <a:r>
              <a:rPr lang="zh-CN" altLang="en-US" sz="1200" dirty="0">
                <a:solidFill>
                  <a:prstClr val="black"/>
                </a:solidFill>
                <a:latin typeface="幼圆" panose="02010509060101010101" pitchFamily="49" charset="-122"/>
                <a:ea typeface="幼圆" panose="02010509060101010101" pitchFamily="49" charset="-122"/>
              </a:rPr>
              <a:t>亚里士多德</a:t>
            </a:r>
          </a:p>
        </p:txBody>
      </p:sp>
      <p:sp>
        <p:nvSpPr>
          <p:cNvPr id="53" name="TextBox 52"/>
          <p:cNvSpPr txBox="1"/>
          <p:nvPr/>
        </p:nvSpPr>
        <p:spPr bwMode="auto">
          <a:xfrm>
            <a:off x="7014788" y="1547672"/>
            <a:ext cx="792088" cy="276999"/>
          </a:xfrm>
          <a:prstGeom prst="rect">
            <a:avLst/>
          </a:prstGeom>
          <a:noFill/>
        </p:spPr>
        <p:txBody>
          <a:bodyPr wrap="square">
            <a:spAutoFit/>
          </a:bodyPr>
          <a:lstStyle/>
          <a:p>
            <a:pPr defTabSz="914400">
              <a:defRPr/>
            </a:pPr>
            <a:r>
              <a:rPr lang="zh-CN" altLang="en-US" sz="1200" dirty="0">
                <a:solidFill>
                  <a:prstClr val="black"/>
                </a:solidFill>
                <a:latin typeface="幼圆" panose="02010509060101010101" pitchFamily="49" charset="-122"/>
                <a:ea typeface="幼圆" panose="02010509060101010101" pitchFamily="49" charset="-122"/>
              </a:rPr>
              <a:t>孔子</a:t>
            </a:r>
          </a:p>
        </p:txBody>
      </p:sp>
      <p:sp>
        <p:nvSpPr>
          <p:cNvPr id="54" name="TextBox 53"/>
          <p:cNvSpPr txBox="1"/>
          <p:nvPr/>
        </p:nvSpPr>
        <p:spPr bwMode="auto">
          <a:xfrm>
            <a:off x="5238652" y="1547672"/>
            <a:ext cx="936104" cy="276999"/>
          </a:xfrm>
          <a:prstGeom prst="rect">
            <a:avLst/>
          </a:prstGeom>
          <a:noFill/>
        </p:spPr>
        <p:txBody>
          <a:bodyPr wrap="square">
            <a:spAutoFit/>
          </a:bodyPr>
          <a:lstStyle/>
          <a:p>
            <a:pPr defTabSz="914400">
              <a:defRPr/>
            </a:pPr>
            <a:r>
              <a:rPr lang="zh-CN" altLang="en-US" sz="1200" dirty="0">
                <a:solidFill>
                  <a:prstClr val="black"/>
                </a:solidFill>
                <a:latin typeface="幼圆" panose="02010509060101010101" pitchFamily="49" charset="-122"/>
                <a:ea typeface="幼圆" panose="02010509060101010101" pitchFamily="49" charset="-122"/>
              </a:rPr>
              <a:t>释迦牟尼</a:t>
            </a:r>
          </a:p>
        </p:txBody>
      </p:sp>
      <p:sp>
        <p:nvSpPr>
          <p:cNvPr id="56" name="TextBox 55"/>
          <p:cNvSpPr txBox="1"/>
          <p:nvPr/>
        </p:nvSpPr>
        <p:spPr>
          <a:xfrm>
            <a:off x="2286324" y="1259791"/>
            <a:ext cx="395536" cy="830997"/>
          </a:xfrm>
          <a:prstGeom prst="rect">
            <a:avLst/>
          </a:prstGeom>
          <a:noFill/>
        </p:spPr>
        <p:txBody>
          <a:bodyPr wrap="square" rtlCol="0">
            <a:spAutoFit/>
          </a:bodyPr>
          <a:lstStyle/>
          <a:p>
            <a:pPr defTabSz="914400"/>
            <a:r>
              <a:rPr lang="zh-CN" altLang="en-US" sz="24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古代</a:t>
            </a:r>
          </a:p>
        </p:txBody>
      </p:sp>
      <p:sp>
        <p:nvSpPr>
          <p:cNvPr id="57" name="TextBox 56"/>
          <p:cNvSpPr txBox="1"/>
          <p:nvPr/>
        </p:nvSpPr>
        <p:spPr>
          <a:xfrm>
            <a:off x="2286324" y="2339911"/>
            <a:ext cx="395536" cy="830997"/>
          </a:xfrm>
          <a:prstGeom prst="rect">
            <a:avLst/>
          </a:prstGeom>
          <a:noFill/>
        </p:spPr>
        <p:txBody>
          <a:bodyPr wrap="square" rtlCol="0">
            <a:spAutoFit/>
          </a:bodyPr>
          <a:lstStyle/>
          <a:p>
            <a:pPr defTabSz="914400"/>
            <a:r>
              <a:rPr lang="zh-CN" altLang="en-US" sz="24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现代</a:t>
            </a:r>
          </a:p>
        </p:txBody>
      </p:sp>
      <p:sp>
        <p:nvSpPr>
          <p:cNvPr id="55" name="TextBox 54"/>
          <p:cNvSpPr txBox="1"/>
          <p:nvPr/>
        </p:nvSpPr>
        <p:spPr>
          <a:xfrm>
            <a:off x="539552" y="483518"/>
            <a:ext cx="1980029"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系统论概述</a:t>
            </a:r>
          </a:p>
        </p:txBody>
      </p:sp>
      <p:sp>
        <p:nvSpPr>
          <p:cNvPr id="47" name="TextBox 46"/>
          <p:cNvSpPr txBox="1"/>
          <p:nvPr/>
        </p:nvSpPr>
        <p:spPr>
          <a:xfrm>
            <a:off x="386974" y="4356745"/>
            <a:ext cx="1723550" cy="400110"/>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还派来了老师</a:t>
            </a:r>
          </a:p>
        </p:txBody>
      </p:sp>
      <p:sp>
        <p:nvSpPr>
          <p:cNvPr id="48" name="矩形 47"/>
          <p:cNvSpPr/>
          <p:nvPr/>
        </p:nvSpPr>
        <p:spPr>
          <a:xfrm>
            <a:off x="251520" y="1259791"/>
            <a:ext cx="2034804" cy="3546431"/>
          </a:xfrm>
          <a:prstGeom prst="rect">
            <a:avLst/>
          </a:prstGeom>
          <a:no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screen"/>
          <a:srcRect/>
          <a:stretch>
            <a:fillRect/>
          </a:stretch>
        </p:blipFill>
        <p:spPr bwMode="auto">
          <a:xfrm>
            <a:off x="5364088" y="2978805"/>
            <a:ext cx="3286148" cy="203598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0" name="TextBox 9"/>
          <p:cNvSpPr txBox="1"/>
          <p:nvPr/>
        </p:nvSpPr>
        <p:spPr>
          <a:xfrm>
            <a:off x="3203848" y="536362"/>
            <a:ext cx="1723549" cy="523220"/>
          </a:xfrm>
          <a:prstGeom prst="rect">
            <a:avLst/>
          </a:prstGeom>
          <a:noFill/>
        </p:spPr>
        <p:txBody>
          <a:bodyPr wrap="none" rtlCol="0">
            <a:spAutoFit/>
          </a:bodyPr>
          <a:lstStyle/>
          <a:p>
            <a:pPr defTabSz="914400"/>
            <a:r>
              <a:rPr lang="en-US" altLang="zh-CN"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a:t>
            </a:r>
          </a:p>
        </p:txBody>
      </p:sp>
      <p:grpSp>
        <p:nvGrpSpPr>
          <p:cNvPr id="5" name="组合 15"/>
          <p:cNvGrpSpPr/>
          <p:nvPr/>
        </p:nvGrpSpPr>
        <p:grpSpPr>
          <a:xfrm>
            <a:off x="0" y="0"/>
            <a:ext cx="2051720" cy="1495407"/>
            <a:chOff x="6929454" y="142852"/>
            <a:chExt cx="2071702" cy="1857364"/>
          </a:xfrm>
          <a:scene3d>
            <a:camera prst="orthographicFront">
              <a:rot lat="20699999" lon="1500000" rev="20999999"/>
            </a:camera>
            <a:lightRig rig="threePt" dir="t"/>
          </a:scene3d>
        </p:grpSpPr>
        <p:sp>
          <p:nvSpPr>
            <p:cNvPr id="14" name="TextBox 13"/>
            <p:cNvSpPr txBox="1"/>
            <p:nvPr/>
          </p:nvSpPr>
          <p:spPr>
            <a:xfrm>
              <a:off x="6929454" y="142852"/>
              <a:ext cx="2071702" cy="1857364"/>
            </a:xfrm>
            <a:prstGeom prst="star16">
              <a:avLst>
                <a:gd name="adj" fmla="val 44641"/>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defTabSz="914400"/>
              <a:endParaRPr lang="zh-CN" altLang="en-US" sz="2000" dirty="0">
                <a:solidFill>
                  <a:prstClr val="white"/>
                </a:solidFill>
                <a:latin typeface="方正超粗黑简体" panose="03000509000000000000" pitchFamily="65" charset="-122"/>
                <a:ea typeface="方正超粗黑简体" panose="03000509000000000000" pitchFamily="65" charset="-122"/>
              </a:endParaRPr>
            </a:p>
          </p:txBody>
        </p:sp>
        <p:sp>
          <p:nvSpPr>
            <p:cNvPr id="15" name="TextBox 14"/>
            <p:cNvSpPr txBox="1"/>
            <p:nvPr/>
          </p:nvSpPr>
          <p:spPr>
            <a:xfrm>
              <a:off x="7337930" y="409815"/>
              <a:ext cx="1254750" cy="1490864"/>
            </a:xfrm>
            <a:prstGeom prst="rect">
              <a:avLst/>
            </a:prstGeom>
            <a:noFill/>
          </p:spPr>
          <p:txBody>
            <a:bodyPr wrap="none" rtlCol="0">
              <a:spAutoFit/>
            </a:bodyPr>
            <a:lstStyle/>
            <a:p>
              <a:pPr algn="ctr" defTabSz="914400"/>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4000" b="1" dirty="0">
                  <a:ln>
                    <a:solidFill>
                      <a:srgbClr val="FF0000"/>
                    </a:solidFill>
                  </a:ln>
                  <a:solidFill>
                    <a:prstClr val="white"/>
                  </a:solidFill>
                  <a:effectLst>
                    <a:outerShdw blurRad="38100" dist="38100" dir="2700000" algn="tl">
                      <a:srgbClr val="000000">
                        <a:alpha val="43137"/>
                      </a:srgbClr>
                    </a:outerShdw>
                  </a:effectLst>
                  <a:latin typeface="Arial Narrow" panose="020B0606020202030204" pitchFamily="34" charset="0"/>
                  <a:ea typeface="方正超粗黑简体" panose="03000509000000000000" pitchFamily="65" charset="-122"/>
                </a:rPr>
                <a:t>1</a:t>
              </a: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a:t>
              </a:r>
              <a:br>
                <a:rPr lang="en-US" altLang="zh-CN"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法宝</a:t>
              </a:r>
            </a:p>
          </p:txBody>
        </p:sp>
      </p:grpSp>
      <p:sp>
        <p:nvSpPr>
          <p:cNvPr id="17" name="TextBox 16"/>
          <p:cNvSpPr txBox="1"/>
          <p:nvPr/>
        </p:nvSpPr>
        <p:spPr>
          <a:xfrm>
            <a:off x="2082305" y="483518"/>
            <a:ext cx="1005403" cy="584775"/>
          </a:xfrm>
          <a:prstGeom prst="rect">
            <a:avLst/>
          </a:prstGeom>
          <a:solidFill>
            <a:srgbClr val="FFC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algn="r" defTabSz="914400"/>
            <a:r>
              <a:rPr lang="zh-CN" altLang="en-US" sz="3200" dirty="0">
                <a:ln>
                  <a:solidFill>
                    <a:srgbClr val="FF0000"/>
                  </a:solidFill>
                </a:ln>
                <a:solidFill>
                  <a:prstClr val="white"/>
                </a:solidFill>
                <a:latin typeface="方正超粗黑简体" panose="03000509000000000000" pitchFamily="65" charset="-122"/>
                <a:ea typeface="方正超粗黑简体" panose="03000509000000000000" pitchFamily="65" charset="-122"/>
              </a:rPr>
              <a:t>工具</a:t>
            </a:r>
          </a:p>
        </p:txBody>
      </p:sp>
      <p:grpSp>
        <p:nvGrpSpPr>
          <p:cNvPr id="25" name="组合 24"/>
          <p:cNvGrpSpPr/>
          <p:nvPr/>
        </p:nvGrpSpPr>
        <p:grpSpPr>
          <a:xfrm>
            <a:off x="539552" y="2508100"/>
            <a:ext cx="1224136" cy="1955603"/>
            <a:chOff x="251520" y="1644004"/>
            <a:chExt cx="1224136" cy="1955603"/>
          </a:xfrm>
        </p:grpSpPr>
        <p:pic>
          <p:nvPicPr>
            <p:cNvPr id="18" name="Picture 7" descr="u=3279163751,2699569016&amp;fm=0&amp;gp=38">
              <a:hlinkClick r:id="rId3"/>
            </p:cNvPr>
            <p:cNvPicPr>
              <a:picLocks noChangeArrowheads="1"/>
            </p:cNvPicPr>
            <p:nvPr/>
          </p:nvPicPr>
          <p:blipFill>
            <a:blip r:embed="rId4" cstate="screen"/>
            <a:stretch>
              <a:fillRect/>
            </a:stretch>
          </p:blipFill>
          <p:spPr bwMode="auto">
            <a:xfrm>
              <a:off x="251520" y="1644004"/>
              <a:ext cx="1224136"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20" name="TextBox 19"/>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亚里士多德</a:t>
              </a:r>
            </a:p>
          </p:txBody>
        </p:sp>
      </p:grpSp>
      <p:sp>
        <p:nvSpPr>
          <p:cNvPr id="21" name="矩形 20"/>
          <p:cNvSpPr/>
          <p:nvPr/>
        </p:nvSpPr>
        <p:spPr>
          <a:xfrm>
            <a:off x="179512" y="1563638"/>
            <a:ext cx="8640960" cy="646331"/>
          </a:xfrm>
          <a:prstGeom prst="rect">
            <a:avLst/>
          </a:prstGeom>
        </p:spPr>
        <p:txBody>
          <a:bodyPr wrap="square">
            <a:spAutoFit/>
          </a:bodyPr>
          <a:lstStyle/>
          <a:p>
            <a:pPr indent="360680" defTabSz="914400"/>
            <a:r>
              <a:rPr lang="en-US" altLang="zh-CN" dirty="0">
                <a:solidFill>
                  <a:prstClr val="black"/>
                </a:solidFill>
                <a:latin typeface="幼圆" panose="02010509060101010101" pitchFamily="49" charset="-122"/>
                <a:ea typeface="幼圆" panose="02010509060101010101" pitchFamily="49" charset="-122"/>
              </a:rPr>
              <a:t>System</a:t>
            </a:r>
            <a:r>
              <a:rPr lang="zh-CN" altLang="en-US" dirty="0">
                <a:solidFill>
                  <a:prstClr val="black"/>
                </a:solidFill>
                <a:latin typeface="幼圆" panose="02010509060101010101" pitchFamily="49" charset="-122"/>
                <a:ea typeface="幼圆" panose="02010509060101010101" pitchFamily="49" charset="-122"/>
              </a:rPr>
              <a:t>（系统）一词来源于古代希腊文（</a:t>
            </a:r>
            <a:r>
              <a:rPr lang="en-US" altLang="zh-CN" dirty="0" err="1">
                <a:solidFill>
                  <a:prstClr val="black"/>
                </a:solidFill>
                <a:latin typeface="幼圆" panose="02010509060101010101" pitchFamily="49" charset="-122"/>
                <a:ea typeface="幼圆" panose="02010509060101010101" pitchFamily="49" charset="-122"/>
              </a:rPr>
              <a:t>systεmα</a:t>
            </a:r>
            <a:r>
              <a:rPr lang="zh-CN" altLang="en-US" dirty="0">
                <a:solidFill>
                  <a:prstClr val="black"/>
                </a:solidFill>
                <a:latin typeface="幼圆" panose="02010509060101010101" pitchFamily="49" charset="-122"/>
                <a:ea typeface="幼圆" panose="02010509060101010101" pitchFamily="49" charset="-122"/>
              </a:rPr>
              <a:t>），意为“由各个部分组成的一个整体”。古代各国先贤论述。</a:t>
            </a:r>
          </a:p>
        </p:txBody>
      </p:sp>
      <p:sp>
        <p:nvSpPr>
          <p:cNvPr id="22" name="TextBox 21"/>
          <p:cNvSpPr txBox="1"/>
          <p:nvPr/>
        </p:nvSpPr>
        <p:spPr>
          <a:xfrm>
            <a:off x="1926244" y="2902173"/>
            <a:ext cx="4733988" cy="461665"/>
          </a:xfrm>
          <a:prstGeom prst="rect">
            <a:avLst/>
          </a:prstGeom>
          <a:noFill/>
        </p:spPr>
        <p:txBody>
          <a:bodyPr wrap="none" rtlCol="0">
            <a:spAutoFit/>
          </a:bodyPr>
          <a:lstStyle/>
          <a:p>
            <a:pPr defTabSz="914400"/>
            <a:r>
              <a:rPr lang="zh-CN" altLang="en-US" sz="24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整体不等于部分之和          </a:t>
            </a:r>
            <a:r>
              <a:rPr lang="en-US" altLang="zh-CN" sz="24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1+1&gt;2</a:t>
            </a:r>
            <a:endParaRPr lang="zh-CN" altLang="en-US" sz="24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3" name="右箭头 22"/>
          <p:cNvSpPr/>
          <p:nvPr/>
        </p:nvSpPr>
        <p:spPr>
          <a:xfrm>
            <a:off x="5076056" y="2979734"/>
            <a:ext cx="360040" cy="28803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24" name="TextBox 23"/>
          <p:cNvSpPr txBox="1"/>
          <p:nvPr/>
        </p:nvSpPr>
        <p:spPr>
          <a:xfrm>
            <a:off x="1919368" y="2427734"/>
            <a:ext cx="2079415" cy="46166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4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系统论的基础</a:t>
            </a:r>
          </a:p>
        </p:txBody>
      </p:sp>
      <p:grpSp>
        <p:nvGrpSpPr>
          <p:cNvPr id="28" name="组合 27"/>
          <p:cNvGrpSpPr/>
          <p:nvPr/>
        </p:nvGrpSpPr>
        <p:grpSpPr>
          <a:xfrm>
            <a:off x="1907704" y="2859782"/>
            <a:ext cx="1457196" cy="1777553"/>
            <a:chOff x="1907704" y="2859782"/>
            <a:chExt cx="1457196" cy="1777553"/>
          </a:xfrm>
        </p:grpSpPr>
        <p:sp>
          <p:nvSpPr>
            <p:cNvPr id="26" name="椭圆形标注 25"/>
            <p:cNvSpPr/>
            <p:nvPr/>
          </p:nvSpPr>
          <p:spPr>
            <a:xfrm>
              <a:off x="1907704" y="2859782"/>
              <a:ext cx="864096" cy="504056"/>
            </a:xfrm>
            <a:prstGeom prst="wedgeEllipseCallout">
              <a:avLst>
                <a:gd name="adj1" fmla="val 16761"/>
                <a:gd name="adj2" fmla="val 14938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27" name="TextBox 26"/>
            <p:cNvSpPr txBox="1"/>
            <p:nvPr/>
          </p:nvSpPr>
          <p:spPr>
            <a:xfrm>
              <a:off x="2051720" y="3867894"/>
              <a:ext cx="1313180" cy="769441"/>
            </a:xfrm>
            <a:prstGeom prst="rect">
              <a:avLst/>
            </a:prstGeom>
            <a:noFill/>
          </p:spPr>
          <p:txBody>
            <a:bodyPr wrap="none" rtlCol="0">
              <a:spAutoFit/>
            </a:bodyPr>
            <a:lstStyle/>
            <a:p>
              <a:pPr defTabSz="914400"/>
              <a:r>
                <a:rPr lang="zh-CN" altLang="en-US" sz="4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a:t>
              </a:r>
            </a:p>
          </p:txBody>
        </p:sp>
      </p:grpSp>
      <p:sp>
        <p:nvSpPr>
          <p:cNvPr id="2" name="文本框 1"/>
          <p:cNvSpPr txBox="1"/>
          <p:nvPr/>
        </p:nvSpPr>
        <p:spPr>
          <a:xfrm>
            <a:off x="383096" y="4434666"/>
            <a:ext cx="1569660"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系统论祖师爷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67544" y="483518"/>
            <a:ext cx="2698175" cy="523220"/>
          </a:xfrm>
          <a:prstGeom prst="rect">
            <a:avLst/>
          </a:prstGeom>
          <a:noFill/>
        </p:spPr>
        <p:txBody>
          <a:bodyPr wrap="none" rtlCol="0">
            <a:spAutoFit/>
          </a:bodyPr>
          <a:lstStyle/>
          <a:p>
            <a:pPr defTabSz="914400"/>
            <a:r>
              <a:rPr lang="zh-CN" altLang="en-US"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中国古代系统论</a:t>
            </a:r>
          </a:p>
        </p:txBody>
      </p:sp>
      <p:sp>
        <p:nvSpPr>
          <p:cNvPr id="17" name="矩形 16"/>
          <p:cNvSpPr/>
          <p:nvPr/>
        </p:nvSpPr>
        <p:spPr>
          <a:xfrm>
            <a:off x="4335468" y="3199491"/>
            <a:ext cx="2684804" cy="1569660"/>
          </a:xfrm>
          <a:prstGeom prst="rect">
            <a:avLst/>
          </a:prstGeom>
          <a:ln w="3175">
            <a:solidFill>
              <a:schemeClr val="bg1">
                <a:lumMod val="95000"/>
              </a:schemeClr>
            </a:solidFill>
          </a:ln>
        </p:spPr>
        <p:txBody>
          <a:bodyPr wrap="square">
            <a:spAutoFit/>
          </a:bodyPr>
          <a:lstStyle/>
          <a:p>
            <a:pPr algn="ctr" defTabSz="914400">
              <a:defRPr/>
            </a:pPr>
            <a:r>
              <a:rPr lang="zh-CN" altLang="en-US" sz="24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rPr>
              <a:t>都江堰</a:t>
            </a:r>
            <a:endParaRPr lang="en-US" altLang="zh-CN" sz="24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endParaRPr>
          </a:p>
          <a:p>
            <a:pPr algn="ctr" defTabSz="914400">
              <a:defRPr/>
            </a:pPr>
            <a:r>
              <a:rPr lang="zh-CN" altLang="en-US" sz="24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rPr>
              <a:t>水利工程</a:t>
            </a:r>
            <a:endParaRPr lang="en-US" altLang="zh-CN" sz="24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endParaRPr>
          </a:p>
          <a:p>
            <a:pPr algn="ctr" defTabSz="914400">
              <a:defRPr/>
            </a:pPr>
            <a:r>
              <a:rPr lang="zh-CN" altLang="en-US" sz="16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rPr>
              <a:t>系统工程和</a:t>
            </a:r>
            <a:br>
              <a:rPr lang="en-US" altLang="zh-CN" sz="16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rPr>
            </a:br>
            <a:r>
              <a:rPr lang="zh-CN" altLang="en-US" sz="16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rPr>
              <a:t>系统动力学</a:t>
            </a:r>
            <a:endParaRPr lang="en-US" altLang="zh-CN" sz="16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endParaRPr>
          </a:p>
          <a:p>
            <a:pPr algn="ctr" defTabSz="914400">
              <a:defRPr/>
            </a:pPr>
            <a:r>
              <a:rPr lang="zh-CN" altLang="en-US" sz="16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rPr>
              <a:t>最佳案例</a:t>
            </a:r>
            <a:endParaRPr lang="zh-CN" altLang="en-US" sz="20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endParaRPr>
          </a:p>
        </p:txBody>
      </p:sp>
      <p:sp>
        <p:nvSpPr>
          <p:cNvPr id="18" name="TextBox 17"/>
          <p:cNvSpPr txBox="1"/>
          <p:nvPr/>
        </p:nvSpPr>
        <p:spPr>
          <a:xfrm>
            <a:off x="2470701" y="1678037"/>
            <a:ext cx="877163" cy="923330"/>
          </a:xfrm>
          <a:prstGeom prst="rect">
            <a:avLst/>
          </a:prstGeom>
          <a:noFill/>
          <a:ln w="3175">
            <a:solidFill>
              <a:schemeClr val="bg1">
                <a:lumMod val="95000"/>
              </a:schemeClr>
            </a:solidFill>
          </a:ln>
        </p:spPr>
        <p:txBody>
          <a:bodyPr wrap="none" rtlCol="0">
            <a:spAutoFit/>
          </a:bodyPr>
          <a:lstStyle/>
          <a:p>
            <a:pPr algn="ctr" defTabSz="914400"/>
            <a:r>
              <a:rPr lang="zh-CN" altLang="en-US" dirty="0">
                <a:solidFill>
                  <a:srgbClr val="0070C0"/>
                </a:solidFill>
                <a:latin typeface="方正超粗黑简体" panose="03000509000000000000" pitchFamily="65" charset="-122"/>
                <a:ea typeface="方正超粗黑简体" panose="03000509000000000000" pitchFamily="65" charset="-122"/>
              </a:rPr>
              <a:t>易经</a:t>
            </a:r>
            <a:endParaRPr lang="en-US" altLang="zh-CN" dirty="0">
              <a:solidFill>
                <a:srgbClr val="0070C0"/>
              </a:solidFill>
              <a:latin typeface="方正超粗黑简体" panose="03000509000000000000" pitchFamily="65" charset="-122"/>
              <a:ea typeface="方正超粗黑简体" panose="03000509000000000000" pitchFamily="65" charset="-122"/>
            </a:endParaRPr>
          </a:p>
          <a:p>
            <a:pPr algn="ctr" defTabSz="914400"/>
            <a:r>
              <a:rPr lang="zh-CN" altLang="en-US" dirty="0">
                <a:solidFill>
                  <a:srgbClr val="0070C0"/>
                </a:solidFill>
                <a:latin typeface="方正超粗黑简体" panose="03000509000000000000" pitchFamily="65" charset="-122"/>
                <a:ea typeface="方正超粗黑简体" panose="03000509000000000000" pitchFamily="65" charset="-122"/>
              </a:rPr>
              <a:t>八卦</a:t>
            </a:r>
            <a:endParaRPr lang="en-US" altLang="zh-CN" dirty="0">
              <a:solidFill>
                <a:srgbClr val="0070C0"/>
              </a:solidFill>
              <a:latin typeface="方正超粗黑简体" panose="03000509000000000000" pitchFamily="65" charset="-122"/>
              <a:ea typeface="方正超粗黑简体" panose="03000509000000000000" pitchFamily="65" charset="-122"/>
            </a:endParaRPr>
          </a:p>
          <a:p>
            <a:pPr algn="ctr" defTabSz="914400"/>
            <a:r>
              <a:rPr lang="zh-CN" altLang="en-US" dirty="0">
                <a:solidFill>
                  <a:srgbClr val="0070C0"/>
                </a:solidFill>
                <a:latin typeface="方正超粗黑简体" panose="03000509000000000000" pitchFamily="65" charset="-122"/>
                <a:ea typeface="方正超粗黑简体" panose="03000509000000000000" pitchFamily="65" charset="-122"/>
              </a:rPr>
              <a:t>二进制</a:t>
            </a:r>
          </a:p>
        </p:txBody>
      </p:sp>
      <p:sp>
        <p:nvSpPr>
          <p:cNvPr id="23" name="TextBox 22"/>
          <p:cNvSpPr txBox="1"/>
          <p:nvPr/>
        </p:nvSpPr>
        <p:spPr>
          <a:xfrm>
            <a:off x="2470701" y="3579862"/>
            <a:ext cx="1107996" cy="646331"/>
          </a:xfrm>
          <a:prstGeom prst="rect">
            <a:avLst/>
          </a:prstGeom>
          <a:noFill/>
          <a:ln w="3175">
            <a:solidFill>
              <a:schemeClr val="bg1">
                <a:lumMod val="95000"/>
              </a:schemeClr>
            </a:solidFill>
          </a:ln>
        </p:spPr>
        <p:txBody>
          <a:bodyPr wrap="none" rtlCol="0">
            <a:spAutoFit/>
          </a:bodyPr>
          <a:lstStyle/>
          <a:p>
            <a:pPr algn="ctr" defTabSz="914400"/>
            <a:r>
              <a:rPr lang="zh-CN" altLang="en-US" dirty="0">
                <a:solidFill>
                  <a:srgbClr val="0070C0"/>
                </a:solidFill>
                <a:latin typeface="方正超粗黑简体" panose="03000509000000000000" pitchFamily="65" charset="-122"/>
                <a:ea typeface="方正超粗黑简体" panose="03000509000000000000" pitchFamily="65" charset="-122"/>
              </a:rPr>
              <a:t>和而不同</a:t>
            </a:r>
            <a:endParaRPr lang="en-US" altLang="zh-CN" dirty="0">
              <a:solidFill>
                <a:srgbClr val="0070C0"/>
              </a:solidFill>
              <a:latin typeface="方正超粗黑简体" panose="03000509000000000000" pitchFamily="65" charset="-122"/>
              <a:ea typeface="方正超粗黑简体" panose="03000509000000000000" pitchFamily="65" charset="-122"/>
            </a:endParaRPr>
          </a:p>
          <a:p>
            <a:pPr algn="ctr" defTabSz="914400"/>
            <a:r>
              <a:rPr lang="zh-CN" altLang="en-US" dirty="0">
                <a:solidFill>
                  <a:srgbClr val="0070C0"/>
                </a:solidFill>
                <a:latin typeface="方正超粗黑简体" panose="03000509000000000000" pitchFamily="65" charset="-122"/>
                <a:ea typeface="方正超粗黑简体" panose="03000509000000000000" pitchFamily="65" charset="-122"/>
              </a:rPr>
              <a:t>大同世界</a:t>
            </a:r>
            <a:endParaRPr lang="en-US" altLang="zh-CN" dirty="0">
              <a:solidFill>
                <a:srgbClr val="0070C0"/>
              </a:solidFill>
              <a:latin typeface="方正超粗黑简体" panose="03000509000000000000" pitchFamily="65" charset="-122"/>
              <a:ea typeface="方正超粗黑简体" panose="03000509000000000000" pitchFamily="65" charset="-122"/>
            </a:endParaRPr>
          </a:p>
        </p:txBody>
      </p:sp>
      <p:pic>
        <p:nvPicPr>
          <p:cNvPr id="14" name="图片 13" descr="八卦二进制.jpg"/>
          <p:cNvPicPr/>
          <p:nvPr/>
        </p:nvPicPr>
        <p:blipFill>
          <a:blip r:embed="rId2" cstate="screen"/>
          <a:stretch>
            <a:fillRect/>
          </a:stretch>
        </p:blipFill>
        <p:spPr>
          <a:xfrm>
            <a:off x="755576" y="1275606"/>
            <a:ext cx="1584176" cy="172819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descr="kongzi.jpg"/>
          <p:cNvPicPr/>
          <p:nvPr/>
        </p:nvPicPr>
        <p:blipFill>
          <a:blip r:embed="rId3" cstate="screen"/>
          <a:stretch>
            <a:fillRect/>
          </a:stretch>
        </p:blipFill>
        <p:spPr>
          <a:xfrm>
            <a:off x="755576" y="3212564"/>
            <a:ext cx="1584176" cy="172819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
          <p:cNvPicPr>
            <a:picLocks noChangeAspect="1" noChangeArrowheads="1"/>
          </p:cNvPicPr>
          <p:nvPr/>
        </p:nvPicPr>
        <p:blipFill>
          <a:blip r:embed="rId4" cstate="print"/>
          <a:srcRect/>
          <a:stretch>
            <a:fillRect/>
          </a:stretch>
        </p:blipFill>
        <p:spPr bwMode="auto">
          <a:xfrm>
            <a:off x="3907333" y="381893"/>
            <a:ext cx="4888718" cy="25922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文本框 8"/>
          <p:cNvSpPr txBox="1"/>
          <p:nvPr/>
        </p:nvSpPr>
        <p:spPr>
          <a:xfrm>
            <a:off x="2411760" y="4609365"/>
            <a:ext cx="1800494"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大系统观祖师爷</a:t>
            </a:r>
          </a:p>
        </p:txBody>
      </p:sp>
      <p:sp>
        <p:nvSpPr>
          <p:cNvPr id="2" name="矩形 1"/>
          <p:cNvSpPr/>
          <p:nvPr/>
        </p:nvSpPr>
        <p:spPr>
          <a:xfrm>
            <a:off x="3014489" y="4240033"/>
            <a:ext cx="595035" cy="338554"/>
          </a:xfrm>
          <a:prstGeom prst="rect">
            <a:avLst/>
          </a:prstGeom>
        </p:spPr>
        <p:txBody>
          <a:bodyPr wrap="none">
            <a:spAutoFit/>
          </a:bodyPr>
          <a:lstStyle/>
          <a:p>
            <a:pPr algn="ctr" defTabSz="914400">
              <a:defRPr/>
            </a:pPr>
            <a:r>
              <a:rPr lang="zh-CN" altLang="en-US" sz="1600" dirty="0">
                <a:solidFill>
                  <a:prstClr val="black"/>
                </a:solidFill>
                <a:latin typeface="幼圆" panose="02010509060101010101" pitchFamily="49" charset="-122"/>
                <a:ea typeface="幼圆" panose="02010509060101010101" pitchFamily="49" charset="-122"/>
              </a:rPr>
              <a:t>孔子</a:t>
            </a:r>
          </a:p>
        </p:txBody>
      </p:sp>
      <p:pic>
        <p:nvPicPr>
          <p:cNvPr id="4098" name="Picture 2" descr="https://gimg2.baidu.com/image_search/src=http%3A%2F%2Fimg.my0832.com%2Fbbs%2Fimg_article%2F201308%2F13082415284833618.jpg&amp;refer=http%3A%2F%2Fimg.my0832.com&amp;app=2002&amp;size=f9999,10000&amp;q=a80&amp;n=0&amp;g=0n&amp;fmt=jpeg?sec=1636677867&amp;t=176223518f17a9a0ba40cd0c8f6cc9d0"/>
          <p:cNvPicPr>
            <a:picLocks noChangeAspect="1" noChangeArrowheads="1"/>
          </p:cNvPicPr>
          <p:nvPr/>
        </p:nvPicPr>
        <p:blipFill>
          <a:blip r:embed="rId5" cstate="screen"/>
          <a:srcRect/>
          <a:stretch>
            <a:fillRect/>
          </a:stretch>
        </p:blipFill>
        <p:spPr bwMode="auto">
          <a:xfrm>
            <a:off x="7579741" y="2713170"/>
            <a:ext cx="1201082" cy="180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文本框 11"/>
          <p:cNvSpPr txBox="1"/>
          <p:nvPr/>
        </p:nvSpPr>
        <p:spPr>
          <a:xfrm>
            <a:off x="6172879" y="4579400"/>
            <a:ext cx="1800494"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系统工程祖师爷</a:t>
            </a:r>
          </a:p>
        </p:txBody>
      </p:sp>
      <p:sp>
        <p:nvSpPr>
          <p:cNvPr id="13" name="矩形 12"/>
          <p:cNvSpPr/>
          <p:nvPr/>
        </p:nvSpPr>
        <p:spPr>
          <a:xfrm>
            <a:off x="6775608" y="4210068"/>
            <a:ext cx="595036" cy="338554"/>
          </a:xfrm>
          <a:prstGeom prst="rect">
            <a:avLst/>
          </a:prstGeom>
        </p:spPr>
        <p:txBody>
          <a:bodyPr wrap="none">
            <a:spAutoFit/>
          </a:bodyPr>
          <a:lstStyle/>
          <a:p>
            <a:pPr algn="ctr" defTabSz="914400">
              <a:defRPr/>
            </a:pPr>
            <a:r>
              <a:rPr lang="zh-CN" altLang="en-US" sz="1600" dirty="0">
                <a:solidFill>
                  <a:prstClr val="black"/>
                </a:solidFill>
                <a:latin typeface="幼圆" panose="02010509060101010101" pitchFamily="49" charset="-122"/>
                <a:ea typeface="幼圆" panose="02010509060101010101" pitchFamily="49" charset="-122"/>
              </a:rPr>
              <a:t>李冰</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755576" y="1203598"/>
            <a:ext cx="7704856" cy="3096344"/>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grpSp>
        <p:nvGrpSpPr>
          <p:cNvPr id="20" name="组合 19"/>
          <p:cNvGrpSpPr/>
          <p:nvPr/>
        </p:nvGrpSpPr>
        <p:grpSpPr>
          <a:xfrm>
            <a:off x="1000101" y="1477592"/>
            <a:ext cx="1185219" cy="1166166"/>
            <a:chOff x="1000101" y="1693616"/>
            <a:chExt cx="1185219" cy="1166166"/>
          </a:xfrm>
        </p:grpSpPr>
        <p:grpSp>
          <p:nvGrpSpPr>
            <p:cNvPr id="3" name="组合 15"/>
            <p:cNvGrpSpPr/>
            <p:nvPr/>
          </p:nvGrpSpPr>
          <p:grpSpPr bwMode="auto">
            <a:xfrm>
              <a:off x="1000101" y="1693616"/>
              <a:ext cx="1185219" cy="642946"/>
              <a:chOff x="392909" y="4786322"/>
              <a:chExt cx="1328094" cy="857256"/>
            </a:xfrm>
          </p:grpSpPr>
          <p:pic>
            <p:nvPicPr>
              <p:cNvPr id="7" name="Picture 22" descr="c:\documents and settings\administrator\application data\360se6\User Data\temp\s1955370.jpg"/>
              <p:cNvPicPr>
                <a:picLocks noChangeArrowheads="1"/>
              </p:cNvPicPr>
              <p:nvPr/>
            </p:nvPicPr>
            <p:blipFill>
              <a:blip r:embed="rId2" cstate="screen"/>
              <a:srcRect/>
              <a:stretch>
                <a:fillRect/>
              </a:stretch>
            </p:blipFill>
            <p:spPr bwMode="auto">
              <a:xfrm>
                <a:off x="39290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24" descr="c:\documents and settings\administrator\application data\360se6\User Data\temp\b17eca8065380cd7a414a6b6a244ad3459828166.jpg"/>
              <p:cNvPicPr>
                <a:picLocks noChangeArrowheads="1"/>
              </p:cNvPicPr>
              <p:nvPr/>
            </p:nvPicPr>
            <p:blipFill>
              <a:blip r:embed="rId3" cstate="screen"/>
              <a:srcRect/>
              <a:stretch>
                <a:fillRect/>
              </a:stretch>
            </p:blipFill>
            <p:spPr bwMode="auto">
              <a:xfrm>
                <a:off x="107806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6" name="TextBox 5"/>
            <p:cNvSpPr txBox="1"/>
            <p:nvPr/>
          </p:nvSpPr>
          <p:spPr bwMode="auto">
            <a:xfrm>
              <a:off x="1051536" y="2336562"/>
              <a:ext cx="1082348" cy="523220"/>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一般系统论</a:t>
              </a:r>
              <a:endParaRPr lang="en-US" altLang="zh-CN" sz="14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贝塔朗菲</a:t>
              </a:r>
            </a:p>
          </p:txBody>
        </p:sp>
      </p:grpSp>
      <p:sp>
        <p:nvSpPr>
          <p:cNvPr id="13" name="TextBox 12"/>
          <p:cNvSpPr txBox="1"/>
          <p:nvPr/>
        </p:nvSpPr>
        <p:spPr bwMode="auto">
          <a:xfrm>
            <a:off x="1247461" y="3861053"/>
            <a:ext cx="723275" cy="307777"/>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钱学森</a:t>
            </a:r>
          </a:p>
        </p:txBody>
      </p:sp>
      <p:sp>
        <p:nvSpPr>
          <p:cNvPr id="10" name="TextBox 9"/>
          <p:cNvSpPr txBox="1"/>
          <p:nvPr/>
        </p:nvSpPr>
        <p:spPr>
          <a:xfrm>
            <a:off x="467544" y="483518"/>
            <a:ext cx="1980029" cy="523220"/>
          </a:xfrm>
          <a:prstGeom prst="rect">
            <a:avLst/>
          </a:prstGeom>
          <a:noFill/>
        </p:spPr>
        <p:txBody>
          <a:bodyPr wrap="none" rtlCol="0">
            <a:spAutoFit/>
          </a:bodyPr>
          <a:lstStyle/>
          <a:p>
            <a:pPr defTabSz="914400"/>
            <a:r>
              <a:rPr lang="zh-CN" altLang="en-US"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现代系统论</a:t>
            </a:r>
          </a:p>
        </p:txBody>
      </p:sp>
      <p:sp>
        <p:nvSpPr>
          <p:cNvPr id="11" name="矩形 10"/>
          <p:cNvSpPr/>
          <p:nvPr/>
        </p:nvSpPr>
        <p:spPr>
          <a:xfrm>
            <a:off x="2571736" y="1267637"/>
            <a:ext cx="5600664" cy="2585323"/>
          </a:xfrm>
          <a:prstGeom prst="rect">
            <a:avLst/>
          </a:prstGeom>
        </p:spPr>
        <p:txBody>
          <a:bodyPr wrap="square">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能够完成一种或者几种</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生理功能</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的多个器官按照一定的次序组合在一起的结构叫做系统。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并由此发展成</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一般系统论，现代系统科学诞生的标志</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系统是由相互作用相互依赖的若干组成部分结合而成的，具有特定功能的有机整体，而且这个有机整体又是它从属的更大系统的组成部分。</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pic>
        <p:nvPicPr>
          <p:cNvPr id="12" name="Picture 2" descr="c:\documents and settings\arthur wang\application data\360se6\User Data\temp\b03533fa828ba61e3575ef494334970a304e5938.jpg"/>
          <p:cNvPicPr>
            <a:picLocks noChangeAspect="1" noChangeArrowheads="1"/>
          </p:cNvPicPr>
          <p:nvPr/>
        </p:nvPicPr>
        <p:blipFill>
          <a:blip r:embed="rId4" cstate="screen"/>
          <a:srcRect/>
          <a:stretch>
            <a:fillRect/>
          </a:stretch>
        </p:blipFill>
        <p:spPr bwMode="auto">
          <a:xfrm>
            <a:off x="1252890" y="3003798"/>
            <a:ext cx="747342" cy="77848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矩形 20"/>
          <p:cNvSpPr/>
          <p:nvPr/>
        </p:nvSpPr>
        <p:spPr>
          <a:xfrm>
            <a:off x="323528" y="4437009"/>
            <a:ext cx="8136904"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defTabSz="914400"/>
            <a:r>
              <a:rPr lang="zh-CN" altLang="en-US" dirty="0">
                <a:solidFill>
                  <a:prstClr val="white"/>
                </a:solidFill>
                <a:latin typeface="幼圆" panose="02010509060101010101" pitchFamily="49" charset="-122"/>
                <a:ea typeface="幼圆" panose="02010509060101010101" pitchFamily="49" charset="-122"/>
              </a:rPr>
              <a:t>详见</a:t>
            </a:r>
            <a:r>
              <a:rPr lang="en-US" altLang="zh-CN" dirty="0">
                <a:solidFill>
                  <a:prstClr val="white"/>
                </a:solidFill>
                <a:latin typeface="幼圆" panose="02010509060101010101" pitchFamily="49" charset="-122"/>
                <a:ea typeface="幼圆" panose="02010509060101010101" pitchFamily="49" charset="-122"/>
              </a:rPr>
              <a:t>《</a:t>
            </a:r>
            <a:r>
              <a:rPr lang="zh-CN" altLang="en-US" dirty="0">
                <a:solidFill>
                  <a:prstClr val="white"/>
                </a:solidFill>
                <a:latin typeface="幼圆" panose="02010509060101010101" pitchFamily="49" charset="-122"/>
                <a:ea typeface="幼圆" panose="02010509060101010101" pitchFamily="49" charset="-122"/>
              </a:rPr>
              <a:t>大系统观：看世界的大视野大思维大格局大超越</a:t>
            </a:r>
            <a:r>
              <a:rPr lang="en-US" altLang="zh-CN" dirty="0">
                <a:solidFill>
                  <a:prstClr val="white"/>
                </a:solidFill>
                <a:latin typeface="幼圆" panose="02010509060101010101" pitchFamily="49" charset="-122"/>
                <a:ea typeface="幼圆" panose="02010509060101010101" pitchFamily="49" charset="-122"/>
              </a:rPr>
              <a:t>》</a:t>
            </a:r>
            <a:r>
              <a:rPr lang="zh-CN" altLang="en-US" dirty="0">
                <a:solidFill>
                  <a:prstClr val="white"/>
                </a:solidFill>
                <a:latin typeface="幼圆" panose="02010509060101010101" pitchFamily="49" charset="-122"/>
                <a:ea typeface="幼圆" panose="02010509060101010101" pitchFamily="49" charset="-122"/>
              </a:rPr>
              <a:t>第</a:t>
            </a:r>
            <a:r>
              <a:rPr lang="en-US" altLang="zh-CN" dirty="0">
                <a:solidFill>
                  <a:prstClr val="white"/>
                </a:solidFill>
                <a:latin typeface="幼圆" panose="02010509060101010101" pitchFamily="49" charset="-122"/>
                <a:ea typeface="幼圆" panose="02010509060101010101" pitchFamily="49" charset="-122"/>
              </a:rPr>
              <a:t>2</a:t>
            </a:r>
            <a:r>
              <a:rPr lang="zh-CN" altLang="en-US" dirty="0">
                <a:solidFill>
                  <a:prstClr val="white"/>
                </a:solidFill>
                <a:latin typeface="幼圆" panose="02010509060101010101" pitchFamily="49" charset="-122"/>
                <a:ea typeface="幼圆" panose="02010509060101010101" pitchFamily="49" charset="-122"/>
              </a:rPr>
              <a:t>章：系统论概述</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83568" y="483518"/>
            <a:ext cx="2698175"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阿色眼中的系统</a:t>
            </a:r>
          </a:p>
        </p:txBody>
      </p:sp>
      <p:sp>
        <p:nvSpPr>
          <p:cNvPr id="14" name="矩形 13"/>
          <p:cNvSpPr/>
          <p:nvPr/>
        </p:nvSpPr>
        <p:spPr>
          <a:xfrm>
            <a:off x="2987824" y="1419622"/>
            <a:ext cx="5616624" cy="2031325"/>
          </a:xfrm>
          <a:prstGeom prst="rect">
            <a:avLst/>
          </a:prstGeom>
          <a:noFill/>
          <a:ln w="3175">
            <a:solidFill>
              <a:schemeClr val="bg1">
                <a:lumMod val="85000"/>
              </a:schemeClr>
            </a:solidFill>
          </a:ln>
        </p:spPr>
        <p:txBody>
          <a:bodyPr wrap="square">
            <a:spAutoFit/>
          </a:bodyPr>
          <a:lstStyle/>
          <a:p>
            <a:pPr defTabSz="914400"/>
            <a:r>
              <a:rPr lang="en-US" altLang="zh-CN" dirty="0">
                <a:solidFill>
                  <a:prstClr val="black"/>
                </a:solidFill>
                <a:latin typeface="幼圆" panose="02010509060101010101" pitchFamily="49" charset="-122"/>
                <a:ea typeface="幼圆" panose="02010509060101010101" pitchFamily="49" charset="-122"/>
              </a:rPr>
              <a:t>1)</a:t>
            </a:r>
            <a:r>
              <a:rPr lang="zh-CN" altLang="en-US" dirty="0">
                <a:solidFill>
                  <a:prstClr val="black"/>
                </a:solidFill>
                <a:latin typeface="幼圆" panose="02010509060101010101" pitchFamily="49" charset="-122"/>
                <a:ea typeface="幼圆" panose="02010509060101010101" pitchFamily="49" charset="-122"/>
              </a:rPr>
              <a:t>系统有</a:t>
            </a:r>
            <a:r>
              <a:rPr lang="zh-CN" altLang="en-US" b="1" dirty="0">
                <a:solidFill>
                  <a:prstClr val="black"/>
                </a:solidFill>
                <a:latin typeface="幼圆" panose="02010509060101010101" pitchFamily="49" charset="-122"/>
                <a:ea typeface="幼圆" panose="02010509060101010101" pitchFamily="49" charset="-122"/>
              </a:rPr>
              <a:t>边界</a:t>
            </a:r>
            <a:r>
              <a:rPr lang="zh-CN" altLang="en-US" dirty="0">
                <a:solidFill>
                  <a:prstClr val="black"/>
                </a:solidFill>
                <a:latin typeface="幼圆" panose="02010509060101010101" pitchFamily="49" charset="-122"/>
                <a:ea typeface="幼圆" panose="02010509060101010101" pitchFamily="49" charset="-122"/>
              </a:rPr>
              <a:t>。</a:t>
            </a:r>
          </a:p>
          <a:p>
            <a:pPr defTabSz="914400"/>
            <a:r>
              <a:rPr lang="en-US" altLang="zh-CN" dirty="0">
                <a:solidFill>
                  <a:prstClr val="black"/>
                </a:solidFill>
                <a:latin typeface="幼圆" panose="02010509060101010101" pitchFamily="49" charset="-122"/>
                <a:ea typeface="幼圆" panose="02010509060101010101" pitchFamily="49" charset="-122"/>
              </a:rPr>
              <a:t>2)</a:t>
            </a:r>
            <a:r>
              <a:rPr lang="zh-CN" altLang="en-US" dirty="0">
                <a:solidFill>
                  <a:prstClr val="black"/>
                </a:solidFill>
                <a:latin typeface="幼圆" panose="02010509060101010101" pitchFamily="49" charset="-122"/>
                <a:ea typeface="幼圆" panose="02010509060101010101" pitchFamily="49" charset="-122"/>
              </a:rPr>
              <a:t>系统有</a:t>
            </a:r>
            <a:r>
              <a:rPr lang="zh-CN" altLang="en-US" b="1" dirty="0">
                <a:solidFill>
                  <a:prstClr val="black"/>
                </a:solidFill>
                <a:latin typeface="幼圆" panose="02010509060101010101" pitchFamily="49" charset="-122"/>
                <a:ea typeface="幼圆" panose="02010509060101010101" pitchFamily="49" charset="-122"/>
              </a:rPr>
              <a:t>内部结构</a:t>
            </a:r>
            <a:r>
              <a:rPr lang="zh-CN" altLang="en-US" dirty="0">
                <a:solidFill>
                  <a:prstClr val="black"/>
                </a:solidFill>
                <a:latin typeface="幼圆" panose="02010509060101010101" pitchFamily="49" charset="-122"/>
                <a:ea typeface="幼圆" panose="02010509060101010101" pitchFamily="49" charset="-122"/>
              </a:rPr>
              <a:t>。有结构才有功能，才有用。</a:t>
            </a:r>
          </a:p>
          <a:p>
            <a:pPr defTabSz="914400"/>
            <a:r>
              <a:rPr lang="en-US" altLang="zh-CN" dirty="0">
                <a:solidFill>
                  <a:prstClr val="black"/>
                </a:solidFill>
                <a:latin typeface="幼圆" panose="02010509060101010101" pitchFamily="49" charset="-122"/>
                <a:ea typeface="幼圆" panose="02010509060101010101" pitchFamily="49" charset="-122"/>
              </a:rPr>
              <a:t>3)</a:t>
            </a:r>
            <a:r>
              <a:rPr lang="zh-CN" altLang="en-US" dirty="0">
                <a:solidFill>
                  <a:prstClr val="black"/>
                </a:solidFill>
                <a:latin typeface="幼圆" panose="02010509060101010101" pitchFamily="49" charset="-122"/>
                <a:ea typeface="幼圆" panose="02010509060101010101" pitchFamily="49" charset="-122"/>
              </a:rPr>
              <a:t>系统有</a:t>
            </a:r>
            <a:r>
              <a:rPr lang="zh-CN" altLang="en-US" b="1" dirty="0">
                <a:solidFill>
                  <a:prstClr val="black"/>
                </a:solidFill>
                <a:latin typeface="幼圆" panose="02010509060101010101" pitchFamily="49" charset="-122"/>
                <a:ea typeface="幼圆" panose="02010509060101010101" pitchFamily="49" charset="-122"/>
              </a:rPr>
              <a:t>输入输出</a:t>
            </a:r>
            <a:r>
              <a:rPr lang="zh-CN" altLang="en-US" dirty="0">
                <a:solidFill>
                  <a:prstClr val="black"/>
                </a:solidFill>
                <a:latin typeface="幼圆" panose="02010509060101010101" pitchFamily="49" charset="-122"/>
                <a:ea typeface="幼圆" panose="02010509060101010101" pitchFamily="49" charset="-122"/>
              </a:rPr>
              <a:t>。质能</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信息。</a:t>
            </a:r>
          </a:p>
          <a:p>
            <a:pPr defTabSz="914400"/>
            <a:r>
              <a:rPr lang="en-US" altLang="zh-CN" dirty="0">
                <a:solidFill>
                  <a:prstClr val="black"/>
                </a:solidFill>
                <a:latin typeface="幼圆" panose="02010509060101010101" pitchFamily="49" charset="-122"/>
                <a:ea typeface="幼圆" panose="02010509060101010101" pitchFamily="49" charset="-122"/>
              </a:rPr>
              <a:t>4)</a:t>
            </a:r>
            <a:r>
              <a:rPr lang="zh-CN" altLang="en-US" dirty="0">
                <a:solidFill>
                  <a:prstClr val="black"/>
                </a:solidFill>
                <a:latin typeface="幼圆" panose="02010509060101010101" pitchFamily="49" charset="-122"/>
                <a:ea typeface="幼圆" panose="02010509060101010101" pitchFamily="49" charset="-122"/>
              </a:rPr>
              <a:t>系统有</a:t>
            </a:r>
            <a:r>
              <a:rPr lang="zh-CN" altLang="en-US" b="1" dirty="0">
                <a:solidFill>
                  <a:prstClr val="black"/>
                </a:solidFill>
                <a:latin typeface="幼圆" panose="02010509060101010101" pitchFamily="49" charset="-122"/>
                <a:ea typeface="幼圆" panose="02010509060101010101" pitchFamily="49" charset="-122"/>
              </a:rPr>
              <a:t>寿命</a:t>
            </a:r>
            <a:r>
              <a:rPr lang="zh-CN" altLang="en-US" dirty="0">
                <a:solidFill>
                  <a:prstClr val="black"/>
                </a:solidFill>
                <a:latin typeface="幼圆" panose="02010509060101010101" pitchFamily="49" charset="-122"/>
                <a:ea typeface="幼圆" panose="02010509060101010101" pitchFamily="49" charset="-122"/>
              </a:rPr>
              <a:t>。系统从诞生就开始挣扎在通往坟墓的道路上！</a:t>
            </a:r>
          </a:p>
          <a:p>
            <a:pPr defTabSz="914400"/>
            <a:r>
              <a:rPr lang="en-US" altLang="zh-CN" dirty="0">
                <a:solidFill>
                  <a:prstClr val="black"/>
                </a:solidFill>
                <a:latin typeface="幼圆" panose="02010509060101010101" pitchFamily="49" charset="-122"/>
                <a:ea typeface="幼圆" panose="02010509060101010101" pitchFamily="49" charset="-122"/>
              </a:rPr>
              <a:t>5)</a:t>
            </a:r>
            <a:r>
              <a:rPr lang="zh-CN" altLang="en-US" dirty="0">
                <a:solidFill>
                  <a:prstClr val="black"/>
                </a:solidFill>
                <a:latin typeface="幼圆" panose="02010509060101010101" pitchFamily="49" charset="-122"/>
                <a:ea typeface="幼圆" panose="02010509060101010101" pitchFamily="49" charset="-122"/>
              </a:rPr>
              <a:t>系统以</a:t>
            </a:r>
            <a:r>
              <a:rPr lang="zh-CN" altLang="en-US" b="1" dirty="0">
                <a:solidFill>
                  <a:prstClr val="black"/>
                </a:solidFill>
                <a:latin typeface="幼圆" panose="02010509060101010101" pitchFamily="49" charset="-122"/>
                <a:ea typeface="幼圆" panose="02010509060101010101" pitchFamily="49" charset="-122"/>
              </a:rPr>
              <a:t>吸引子</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为核心，以系统体为存在形式。</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6)</a:t>
            </a:r>
            <a:r>
              <a:rPr lang="zh-CN" altLang="en-US" dirty="0">
                <a:solidFill>
                  <a:prstClr val="black"/>
                </a:solidFill>
                <a:latin typeface="幼圆" panose="02010509060101010101" pitchFamily="49" charset="-122"/>
                <a:ea typeface="幼圆" panose="02010509060101010101" pitchFamily="49" charset="-122"/>
              </a:rPr>
              <a:t>系统具有使命 </a:t>
            </a:r>
            <a:r>
              <a:rPr lang="en-US" altLang="zh-CN" dirty="0">
                <a:solidFill>
                  <a:prstClr val="black"/>
                </a:solidFill>
                <a:latin typeface="幼圆" panose="02010509060101010101" pitchFamily="49" charset="-122"/>
                <a:ea typeface="幼圆" panose="02010509060101010101" pitchFamily="49" charset="-122"/>
              </a:rPr>
              <a:t>—— </a:t>
            </a:r>
            <a:r>
              <a:rPr lang="zh-CN" altLang="en-US" dirty="0">
                <a:solidFill>
                  <a:prstClr val="black"/>
                </a:solidFill>
                <a:latin typeface="幼圆" panose="02010509060101010101" pitchFamily="49" charset="-122"/>
                <a:ea typeface="幼圆" panose="02010509060101010101" pitchFamily="49" charset="-122"/>
              </a:rPr>
              <a:t>生存和发展。系统具有能动性。</a:t>
            </a:r>
          </a:p>
        </p:txBody>
      </p:sp>
      <p:sp>
        <p:nvSpPr>
          <p:cNvPr id="17" name="任意多边形 16"/>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dirty="0">
              <a:solidFill>
                <a:prstClr val="black"/>
              </a:solidFill>
              <a:ea typeface="幼圆" panose="02010509060101010101" pitchFamily="49" charset="-122"/>
            </a:endParaRPr>
          </a:p>
        </p:txBody>
      </p:sp>
      <p:cxnSp>
        <p:nvCxnSpPr>
          <p:cNvPr id="19" name="直接连接符 18"/>
          <p:cNvCxnSpPr>
            <a:stCxn id="17" idx="2"/>
            <a:endCxn id="17"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7" idx="5"/>
            <a:endCxn id="17"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7" idx="9"/>
            <a:endCxn id="17"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31640" y="2571750"/>
            <a:ext cx="551754" cy="584775"/>
          </a:xfrm>
          <a:prstGeom prst="rect">
            <a:avLst/>
          </a:prstGeom>
          <a:noFill/>
        </p:spPr>
        <p:txBody>
          <a:bodyPr wrap="none" rtlCol="0">
            <a:spAutoFit/>
          </a:bodyPr>
          <a:lstStyle/>
          <a:p>
            <a:pPr defTabSz="914400"/>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32" name="组合 31"/>
          <p:cNvGrpSpPr/>
          <p:nvPr/>
        </p:nvGrpSpPr>
        <p:grpSpPr>
          <a:xfrm rot="2238548">
            <a:off x="2085665" y="1644492"/>
            <a:ext cx="514613" cy="353272"/>
            <a:chOff x="2267744" y="1761995"/>
            <a:chExt cx="249329" cy="305699"/>
          </a:xfrm>
          <a:solidFill>
            <a:srgbClr val="FF0000"/>
          </a:solidFill>
        </p:grpSpPr>
        <p:sp>
          <p:nvSpPr>
            <p:cNvPr id="30" name="下箭头 29"/>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31" name="下箭头 30"/>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grpSp>
      <p:pic>
        <p:nvPicPr>
          <p:cNvPr id="2049" name="Picture 1" descr="C:\DOCUME~1\ARTHUR~1\LOCALS~1\Temp\V7(XMWRN]{G8~CI}BCCR3QC.gif"/>
          <p:cNvPicPr>
            <a:picLocks noChangeAspect="1" noChangeArrowheads="1" noCrop="1"/>
          </p:cNvPicPr>
          <p:nvPr/>
        </p:nvPicPr>
        <p:blipFill>
          <a:blip r:embed="rId2" cstate="print"/>
          <a:srcRect/>
          <a:stretch>
            <a:fillRect/>
          </a:stretch>
        </p:blipFill>
        <p:spPr bwMode="auto">
          <a:xfrm>
            <a:off x="2648322" y="4453799"/>
            <a:ext cx="360040" cy="360040"/>
          </a:xfrm>
          <a:prstGeom prst="rect">
            <a:avLst/>
          </a:prstGeom>
          <a:noFill/>
        </p:spPr>
      </p:pic>
      <p:sp>
        <p:nvSpPr>
          <p:cNvPr id="50" name="TextBox 49"/>
          <p:cNvSpPr txBox="1"/>
          <p:nvPr/>
        </p:nvSpPr>
        <p:spPr>
          <a:xfrm>
            <a:off x="3079641" y="4449153"/>
            <a:ext cx="4108817" cy="369332"/>
          </a:xfrm>
          <a:prstGeom prst="rect">
            <a:avLst/>
          </a:prstGeom>
          <a:noFill/>
        </p:spPr>
        <p:txBody>
          <a:bodyPr wrap="none" rtlCol="0">
            <a:spAutoFit/>
          </a:bodyPr>
          <a:lstStyle/>
          <a:p>
            <a:pPr defTabSz="914400"/>
            <a:r>
              <a:rPr lang="zh-CN" altLang="en-US" b="1" dirty="0">
                <a:solidFill>
                  <a:srgbClr val="FF99CC"/>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阿色喜欢看得见摸得着主动又有想法的</a:t>
            </a:r>
          </a:p>
        </p:txBody>
      </p:sp>
      <p:pic>
        <p:nvPicPr>
          <p:cNvPr id="51" name="图片 50" descr="女阿色.png"/>
          <p:cNvPicPr>
            <a:picLocks noChangeAspect="1"/>
          </p:cNvPicPr>
          <p:nvPr/>
        </p:nvPicPr>
        <p:blipFill>
          <a:blip r:embed="rId3" cstate="screen"/>
          <a:stretch>
            <a:fillRect/>
          </a:stretch>
        </p:blipFill>
        <p:spPr>
          <a:xfrm>
            <a:off x="7616874" y="3939902"/>
            <a:ext cx="1059582" cy="1059582"/>
          </a:xfrm>
          <a:prstGeom prst="rect">
            <a:avLst/>
          </a:prstGeom>
        </p:spPr>
      </p:pic>
      <p:pic>
        <p:nvPicPr>
          <p:cNvPr id="52" name="图片 51" descr="头像wq副本.jpg"/>
          <p:cNvPicPr>
            <a:picLocks noChangeAspect="1"/>
          </p:cNvPicPr>
          <p:nvPr/>
        </p:nvPicPr>
        <p:blipFill>
          <a:blip r:embed="rId4" cstate="screen"/>
          <a:stretch>
            <a:fillRect/>
          </a:stretch>
        </p:blipFill>
        <p:spPr>
          <a:xfrm>
            <a:off x="3995936" y="339502"/>
            <a:ext cx="792089" cy="7920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3" name="TextBox 52"/>
          <p:cNvSpPr txBox="1"/>
          <p:nvPr/>
        </p:nvSpPr>
        <p:spPr>
          <a:xfrm>
            <a:off x="6392738" y="3621653"/>
            <a:ext cx="1422804" cy="822305"/>
          </a:xfrm>
          <a:prstGeom prst="wedgeEllipseCallout">
            <a:avLst>
              <a:gd name="adj1" fmla="val 43792"/>
              <a:gd name="adj2" fmla="val 38175"/>
            </a:avLst>
          </a:prstGeom>
          <a:solidFill>
            <a:srgbClr val="FF99CC"/>
          </a:solidFill>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臭不要脸</a:t>
            </a:r>
            <a:endParaRPr lang="en-US" altLang="zh-CN"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臭牛虻！</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timgsa.baidu.com/timg?image&amp;quality=80&amp;size=b9999_10000&amp;sec=1525235543875&amp;di=5a655fc24709edbca103980c6548c027&amp;imgtype=0&amp;src=http%3A%2F%2Fimgsrc.baidu.com%2Fimage%2Fc0%253Dshijue1%252C0%252C0%252C294%252C40%2Fsign%3D0049cc1c4090f60310bd9404517bd96e%2F728da9773912b31b3a9a8d048c18367adab4e12d.jpg"/>
          <p:cNvPicPr>
            <a:picLocks noChangeAspect="1" noChangeArrowheads="1"/>
          </p:cNvPicPr>
          <p:nvPr/>
        </p:nvPicPr>
        <p:blipFill>
          <a:blip r:embed="rId2" cstate="screen"/>
          <a:srcRect/>
          <a:stretch>
            <a:fillRect/>
          </a:stretch>
        </p:blipFill>
        <p:spPr bwMode="auto">
          <a:xfrm>
            <a:off x="3851920" y="3023052"/>
            <a:ext cx="2198922" cy="2092641"/>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p:cNvSpPr txBox="1"/>
          <p:nvPr/>
        </p:nvSpPr>
        <p:spPr>
          <a:xfrm>
            <a:off x="1967815" y="674132"/>
            <a:ext cx="1980029"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一般系统论</a:t>
            </a:r>
          </a:p>
        </p:txBody>
      </p:sp>
      <p:sp>
        <p:nvSpPr>
          <p:cNvPr id="13" name="TextBox 12"/>
          <p:cNvSpPr txBox="1"/>
          <p:nvPr/>
        </p:nvSpPr>
        <p:spPr>
          <a:xfrm>
            <a:off x="2039823" y="1178188"/>
            <a:ext cx="6912768" cy="923330"/>
          </a:xfrm>
          <a:prstGeom prst="rect">
            <a:avLst/>
          </a:prstGeom>
          <a:noFill/>
        </p:spPr>
        <p:txBody>
          <a:bodyPr wrap="square" rtlCol="0">
            <a:spAutoFit/>
          </a:bodyPr>
          <a:lstStyle/>
          <a:p>
            <a:pPr indent="360680"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把人类从机械还原论中拯救出来，让人类真正懂得了系统。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从生物学入手，把各个器官有机联系起来，以整体的系统角度来考虑。进而结合其他科学创立一般系统论。</a:t>
            </a:r>
          </a:p>
        </p:txBody>
      </p:sp>
      <p:sp>
        <p:nvSpPr>
          <p:cNvPr id="14" name="矩形 13"/>
          <p:cNvSpPr/>
          <p:nvPr/>
        </p:nvSpPr>
        <p:spPr>
          <a:xfrm>
            <a:off x="395536" y="2622427"/>
            <a:ext cx="4320480" cy="1477328"/>
          </a:xfrm>
          <a:prstGeom prst="rect">
            <a:avLst/>
          </a:prstGeom>
        </p:spPr>
        <p:txBody>
          <a:bodyPr wrap="square">
            <a:spAutoFit/>
          </a:bodyPr>
          <a:lstStyle/>
          <a:p>
            <a:pPr defTabSz="914400">
              <a:buFont typeface="Arial Black" panose="020B0A04020102020204" pitchFamily="34" charset="0"/>
              <a:buChar char="p"/>
            </a:pPr>
            <a:r>
              <a:rPr lang="zh-CN" altLang="en-US" dirty="0">
                <a:solidFill>
                  <a:prstClr val="black"/>
                </a:solidFill>
                <a:latin typeface="幼圆" panose="02010509060101010101" pitchFamily="49" charset="-122"/>
                <a:ea typeface="幼圆" panose="02010509060101010101" pitchFamily="49" charset="-122"/>
              </a:rPr>
              <a:t>反对使用纯粹的数学理论解决系统问题</a:t>
            </a:r>
          </a:p>
          <a:p>
            <a:pPr defTabSz="914400">
              <a:buFont typeface="Arial Black" panose="020B0A04020102020204" pitchFamily="34" charset="0"/>
              <a:buChar char="p"/>
            </a:pPr>
            <a:r>
              <a:rPr lang="zh-CN" altLang="en-US" dirty="0">
                <a:solidFill>
                  <a:prstClr val="black"/>
                </a:solidFill>
                <a:latin typeface="幼圆" panose="02010509060101010101" pitchFamily="49" charset="-122"/>
                <a:ea typeface="幼圆" panose="02010509060101010101" pitchFamily="49" charset="-122"/>
              </a:rPr>
              <a:t>系统思想是一般系统论的认识基础</a:t>
            </a:r>
          </a:p>
          <a:p>
            <a:pPr defTabSz="914400">
              <a:buFont typeface="Arial Black" panose="020B0A04020102020204" pitchFamily="34" charset="0"/>
              <a:buChar char="p"/>
            </a:pPr>
            <a:r>
              <a:rPr lang="zh-CN" altLang="en-US" dirty="0">
                <a:solidFill>
                  <a:prstClr val="black"/>
                </a:solidFill>
                <a:latin typeface="幼圆" panose="02010509060101010101" pitchFamily="49" charset="-122"/>
                <a:ea typeface="幼圆" panose="02010509060101010101" pitchFamily="49" charset="-122"/>
              </a:rPr>
              <a:t>提出系统同构概念</a:t>
            </a:r>
          </a:p>
          <a:p>
            <a:pPr defTabSz="914400">
              <a:buFont typeface="Arial Black" panose="020B0A04020102020204" pitchFamily="34" charset="0"/>
              <a:buChar char="p"/>
            </a:pPr>
            <a:r>
              <a:rPr lang="zh-CN" altLang="en-US" dirty="0">
                <a:solidFill>
                  <a:prstClr val="black"/>
                </a:solidFill>
                <a:latin typeface="幼圆" panose="02010509060101010101" pitchFamily="49" charset="-122"/>
                <a:ea typeface="幼圆" panose="02010509060101010101" pitchFamily="49" charset="-122"/>
              </a:rPr>
              <a:t>提出开放系统概念</a:t>
            </a:r>
          </a:p>
          <a:p>
            <a:pPr defTabSz="914400">
              <a:buFont typeface="Arial Black" panose="020B0A04020102020204" pitchFamily="34" charset="0"/>
              <a:buChar char="p"/>
            </a:pPr>
            <a:r>
              <a:rPr lang="zh-CN" altLang="en-US" dirty="0">
                <a:solidFill>
                  <a:prstClr val="black"/>
                </a:solidFill>
                <a:latin typeface="幼圆" panose="02010509060101010101" pitchFamily="49" charset="-122"/>
                <a:ea typeface="幼圆" panose="02010509060101010101" pitchFamily="49" charset="-122"/>
              </a:rPr>
              <a:t>提出系统</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涌现性</a:t>
            </a:r>
            <a:r>
              <a:rPr lang="zh-CN" altLang="en-US" dirty="0">
                <a:solidFill>
                  <a:prstClr val="black"/>
                </a:solidFill>
                <a:latin typeface="幼圆" panose="02010509060101010101" pitchFamily="49" charset="-122"/>
                <a:ea typeface="幼圆" panose="02010509060101010101" pitchFamily="49" charset="-122"/>
              </a:rPr>
              <a:t>概念</a:t>
            </a:r>
          </a:p>
        </p:txBody>
      </p:sp>
      <p:grpSp>
        <p:nvGrpSpPr>
          <p:cNvPr id="16" name="组合 8"/>
          <p:cNvGrpSpPr/>
          <p:nvPr/>
        </p:nvGrpSpPr>
        <p:grpSpPr>
          <a:xfrm>
            <a:off x="251520" y="267494"/>
            <a:ext cx="1224136" cy="1955603"/>
            <a:chOff x="251520" y="1644004"/>
            <a:chExt cx="1224136" cy="1955603"/>
          </a:xfrm>
        </p:grpSpPr>
        <p:pic>
          <p:nvPicPr>
            <p:cNvPr id="17" name="Picture 7" descr="u=3279163751,2699569016&amp;fm=0&amp;gp=38">
              <a:hlinkClick r:id="rId3"/>
            </p:cNvPr>
            <p:cNvPicPr>
              <a:picLocks noChangeArrowheads="1"/>
            </p:cNvPicPr>
            <p:nvPr/>
          </p:nvPicPr>
          <p:blipFill>
            <a:blip r:embed="rId4" cstate="print"/>
            <a:stretch>
              <a:fillRect/>
            </a:stretch>
          </p:blipFill>
          <p:spPr bwMode="auto">
            <a:xfrm>
              <a:off x="317099" y="1644004"/>
              <a:ext cx="1092978"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8" name="TextBox 17"/>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贝塔朗菲</a:t>
              </a:r>
            </a:p>
          </p:txBody>
        </p:sp>
      </p:grpSp>
      <p:pic>
        <p:nvPicPr>
          <p:cNvPr id="8196" name="Picture 4" descr="https://timgsa.baidu.com/timg?image&amp;quality=80&amp;size=b9999_10000&amp;sec=1525236032419&amp;di=7d4813f6714c00b176fc342a75088301&amp;imgtype=0&amp;src=http%3A%2F%2Fimgsrc.baidu.com%2Fimgad%2Fpic%2Fitem%2Ff636afc379310a55e016763dbd4543a9832610cc.jpg"/>
          <p:cNvPicPr>
            <a:picLocks noChangeAspect="1" noChangeArrowheads="1"/>
          </p:cNvPicPr>
          <p:nvPr/>
        </p:nvPicPr>
        <p:blipFill rotWithShape="1">
          <a:blip r:embed="rId5" cstate="screen"/>
          <a:srcRect/>
          <a:stretch>
            <a:fillRect/>
          </a:stretch>
        </p:blipFill>
        <p:spPr bwMode="auto">
          <a:xfrm rot="268585">
            <a:off x="6107990" y="2453943"/>
            <a:ext cx="2601241" cy="216024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文本框 9"/>
          <p:cNvSpPr txBox="1"/>
          <p:nvPr/>
        </p:nvSpPr>
        <p:spPr>
          <a:xfrm>
            <a:off x="194175" y="2233867"/>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工具课导师</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a:xfrm>
            <a:off x="251520" y="267494"/>
            <a:ext cx="1224136" cy="1955603"/>
            <a:chOff x="251520" y="1644004"/>
            <a:chExt cx="1224136" cy="1955603"/>
          </a:xfrm>
        </p:grpSpPr>
        <p:pic>
          <p:nvPicPr>
            <p:cNvPr id="10" name="Picture 7" descr="u=3279163751,2699569016&amp;fm=0&amp;gp=38">
              <a:hlinkClick r:id="rId2"/>
            </p:cNvPr>
            <p:cNvPicPr>
              <a:picLocks noChangeArrowheads="1"/>
            </p:cNvPicPr>
            <p:nvPr/>
          </p:nvPicPr>
          <p:blipFill>
            <a:blip r:embed="rId3" cstate="print"/>
            <a:stretch>
              <a:fillRect/>
            </a:stretch>
          </p:blipFill>
          <p:spPr bwMode="auto">
            <a:xfrm>
              <a:off x="317099" y="1644004"/>
              <a:ext cx="1092978"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1" name="TextBox 10"/>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贝塔朗菲</a:t>
              </a:r>
            </a:p>
          </p:txBody>
        </p:sp>
      </p:grpSp>
      <p:sp>
        <p:nvSpPr>
          <p:cNvPr id="12" name="TextBox 11"/>
          <p:cNvSpPr txBox="1"/>
          <p:nvPr/>
        </p:nvSpPr>
        <p:spPr>
          <a:xfrm>
            <a:off x="1763688" y="411510"/>
            <a:ext cx="1980029"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一般系统论</a:t>
            </a:r>
          </a:p>
        </p:txBody>
      </p:sp>
      <p:pic>
        <p:nvPicPr>
          <p:cNvPr id="15" name="图片 14" descr="整体涌现性.jpg"/>
          <p:cNvPicPr>
            <a:picLocks noChangeAspect="1"/>
          </p:cNvPicPr>
          <p:nvPr/>
        </p:nvPicPr>
        <p:blipFill>
          <a:blip r:embed="rId4" cstate="screen"/>
          <a:stretch>
            <a:fillRect/>
          </a:stretch>
        </p:blipFill>
        <p:spPr>
          <a:xfrm>
            <a:off x="1318620" y="2283718"/>
            <a:ext cx="2478780" cy="1800200"/>
          </a:xfrm>
          <a:prstGeom prst="rect">
            <a:avLst/>
          </a:prstGeom>
        </p:spPr>
      </p:pic>
      <p:pic>
        <p:nvPicPr>
          <p:cNvPr id="9" name="图片 8" descr="表-零件.jpg"/>
          <p:cNvPicPr>
            <a:picLocks noChangeAspect="1"/>
          </p:cNvPicPr>
          <p:nvPr/>
        </p:nvPicPr>
        <p:blipFill>
          <a:blip r:embed="rId5" cstate="print"/>
          <a:stretch>
            <a:fillRect/>
          </a:stretch>
        </p:blipFill>
        <p:spPr>
          <a:xfrm>
            <a:off x="4805512" y="2067694"/>
            <a:ext cx="2718816" cy="2127504"/>
          </a:xfrm>
          <a:prstGeom prst="rect">
            <a:avLst/>
          </a:prstGeom>
        </p:spPr>
      </p:pic>
      <p:sp>
        <p:nvSpPr>
          <p:cNvPr id="16" name="TextBox 15"/>
          <p:cNvSpPr txBox="1"/>
          <p:nvPr/>
        </p:nvSpPr>
        <p:spPr>
          <a:xfrm>
            <a:off x="3795459" y="653178"/>
            <a:ext cx="2020105"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8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方正超粗黑简体" panose="03000509000000000000" pitchFamily="65" charset="-122"/>
                <a:ea typeface="方正超粗黑简体" panose="03000509000000000000" pitchFamily="65" charset="-122"/>
              </a:rPr>
              <a:t>整体涌现性</a:t>
            </a:r>
          </a:p>
        </p:txBody>
      </p:sp>
      <p:sp>
        <p:nvSpPr>
          <p:cNvPr id="17" name="TextBox 16"/>
          <p:cNvSpPr txBox="1"/>
          <p:nvPr/>
        </p:nvSpPr>
        <p:spPr>
          <a:xfrm>
            <a:off x="598309" y="4245049"/>
            <a:ext cx="5766389" cy="584775"/>
          </a:xfrm>
          <a:prstGeom prst="rect">
            <a:avLst/>
          </a:prstGeom>
          <a:noFill/>
        </p:spPr>
        <p:txBody>
          <a:bodyPr wrap="square" rtlCol="0">
            <a:spAutoFit/>
          </a:bodyPr>
          <a:lstStyle/>
          <a:p>
            <a:pPr defTabSz="914400"/>
            <a:r>
              <a:rPr lang="en-US" altLang="zh-CN" sz="3200" dirty="0">
                <a:solidFill>
                  <a:prstClr val="black"/>
                </a:solidFill>
                <a:effectLst>
                  <a:outerShdw blurRad="38100" dist="38100" dir="2700000" algn="tl">
                    <a:srgbClr val="000000">
                      <a:alpha val="43137"/>
                    </a:srgbClr>
                  </a:outerShdw>
                </a:effectLst>
                <a:ea typeface="幼圆" panose="02010509060101010101" pitchFamily="49" charset="-122"/>
              </a:rPr>
              <a:t>(1+1)&gt;2         (1+1)-2=</a:t>
            </a:r>
            <a:r>
              <a:rPr lang="en-US" altLang="zh-CN" sz="3200" dirty="0">
                <a:solidFill>
                  <a:srgbClr val="C00000"/>
                </a:solidFill>
                <a:effectLst>
                  <a:outerShdw blurRad="38100" dist="38100" dir="2700000" algn="tl">
                    <a:srgbClr val="000000">
                      <a:alpha val="43137"/>
                    </a:srgbClr>
                  </a:outerShdw>
                </a:effectLst>
                <a:ea typeface="幼圆" panose="02010509060101010101" pitchFamily="49" charset="-122"/>
              </a:rPr>
              <a:t>WE</a:t>
            </a:r>
            <a:endParaRPr lang="zh-CN" altLang="en-US" sz="3200" dirty="0">
              <a:solidFill>
                <a:srgbClr val="C00000"/>
              </a:solidFill>
              <a:effectLst>
                <a:outerShdw blurRad="38100" dist="38100" dir="2700000" algn="tl">
                  <a:srgbClr val="000000">
                    <a:alpha val="43137"/>
                  </a:srgbClr>
                </a:outerShdw>
              </a:effectLst>
              <a:ea typeface="幼圆" panose="02010509060101010101" pitchFamily="49" charset="-122"/>
            </a:endParaRPr>
          </a:p>
        </p:txBody>
      </p:sp>
      <p:sp>
        <p:nvSpPr>
          <p:cNvPr id="18" name="矩形 17"/>
          <p:cNvSpPr/>
          <p:nvPr/>
        </p:nvSpPr>
        <p:spPr>
          <a:xfrm>
            <a:off x="1691680" y="1155654"/>
            <a:ext cx="7056784" cy="646331"/>
          </a:xfrm>
          <a:prstGeom prst="rect">
            <a:avLst/>
          </a:prstGeom>
        </p:spPr>
        <p:txBody>
          <a:bodyPr wrap="square">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“整体才具有、孤立部分及其总和却不具有”的性质称为</a:t>
            </a:r>
            <a:r>
              <a:rPr lang="zh-CN" altLang="en-US"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整体涌现性</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Whole Emergence</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p:txBody>
      </p:sp>
      <p:sp>
        <p:nvSpPr>
          <p:cNvPr id="19" name="右箭头 18"/>
          <p:cNvSpPr/>
          <p:nvPr/>
        </p:nvSpPr>
        <p:spPr>
          <a:xfrm>
            <a:off x="2722642" y="4391605"/>
            <a:ext cx="504056" cy="36004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20" name="TextBox 19"/>
          <p:cNvSpPr txBox="1"/>
          <p:nvPr/>
        </p:nvSpPr>
        <p:spPr>
          <a:xfrm>
            <a:off x="6098733" y="4352770"/>
            <a:ext cx="1418093" cy="369332"/>
          </a:xfrm>
          <a:prstGeom prst="rect">
            <a:avLst/>
          </a:prstGeom>
          <a:noFill/>
        </p:spPr>
        <p:txBody>
          <a:bodyPr wrap="square" rtlCol="0">
            <a:spAutoFit/>
          </a:bodyPr>
          <a:lstStyle/>
          <a:p>
            <a:pPr defTabSz="914400"/>
            <a:r>
              <a:rPr lang="zh-CN" altLang="en-US" dirty="0">
                <a:solidFill>
                  <a:prstClr val="black"/>
                </a:solidFill>
                <a:latin typeface="幼圆" panose="02010509060101010101" pitchFamily="49" charset="-122"/>
                <a:ea typeface="幼圆" panose="02010509060101010101" pitchFamily="49" charset="-122"/>
              </a:rPr>
              <a:t>整体涌现性</a:t>
            </a:r>
          </a:p>
        </p:txBody>
      </p:sp>
      <p:sp>
        <p:nvSpPr>
          <p:cNvPr id="13" name="文本框 12"/>
          <p:cNvSpPr txBox="1"/>
          <p:nvPr/>
        </p:nvSpPr>
        <p:spPr>
          <a:xfrm>
            <a:off x="5644957" y="59940"/>
            <a:ext cx="2498844" cy="80658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涌现原理</a:t>
            </a:r>
          </a:p>
        </p:txBody>
      </p:sp>
      <p:sp>
        <p:nvSpPr>
          <p:cNvPr id="14" name="文本框 13">
            <a:hlinkClick r:id="rId6" action="ppaction://hlinksldjump"/>
          </p:cNvPr>
          <p:cNvSpPr txBox="1"/>
          <p:nvPr/>
        </p:nvSpPr>
        <p:spPr>
          <a:xfrm>
            <a:off x="8243245" y="175035"/>
            <a:ext cx="7522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BSV1YX</a:t>
            </a:r>
            <a:endParaRPr lang="zh-CN" altLang="en-US" sz="1200" dirty="0">
              <a:solidFill>
                <a:schemeClr val="bg1"/>
              </a:solidFill>
              <a:latin typeface="Arial Narrow" panose="020B0606020202030204" pitchFamily="34" charset="0"/>
            </a:endParaRPr>
          </a:p>
        </p:txBody>
      </p:sp>
      <p:sp>
        <p:nvSpPr>
          <p:cNvPr id="21" name="文本框 20"/>
          <p:cNvSpPr txBox="1"/>
          <p:nvPr/>
        </p:nvSpPr>
        <p:spPr>
          <a:xfrm>
            <a:off x="194175" y="2233867"/>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工具课导师</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形标注 2"/>
          <p:cNvSpPr/>
          <p:nvPr/>
        </p:nvSpPr>
        <p:spPr>
          <a:xfrm>
            <a:off x="7236296" y="120106"/>
            <a:ext cx="1800200" cy="1512168"/>
          </a:xfrm>
          <a:prstGeom prst="wedgeEllipseCallout">
            <a:avLst>
              <a:gd name="adj1" fmla="val -143711"/>
              <a:gd name="adj2" fmla="val 7317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涌现性的大小？</a:t>
            </a:r>
          </a:p>
        </p:txBody>
      </p:sp>
      <p:grpSp>
        <p:nvGrpSpPr>
          <p:cNvPr id="2" name="组合 8"/>
          <p:cNvGrpSpPr/>
          <p:nvPr/>
        </p:nvGrpSpPr>
        <p:grpSpPr>
          <a:xfrm>
            <a:off x="251520" y="267494"/>
            <a:ext cx="1224136" cy="1955603"/>
            <a:chOff x="251520" y="1644004"/>
            <a:chExt cx="1224136" cy="1955603"/>
          </a:xfrm>
        </p:grpSpPr>
        <p:pic>
          <p:nvPicPr>
            <p:cNvPr id="10" name="Picture 7" descr="u=3279163751,2699569016&amp;fm=0&amp;gp=38">
              <a:hlinkClick r:id="rId2"/>
            </p:cNvPr>
            <p:cNvPicPr>
              <a:picLocks noChangeArrowheads="1"/>
            </p:cNvPicPr>
            <p:nvPr/>
          </p:nvPicPr>
          <p:blipFill>
            <a:blip r:embed="rId3" cstate="print"/>
            <a:stretch>
              <a:fillRect/>
            </a:stretch>
          </p:blipFill>
          <p:spPr bwMode="auto">
            <a:xfrm>
              <a:off x="317099" y="1644004"/>
              <a:ext cx="1092978"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1" name="TextBox 10"/>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贝塔朗菲</a:t>
              </a:r>
            </a:p>
          </p:txBody>
        </p:sp>
      </p:grpSp>
      <p:sp>
        <p:nvSpPr>
          <p:cNvPr id="12" name="TextBox 11"/>
          <p:cNvSpPr txBox="1"/>
          <p:nvPr/>
        </p:nvSpPr>
        <p:spPr>
          <a:xfrm>
            <a:off x="1763688" y="411510"/>
            <a:ext cx="1980029"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一般系统论</a:t>
            </a:r>
          </a:p>
        </p:txBody>
      </p:sp>
      <p:sp>
        <p:nvSpPr>
          <p:cNvPr id="16" name="TextBox 15"/>
          <p:cNvSpPr txBox="1"/>
          <p:nvPr/>
        </p:nvSpPr>
        <p:spPr>
          <a:xfrm>
            <a:off x="4139952" y="483518"/>
            <a:ext cx="2020105"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8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方正超粗黑简体" panose="03000509000000000000" pitchFamily="65" charset="-122"/>
                <a:ea typeface="方正超粗黑简体" panose="03000509000000000000" pitchFamily="65" charset="-122"/>
              </a:rPr>
              <a:t>整体涌现性</a:t>
            </a:r>
          </a:p>
        </p:txBody>
      </p:sp>
      <p:sp>
        <p:nvSpPr>
          <p:cNvPr id="18" name="矩形 17"/>
          <p:cNvSpPr/>
          <p:nvPr/>
        </p:nvSpPr>
        <p:spPr>
          <a:xfrm>
            <a:off x="1775267" y="1835951"/>
            <a:ext cx="7056784" cy="461665"/>
          </a:xfrm>
          <a:prstGeom prst="rect">
            <a:avLst/>
          </a:prstGeom>
        </p:spPr>
        <p:txBody>
          <a:bodyPr wrap="square">
            <a:spAutoFit/>
          </a:bodyPr>
          <a:lstStyle/>
          <a:p>
            <a:pPr defTabSz="914400"/>
            <a:r>
              <a:rPr lang="zh-CN" altLang="en-US" dirty="0">
                <a:solidFill>
                  <a:prstClr val="black"/>
                </a:solidFill>
                <a:latin typeface="幼圆" panose="02010509060101010101" pitchFamily="49" charset="-122"/>
                <a:ea typeface="幼圆" panose="02010509060101010101" pitchFamily="49" charset="-122"/>
              </a:rPr>
              <a:t>整体涌现性来自于</a:t>
            </a:r>
            <a:r>
              <a:rPr lang="zh-CN" altLang="en-US" b="1" dirty="0">
                <a:latin typeface="幼圆" panose="02010509060101010101" pitchFamily="49" charset="-122"/>
                <a:ea typeface="幼圆" panose="02010509060101010101" pitchFamily="49" charset="-122"/>
              </a:rPr>
              <a:t>实体间的</a:t>
            </a:r>
            <a:r>
              <a:rPr lang="zh-CN" altLang="en-US" sz="2400" dirty="0">
                <a:latin typeface="方正粗宋简体" panose="03000509000000000000" pitchFamily="65" charset="-122"/>
                <a:ea typeface="方正粗宋简体" panose="03000509000000000000" pitchFamily="65" charset="-122"/>
              </a:rPr>
              <a:t>关系</a:t>
            </a:r>
            <a:endParaRPr lang="zh-CN" altLang="en-US" dirty="0">
              <a:latin typeface="方正粗宋简体" panose="03000509000000000000" pitchFamily="65" charset="-122"/>
              <a:ea typeface="方正粗宋简体" panose="03000509000000000000" pitchFamily="65" charset="-122"/>
            </a:endParaRPr>
          </a:p>
        </p:txBody>
      </p:sp>
      <p:grpSp>
        <p:nvGrpSpPr>
          <p:cNvPr id="23" name="组合 22"/>
          <p:cNvGrpSpPr/>
          <p:nvPr/>
        </p:nvGrpSpPr>
        <p:grpSpPr>
          <a:xfrm>
            <a:off x="1643042" y="1142990"/>
            <a:ext cx="6291128" cy="584775"/>
            <a:chOff x="1469907" y="4299942"/>
            <a:chExt cx="6291128" cy="584775"/>
          </a:xfrm>
        </p:grpSpPr>
        <p:sp>
          <p:nvSpPr>
            <p:cNvPr id="14" name="TextBox 13"/>
            <p:cNvSpPr txBox="1"/>
            <p:nvPr/>
          </p:nvSpPr>
          <p:spPr>
            <a:xfrm>
              <a:off x="1469907" y="4299942"/>
              <a:ext cx="5214889" cy="584775"/>
            </a:xfrm>
            <a:prstGeom prst="rect">
              <a:avLst/>
            </a:prstGeom>
            <a:noFill/>
          </p:spPr>
          <p:txBody>
            <a:bodyPr wrap="none" rtlCol="0">
              <a:spAutoFit/>
            </a:bodyPr>
            <a:lstStyle/>
            <a:p>
              <a:pPr defTabSz="914400"/>
              <a:r>
                <a:rPr lang="en-US" altLang="zh-CN" sz="3200" dirty="0">
                  <a:solidFill>
                    <a:prstClr val="black"/>
                  </a:solidFill>
                  <a:effectLst>
                    <a:outerShdw blurRad="38100" dist="38100" dir="2700000" algn="tl">
                      <a:srgbClr val="000000">
                        <a:alpha val="43137"/>
                      </a:srgbClr>
                    </a:outerShdw>
                  </a:effectLst>
                  <a:ea typeface="幼圆" panose="02010509060101010101" pitchFamily="49" charset="-122"/>
                </a:rPr>
                <a:t>(1+1)&gt;2     (1+1)-2=</a:t>
              </a:r>
              <a:r>
                <a:rPr lang="en-US" altLang="zh-CN" sz="3200" dirty="0">
                  <a:solidFill>
                    <a:srgbClr val="C00000"/>
                  </a:solidFill>
                  <a:effectLst>
                    <a:outerShdw blurRad="38100" dist="38100" dir="2700000" algn="tl">
                      <a:srgbClr val="000000">
                        <a:alpha val="43137"/>
                      </a:srgbClr>
                    </a:outerShdw>
                  </a:effectLst>
                  <a:ea typeface="幼圆" panose="02010509060101010101" pitchFamily="49" charset="-122"/>
                </a:rPr>
                <a:t>WE</a:t>
              </a:r>
              <a:endParaRPr lang="zh-CN" altLang="en-US" sz="3200" dirty="0">
                <a:solidFill>
                  <a:srgbClr val="C00000"/>
                </a:solidFill>
                <a:effectLst>
                  <a:outerShdw blurRad="38100" dist="38100" dir="2700000" algn="tl">
                    <a:srgbClr val="000000">
                      <a:alpha val="43137"/>
                    </a:srgbClr>
                  </a:outerShdw>
                </a:effectLst>
                <a:ea typeface="幼圆" panose="02010509060101010101" pitchFamily="49" charset="-122"/>
              </a:endParaRPr>
            </a:p>
          </p:txBody>
        </p:sp>
        <p:sp>
          <p:nvSpPr>
            <p:cNvPr id="21" name="右箭头 20"/>
            <p:cNvSpPr/>
            <p:nvPr/>
          </p:nvSpPr>
          <p:spPr>
            <a:xfrm>
              <a:off x="3359651" y="4405666"/>
              <a:ext cx="504056" cy="36004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22" name="TextBox 21"/>
            <p:cNvSpPr txBox="1"/>
            <p:nvPr/>
          </p:nvSpPr>
          <p:spPr>
            <a:xfrm>
              <a:off x="6422207" y="4386617"/>
              <a:ext cx="1338828" cy="369332"/>
            </a:xfrm>
            <a:prstGeom prst="rect">
              <a:avLst/>
            </a:prstGeom>
            <a:noFill/>
          </p:spPr>
          <p:txBody>
            <a:bodyPr wrap="none" rtlCol="0">
              <a:spAutoFit/>
            </a:bodyPr>
            <a:lstStyle/>
            <a:p>
              <a:pPr defTabSz="914400"/>
              <a:r>
                <a:rPr lang="zh-CN" altLang="en-US" dirty="0">
                  <a:solidFill>
                    <a:prstClr val="black"/>
                  </a:solidFill>
                  <a:latin typeface="幼圆" panose="02010509060101010101" pitchFamily="49" charset="-122"/>
                  <a:ea typeface="幼圆" panose="02010509060101010101" pitchFamily="49" charset="-122"/>
                </a:rPr>
                <a:t>整体涌现性</a:t>
              </a:r>
            </a:p>
          </p:txBody>
        </p:sp>
      </p:grpSp>
      <p:sp>
        <p:nvSpPr>
          <p:cNvPr id="24" name="椭圆形标注 23"/>
          <p:cNvSpPr/>
          <p:nvPr/>
        </p:nvSpPr>
        <p:spPr>
          <a:xfrm>
            <a:off x="4491863" y="1214420"/>
            <a:ext cx="357190" cy="428628"/>
          </a:xfrm>
          <a:prstGeom prst="wedgeEllipseCallout">
            <a:avLst>
              <a:gd name="adj1" fmla="val 65131"/>
              <a:gd name="adj2" fmla="val 10699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pic>
        <p:nvPicPr>
          <p:cNvPr id="4" name="图片 3"/>
          <p:cNvPicPr>
            <a:picLocks noChangeAspect="1"/>
          </p:cNvPicPr>
          <p:nvPr/>
        </p:nvPicPr>
        <p:blipFill>
          <a:blip r:embed="rId4"/>
          <a:stretch>
            <a:fillRect/>
          </a:stretch>
        </p:blipFill>
        <p:spPr>
          <a:xfrm>
            <a:off x="5508104" y="1991895"/>
            <a:ext cx="2857500" cy="3000375"/>
          </a:xfrm>
          <a:prstGeom prst="rect">
            <a:avLst/>
          </a:prstGeom>
        </p:spPr>
      </p:pic>
      <p:sp>
        <p:nvSpPr>
          <p:cNvPr id="5" name="文本框 4"/>
          <p:cNvSpPr txBox="1"/>
          <p:nvPr/>
        </p:nvSpPr>
        <p:spPr>
          <a:xfrm>
            <a:off x="495923" y="2724820"/>
            <a:ext cx="5106710" cy="919401"/>
          </a:xfrm>
          <a:prstGeom prst="wedgeRoundRectCallout">
            <a:avLst>
              <a:gd name="adj1" fmla="val 60986"/>
              <a:gd name="adj2" fmla="val -47385"/>
              <a:gd name="adj3" fmla="val 16667"/>
            </a:avLst>
          </a:prstGeom>
          <a:ln w="3175"/>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我们的</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个人，打不过你们的</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10</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个人，</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但我们的</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10</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个人，打得过你们</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100</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个人！</a:t>
            </a:r>
          </a:p>
        </p:txBody>
      </p:sp>
      <p:sp>
        <p:nvSpPr>
          <p:cNvPr id="6" name="文本框 5"/>
          <p:cNvSpPr txBox="1"/>
          <p:nvPr/>
        </p:nvSpPr>
        <p:spPr>
          <a:xfrm>
            <a:off x="7668344" y="3090945"/>
            <a:ext cx="877163" cy="369332"/>
          </a:xfrm>
          <a:prstGeom prst="rect">
            <a:avLst/>
          </a:prstGeom>
          <a:noFill/>
        </p:spPr>
        <p:txBody>
          <a:bodyPr wrap="none" rtlCol="0">
            <a:spAutoFit/>
          </a:bodyPr>
          <a:lstStyle/>
          <a:p>
            <a:r>
              <a:rPr lang="zh-CN" altLang="en-US" b="1" dirty="0">
                <a:latin typeface="幼圆" panose="02010509060101010101" pitchFamily="49" charset="-122"/>
                <a:ea typeface="幼圆" panose="02010509060101010101" pitchFamily="49" charset="-122"/>
              </a:rPr>
              <a:t>拿破仑</a:t>
            </a:r>
          </a:p>
        </p:txBody>
      </p:sp>
      <p:pic>
        <p:nvPicPr>
          <p:cNvPr id="27" name="图片 26" descr="女阿色.png"/>
          <p:cNvPicPr>
            <a:picLocks noChangeAspect="1"/>
          </p:cNvPicPr>
          <p:nvPr/>
        </p:nvPicPr>
        <p:blipFill>
          <a:blip r:embed="rId5" cstate="screen"/>
          <a:stretch>
            <a:fillRect/>
          </a:stretch>
        </p:blipFill>
        <p:spPr>
          <a:xfrm>
            <a:off x="317099" y="3795886"/>
            <a:ext cx="1059582" cy="1059582"/>
          </a:xfrm>
          <a:prstGeom prst="rect">
            <a:avLst/>
          </a:prstGeom>
        </p:spPr>
      </p:pic>
      <p:sp>
        <p:nvSpPr>
          <p:cNvPr id="7" name="圆角矩形标注 6"/>
          <p:cNvSpPr/>
          <p:nvPr/>
        </p:nvSpPr>
        <p:spPr>
          <a:xfrm>
            <a:off x="1643042" y="3867894"/>
            <a:ext cx="3361006" cy="864096"/>
          </a:xfrm>
          <a:prstGeom prst="wedgeRoundRectCallout">
            <a:avLst>
              <a:gd name="adj1" fmla="val -59817"/>
              <a:gd name="adj2" fmla="val -773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因为拿破仑系统的整体涌现性更强。</a:t>
            </a:r>
          </a:p>
        </p:txBody>
      </p:sp>
      <p:sp>
        <p:nvSpPr>
          <p:cNvPr id="20" name="文本框 19"/>
          <p:cNvSpPr txBox="1"/>
          <p:nvPr/>
        </p:nvSpPr>
        <p:spPr>
          <a:xfrm>
            <a:off x="194175" y="2233867"/>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工具课导师</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a:xfrm>
            <a:off x="251520" y="267494"/>
            <a:ext cx="1224136" cy="1955603"/>
            <a:chOff x="251520" y="1644004"/>
            <a:chExt cx="1224136" cy="1955603"/>
          </a:xfrm>
        </p:grpSpPr>
        <p:pic>
          <p:nvPicPr>
            <p:cNvPr id="10" name="Picture 7" descr="u=3279163751,2699569016&amp;fm=0&amp;gp=38">
              <a:hlinkClick r:id="rId2"/>
            </p:cNvPr>
            <p:cNvPicPr>
              <a:picLocks noChangeArrowheads="1"/>
            </p:cNvPicPr>
            <p:nvPr/>
          </p:nvPicPr>
          <p:blipFill>
            <a:blip r:embed="rId3" cstate="print"/>
            <a:stretch>
              <a:fillRect/>
            </a:stretch>
          </p:blipFill>
          <p:spPr bwMode="auto">
            <a:xfrm>
              <a:off x="317099" y="1644004"/>
              <a:ext cx="1092978"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1" name="TextBox 10"/>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贝塔朗菲</a:t>
              </a:r>
            </a:p>
          </p:txBody>
        </p:sp>
      </p:grpSp>
      <p:sp>
        <p:nvSpPr>
          <p:cNvPr id="12" name="TextBox 11"/>
          <p:cNvSpPr txBox="1"/>
          <p:nvPr/>
        </p:nvSpPr>
        <p:spPr>
          <a:xfrm>
            <a:off x="1763688" y="411510"/>
            <a:ext cx="1980029"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一般系统论</a:t>
            </a:r>
          </a:p>
        </p:txBody>
      </p:sp>
      <p:sp>
        <p:nvSpPr>
          <p:cNvPr id="16" name="TextBox 15"/>
          <p:cNvSpPr txBox="1"/>
          <p:nvPr/>
        </p:nvSpPr>
        <p:spPr>
          <a:xfrm>
            <a:off x="4139952" y="483518"/>
            <a:ext cx="2020105"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8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方正超粗黑简体" panose="03000509000000000000" pitchFamily="65" charset="-122"/>
                <a:ea typeface="方正超粗黑简体" panose="03000509000000000000" pitchFamily="65" charset="-122"/>
              </a:rPr>
              <a:t>整体涌现性</a:t>
            </a:r>
          </a:p>
        </p:txBody>
      </p:sp>
      <p:sp>
        <p:nvSpPr>
          <p:cNvPr id="18" name="矩形 17"/>
          <p:cNvSpPr/>
          <p:nvPr/>
        </p:nvSpPr>
        <p:spPr>
          <a:xfrm>
            <a:off x="1691680" y="1155654"/>
            <a:ext cx="7056784" cy="646331"/>
          </a:xfrm>
          <a:prstGeom prst="rect">
            <a:avLst/>
          </a:prstGeom>
        </p:spPr>
        <p:txBody>
          <a:bodyPr wrap="square">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“整体才具有、孤立部分及其总和却不具有”的性质称为</a:t>
            </a:r>
            <a:r>
              <a:rPr lang="zh-CN" altLang="en-US"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整体涌现性</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Whole Emergence</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p:txBody>
      </p:sp>
      <p:sp>
        <p:nvSpPr>
          <p:cNvPr id="13" name="TextBox 12"/>
          <p:cNvSpPr txBox="1"/>
          <p:nvPr/>
        </p:nvSpPr>
        <p:spPr>
          <a:xfrm>
            <a:off x="1835447" y="1834378"/>
            <a:ext cx="3158237" cy="1631216"/>
          </a:xfrm>
          <a:prstGeom prst="rect">
            <a:avLst/>
          </a:prstGeom>
          <a:noFill/>
          <a:ln w="3175">
            <a:solidFill>
              <a:schemeClr val="bg1">
                <a:lumMod val="85000"/>
              </a:schemeClr>
            </a:solidFill>
          </a:ln>
        </p:spPr>
        <p:txBody>
          <a:bodyPr wrap="none" rtlCol="0">
            <a:spAutoFit/>
          </a:bodyPr>
          <a:lstStyle/>
          <a:p>
            <a:pPr defTabSz="914400"/>
            <a:r>
              <a:rPr lang="zh-CN" altLang="en-US" sz="2000" dirty="0">
                <a:solidFill>
                  <a:prstClr val="black"/>
                </a:solidFill>
                <a:latin typeface="幼圆" panose="02010509060101010101" pitchFamily="49" charset="-122"/>
                <a:ea typeface="幼圆" panose="02010509060101010101" pitchFamily="49" charset="-122"/>
              </a:rPr>
              <a:t>整体涌现性：</a:t>
            </a:r>
            <a:endParaRPr lang="en-US" altLang="zh-CN" sz="2000" dirty="0">
              <a:solidFill>
                <a:prstClr val="black"/>
              </a:solidFill>
              <a:latin typeface="幼圆" panose="02010509060101010101" pitchFamily="49" charset="-122"/>
              <a:ea typeface="幼圆" panose="02010509060101010101" pitchFamily="49" charset="-122"/>
            </a:endParaRPr>
          </a:p>
          <a:p>
            <a:pPr lvl="1" defTabSz="914400">
              <a:buFont typeface="Arial Black" panose="020B0A04020102020204" pitchFamily="34" charset="0"/>
              <a:buChar char="Ø"/>
            </a:pPr>
            <a:r>
              <a:rPr lang="zh-CN" altLang="en-US" sz="2000" dirty="0">
                <a:solidFill>
                  <a:prstClr val="black"/>
                </a:solidFill>
                <a:latin typeface="楷体" panose="02010609060101010101" pitchFamily="49" charset="-122"/>
                <a:ea typeface="楷体" panose="02010609060101010101" pitchFamily="49" charset="-122"/>
              </a:rPr>
              <a:t>使系统具有了能动性</a:t>
            </a:r>
            <a:endParaRPr lang="en-US" altLang="zh-CN" sz="2000" dirty="0">
              <a:solidFill>
                <a:prstClr val="black"/>
              </a:solidFill>
              <a:latin typeface="楷体" panose="02010609060101010101" pitchFamily="49" charset="-122"/>
              <a:ea typeface="楷体" panose="02010609060101010101" pitchFamily="49" charset="-122"/>
            </a:endParaRPr>
          </a:p>
          <a:p>
            <a:pPr lvl="1" defTabSz="914400">
              <a:buFont typeface="Arial Black" panose="020B0A04020102020204" pitchFamily="34" charset="0"/>
              <a:buChar char="Ø"/>
            </a:pPr>
            <a:r>
              <a:rPr lang="zh-CN" altLang="en-US" sz="2000" dirty="0">
                <a:solidFill>
                  <a:prstClr val="black"/>
                </a:solidFill>
                <a:latin typeface="楷体" panose="02010609060101010101" pitchFamily="49" charset="-122"/>
                <a:ea typeface="楷体" panose="02010609060101010101" pitchFamily="49" charset="-122"/>
              </a:rPr>
              <a:t>使系统具有了功能性</a:t>
            </a:r>
            <a:endParaRPr lang="en-US" altLang="zh-CN" sz="2000" dirty="0">
              <a:solidFill>
                <a:prstClr val="black"/>
              </a:solidFill>
              <a:latin typeface="楷体" panose="02010609060101010101" pitchFamily="49" charset="-122"/>
              <a:ea typeface="楷体" panose="02010609060101010101" pitchFamily="49" charset="-122"/>
            </a:endParaRPr>
          </a:p>
          <a:p>
            <a:pPr lvl="1" defTabSz="914400">
              <a:buFont typeface="Arial Black" panose="020B0A04020102020204" pitchFamily="34" charset="0"/>
              <a:buChar char="Ø"/>
            </a:pPr>
            <a:r>
              <a:rPr lang="zh-CN" altLang="en-US" sz="2000" dirty="0">
                <a:solidFill>
                  <a:prstClr val="black"/>
                </a:solidFill>
                <a:latin typeface="楷体" panose="02010609060101010101" pitchFamily="49" charset="-122"/>
                <a:ea typeface="楷体" panose="02010609060101010101" pitchFamily="49" charset="-122"/>
              </a:rPr>
              <a:t>使世界更有序，熵减</a:t>
            </a:r>
            <a:endParaRPr lang="en-US" altLang="zh-CN" sz="2000" dirty="0">
              <a:solidFill>
                <a:prstClr val="black"/>
              </a:solidFill>
              <a:latin typeface="楷体" panose="02010609060101010101" pitchFamily="49" charset="-122"/>
              <a:ea typeface="楷体" panose="02010609060101010101" pitchFamily="49" charset="-122"/>
            </a:endParaRPr>
          </a:p>
          <a:p>
            <a:pPr lvl="1" defTabSz="914400">
              <a:buFont typeface="Arial Black" panose="020B0A04020102020204" pitchFamily="34" charset="0"/>
              <a:buChar char="Ø"/>
            </a:pPr>
            <a:r>
              <a:rPr lang="zh-CN" altLang="en-US" sz="2000" dirty="0">
                <a:solidFill>
                  <a:prstClr val="black"/>
                </a:solidFill>
                <a:latin typeface="楷体" panose="02010609060101010101" pitchFamily="49" charset="-122"/>
                <a:ea typeface="楷体" panose="02010609060101010101" pitchFamily="49" charset="-122"/>
              </a:rPr>
              <a:t>使人类有了工具</a:t>
            </a:r>
          </a:p>
        </p:txBody>
      </p:sp>
      <p:pic>
        <p:nvPicPr>
          <p:cNvPr id="14" name="图片 13" descr="芈月.jpg"/>
          <p:cNvPicPr>
            <a:picLocks noChangeAspect="1"/>
          </p:cNvPicPr>
          <p:nvPr/>
        </p:nvPicPr>
        <p:blipFill>
          <a:blip r:embed="rId4" cstate="print"/>
          <a:stretch>
            <a:fillRect/>
          </a:stretch>
        </p:blipFill>
        <p:spPr>
          <a:xfrm>
            <a:off x="5796136" y="2571750"/>
            <a:ext cx="2621280" cy="2103120"/>
          </a:xfrm>
          <a:prstGeom prst="rect">
            <a:avLst/>
          </a:prstGeom>
        </p:spPr>
      </p:pic>
      <p:sp>
        <p:nvSpPr>
          <p:cNvPr id="15" name="文本框 14"/>
          <p:cNvSpPr txBox="1"/>
          <p:nvPr/>
        </p:nvSpPr>
        <p:spPr>
          <a:xfrm>
            <a:off x="194175" y="2233867"/>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工具课导师</a:t>
            </a:r>
          </a:p>
        </p:txBody>
      </p:sp>
      <p:sp>
        <p:nvSpPr>
          <p:cNvPr id="3" name="标注: 下箭头 2"/>
          <p:cNvSpPr/>
          <p:nvPr/>
        </p:nvSpPr>
        <p:spPr>
          <a:xfrm>
            <a:off x="429663" y="3579862"/>
            <a:ext cx="5046989" cy="707231"/>
          </a:xfrm>
          <a:prstGeom prst="downArrowCallout">
            <a:avLst>
              <a:gd name="adj1" fmla="val 79249"/>
              <a:gd name="adj2" fmla="val 80153"/>
              <a:gd name="adj3" fmla="val 25000"/>
              <a:gd name="adj4" fmla="val 64977"/>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defTabSz="914400"/>
            <a:r>
              <a:rPr lang="zh-CN" altLang="en-US" sz="24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整体涌现性来自于</a:t>
            </a:r>
            <a:r>
              <a:rPr lang="zh-CN" altLang="en-US" sz="2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实体间的</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关系</a:t>
            </a:r>
          </a:p>
        </p:txBody>
      </p:sp>
      <p:sp>
        <p:nvSpPr>
          <p:cNvPr id="4" name="文本框 3"/>
          <p:cNvSpPr txBox="1"/>
          <p:nvPr/>
        </p:nvSpPr>
        <p:spPr>
          <a:xfrm>
            <a:off x="271975" y="4344700"/>
            <a:ext cx="5362365"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互联网思维：当今世界，关系重于实体</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67544" y="658445"/>
            <a:ext cx="4416425" cy="4341039"/>
            <a:chOff x="467544" y="658445"/>
            <a:chExt cx="4416425" cy="4341039"/>
          </a:xfrm>
        </p:grpSpPr>
        <p:pic>
          <p:nvPicPr>
            <p:cNvPr id="2050" name="Picture 2" descr="https://gimg2.baidu.com/image_search/src=http%3A%2F%2Fpic1.zhimg.com%2F80%2Fv2-761602b76a54a13c47336b0500a68438_720w.jpg%3Fsource%3D1940ef5c&amp;refer=http%3A%2F%2Fpic1.zhimg.com&amp;app=2002&amp;size=f9999,10000&amp;q=a80&amp;n=0&amp;g=0n&amp;fmt=jpeg?sec=1636675360&amp;t=55c8407fb51ca542b4834390176ca512"/>
            <p:cNvPicPr>
              <a:picLocks noChangeAspect="1" noChangeArrowheads="1"/>
            </p:cNvPicPr>
            <p:nvPr/>
          </p:nvPicPr>
          <p:blipFill>
            <a:blip r:embed="rId2"/>
            <a:srcRect/>
            <a:stretch>
              <a:fillRect/>
            </a:stretch>
          </p:blipFill>
          <p:spPr bwMode="auto">
            <a:xfrm>
              <a:off x="467544" y="658445"/>
              <a:ext cx="4416425" cy="4341039"/>
            </a:xfrm>
            <a:prstGeom prst="rect">
              <a:avLst/>
            </a:prstGeom>
            <a:extLst>
              <a:ext uri="{909E8E84-426E-40DD-AFC4-6F175D3DCCD1}">
                <a14:hiddenFill xmlns:a14="http://schemas.microsoft.com/office/drawing/2010/main">
                  <a:solidFill>
                    <a:srgbClr val="FFFFFF"/>
                  </a:solidFill>
                </a14:hiddenFill>
              </a:ext>
            </a:extLst>
          </p:spPr>
        </p:pic>
        <p:sp>
          <p:nvSpPr>
            <p:cNvPr id="2" name="矩形 1"/>
            <p:cNvSpPr/>
            <p:nvPr/>
          </p:nvSpPr>
          <p:spPr>
            <a:xfrm>
              <a:off x="3811856" y="4731990"/>
              <a:ext cx="104817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3"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
        <p:nvSpPr>
          <p:cNvPr id="17" name="椭圆形标注 16"/>
          <p:cNvSpPr/>
          <p:nvPr/>
        </p:nvSpPr>
        <p:spPr>
          <a:xfrm>
            <a:off x="4644008" y="658445"/>
            <a:ext cx="4464496" cy="2345353"/>
          </a:xfrm>
          <a:prstGeom prst="wedgeEllipseCallout">
            <a:avLst>
              <a:gd name="adj1" fmla="val -59149"/>
              <a:gd name="adj2" fmla="val 17412"/>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本帅照镜子时，</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左右反向，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上下不反向。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WHY?</a:t>
            </a:r>
            <a:endPar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7584" y="1995686"/>
            <a:ext cx="3185487" cy="1754326"/>
          </a:xfrm>
          <a:prstGeom prst="rect">
            <a:avLst/>
          </a:prstGeom>
          <a:noFill/>
          <a:ln>
            <a:solidFill>
              <a:schemeClr val="bg1">
                <a:lumMod val="85000"/>
              </a:schemeClr>
            </a:solidFill>
          </a:ln>
        </p:spPr>
        <p:txBody>
          <a:bodyPr wrap="none" rtlCol="0">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用系统治理系统？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用小系统治大系统？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自己的刀削自己的把？</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以其人之道，还治其人之身？</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以子之矛陷子之盾？</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解铃还须系铃人？</a:t>
            </a:r>
          </a:p>
        </p:txBody>
      </p:sp>
      <p:sp>
        <p:nvSpPr>
          <p:cNvPr id="5" name="TextBox 4"/>
          <p:cNvSpPr txBox="1"/>
          <p:nvPr/>
        </p:nvSpPr>
        <p:spPr>
          <a:xfrm>
            <a:off x="611560" y="771550"/>
            <a:ext cx="5211683"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主啊！系统真的是个好工具么？</a:t>
            </a:r>
          </a:p>
        </p:txBody>
      </p:sp>
      <p:grpSp>
        <p:nvGrpSpPr>
          <p:cNvPr id="8" name="组合 7"/>
          <p:cNvGrpSpPr/>
          <p:nvPr/>
        </p:nvGrpSpPr>
        <p:grpSpPr>
          <a:xfrm>
            <a:off x="6084168" y="563991"/>
            <a:ext cx="2664296" cy="4328519"/>
            <a:chOff x="4283968" y="1419622"/>
            <a:chExt cx="1872208" cy="3249168"/>
          </a:xfrm>
        </p:grpSpPr>
        <p:pic>
          <p:nvPicPr>
            <p:cNvPr id="6" name="图片 5" descr="系统观的层次.jpg"/>
            <p:cNvPicPr>
              <a:picLocks noChangeAspect="1"/>
            </p:cNvPicPr>
            <p:nvPr/>
          </p:nvPicPr>
          <p:blipFill>
            <a:blip r:embed="rId2" cstate="screen"/>
            <a:srcRect/>
            <a:stretch>
              <a:fillRect/>
            </a:stretch>
          </p:blipFill>
          <p:spPr>
            <a:xfrm>
              <a:off x="4283968" y="1419622"/>
              <a:ext cx="1872208" cy="3249168"/>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p:cNvSpPr txBox="1"/>
            <p:nvPr/>
          </p:nvSpPr>
          <p:spPr>
            <a:xfrm>
              <a:off x="5580112" y="3435846"/>
              <a:ext cx="371949" cy="577575"/>
            </a:xfrm>
            <a:prstGeom prst="rect">
              <a:avLst/>
            </a:prstGeom>
            <a:noFill/>
          </p:spPr>
          <p:txBody>
            <a:bodyPr wrap="none" rtlCol="0">
              <a:spAutoFit/>
            </a:bodyPr>
            <a:lstStyle/>
            <a:p>
              <a:pPr defTabSz="914400"/>
              <a:r>
                <a:rPr lang="en-US" altLang="zh-CN" sz="4400" b="1" dirty="0">
                  <a:solidFill>
                    <a:srgbClr val="FF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rPr>
                <a:t>?</a:t>
              </a:r>
              <a:endParaRPr lang="zh-CN" altLang="en-US" sz="4400" b="1" dirty="0">
                <a:solidFill>
                  <a:srgbClr val="FF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endParaRPr>
            </a:p>
          </p:txBody>
        </p:sp>
      </p:grpSp>
      <p:pic>
        <p:nvPicPr>
          <p:cNvPr id="46087" name="Picture 7"/>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283968" y="2643758"/>
            <a:ext cx="1368152" cy="1707654"/>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descr="c:\documents and settings\administrator\application data\360se6\User Data\temp\2008421143059510_2.jpg"/>
          <p:cNvPicPr>
            <a:picLocks noChangeAspect="1" noChangeArrowheads="1"/>
          </p:cNvPicPr>
          <p:nvPr/>
        </p:nvPicPr>
        <p:blipFill>
          <a:blip r:embed="rId2" cstate="screen"/>
          <a:srcRect/>
          <a:stretch>
            <a:fillRect/>
          </a:stretch>
        </p:blipFill>
        <p:spPr bwMode="auto">
          <a:xfrm>
            <a:off x="7452320" y="3651870"/>
            <a:ext cx="1436604" cy="1436604"/>
          </a:xfrm>
          <a:prstGeom prst="rect">
            <a:avLst/>
          </a:prstGeom>
          <a:ln>
            <a:noFill/>
          </a:ln>
          <a:effectLst/>
        </p:spPr>
      </p:pic>
      <p:sp>
        <p:nvSpPr>
          <p:cNvPr id="5" name="TextBox 4"/>
          <p:cNvSpPr txBox="1"/>
          <p:nvPr/>
        </p:nvSpPr>
        <p:spPr>
          <a:xfrm>
            <a:off x="3203848" y="536362"/>
            <a:ext cx="1620957" cy="523220"/>
          </a:xfrm>
          <a:prstGeom prst="rect">
            <a:avLst/>
          </a:prstGeom>
          <a:noFill/>
        </p:spPr>
        <p:txBody>
          <a:bodyPr wrap="none" rtlCol="0">
            <a:spAutoFit/>
          </a:bodyPr>
          <a:lstStyle/>
          <a:p>
            <a:pPr defTabSz="914400"/>
            <a:r>
              <a:rPr lang="en-US" altLang="zh-CN"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a:t>
            </a:r>
          </a:p>
        </p:txBody>
      </p:sp>
      <p:grpSp>
        <p:nvGrpSpPr>
          <p:cNvPr id="6" name="组合 15"/>
          <p:cNvGrpSpPr/>
          <p:nvPr/>
        </p:nvGrpSpPr>
        <p:grpSpPr>
          <a:xfrm>
            <a:off x="0" y="0"/>
            <a:ext cx="2051720" cy="1495407"/>
            <a:chOff x="6929454" y="142852"/>
            <a:chExt cx="2071702" cy="1857364"/>
          </a:xfrm>
          <a:scene3d>
            <a:camera prst="orthographicFront">
              <a:rot lat="20699999" lon="1500000" rev="20999999"/>
            </a:camera>
            <a:lightRig rig="threePt" dir="t"/>
          </a:scene3d>
        </p:grpSpPr>
        <p:sp>
          <p:nvSpPr>
            <p:cNvPr id="7" name="TextBox 6"/>
            <p:cNvSpPr txBox="1"/>
            <p:nvPr/>
          </p:nvSpPr>
          <p:spPr>
            <a:xfrm>
              <a:off x="6929454" y="142852"/>
              <a:ext cx="2071702" cy="1857364"/>
            </a:xfrm>
            <a:prstGeom prst="star16">
              <a:avLst>
                <a:gd name="adj" fmla="val 44641"/>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defTabSz="914400"/>
              <a:endParaRPr lang="zh-CN" altLang="en-US" sz="2000" dirty="0">
                <a:solidFill>
                  <a:prstClr val="white"/>
                </a:solidFill>
                <a:latin typeface="方正超粗黑简体" panose="03000509000000000000" pitchFamily="65" charset="-122"/>
                <a:ea typeface="方正超粗黑简体" panose="03000509000000000000" pitchFamily="65" charset="-122"/>
              </a:endParaRPr>
            </a:p>
          </p:txBody>
        </p:sp>
        <p:sp>
          <p:nvSpPr>
            <p:cNvPr id="8" name="TextBox 7"/>
            <p:cNvSpPr txBox="1"/>
            <p:nvPr/>
          </p:nvSpPr>
          <p:spPr>
            <a:xfrm>
              <a:off x="7337930" y="409815"/>
              <a:ext cx="1254750" cy="1490864"/>
            </a:xfrm>
            <a:prstGeom prst="rect">
              <a:avLst/>
            </a:prstGeom>
            <a:noFill/>
          </p:spPr>
          <p:txBody>
            <a:bodyPr wrap="none" rtlCol="0">
              <a:spAutoFit/>
            </a:bodyPr>
            <a:lstStyle/>
            <a:p>
              <a:pPr algn="ctr" defTabSz="914400"/>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4000" b="1" dirty="0">
                  <a:ln>
                    <a:solidFill>
                      <a:srgbClr val="FF0000"/>
                    </a:solidFill>
                  </a:ln>
                  <a:solidFill>
                    <a:prstClr val="white"/>
                  </a:solidFill>
                  <a:effectLst>
                    <a:outerShdw blurRad="38100" dist="38100" dir="2700000" algn="tl">
                      <a:srgbClr val="000000">
                        <a:alpha val="43137"/>
                      </a:srgbClr>
                    </a:outerShdw>
                  </a:effectLst>
                  <a:latin typeface="Arial Narrow" panose="020B0606020202030204" pitchFamily="34" charset="0"/>
                  <a:ea typeface="方正超粗黑简体" panose="03000509000000000000" pitchFamily="65" charset="-122"/>
                </a:rPr>
                <a:t>2</a:t>
              </a: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a:t>
              </a:r>
              <a:br>
                <a:rPr lang="en-US" altLang="zh-CN"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法宝</a:t>
              </a:r>
            </a:p>
          </p:txBody>
        </p:sp>
      </p:grpSp>
      <p:sp>
        <p:nvSpPr>
          <p:cNvPr id="9" name="TextBox 8"/>
          <p:cNvSpPr txBox="1"/>
          <p:nvPr/>
        </p:nvSpPr>
        <p:spPr>
          <a:xfrm>
            <a:off x="2082305" y="483518"/>
            <a:ext cx="1005403" cy="584775"/>
          </a:xfrm>
          <a:prstGeom prst="rect">
            <a:avLst/>
          </a:prstGeom>
          <a:solidFill>
            <a:srgbClr val="FFC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algn="r" defTabSz="914400"/>
            <a:r>
              <a:rPr lang="zh-CN" altLang="en-US" sz="3200" dirty="0">
                <a:ln>
                  <a:solidFill>
                    <a:srgbClr val="FF0000"/>
                  </a:solidFill>
                </a:ln>
                <a:solidFill>
                  <a:prstClr val="white"/>
                </a:solidFill>
                <a:latin typeface="方正超粗黑简体" panose="03000509000000000000" pitchFamily="65" charset="-122"/>
                <a:ea typeface="方正超粗黑简体" panose="03000509000000000000" pitchFamily="65" charset="-122"/>
              </a:rPr>
              <a:t>材料</a:t>
            </a:r>
          </a:p>
        </p:txBody>
      </p:sp>
      <p:grpSp>
        <p:nvGrpSpPr>
          <p:cNvPr id="10" name="组合 9"/>
          <p:cNvGrpSpPr/>
          <p:nvPr/>
        </p:nvGrpSpPr>
        <p:grpSpPr>
          <a:xfrm>
            <a:off x="288082" y="1736207"/>
            <a:ext cx="1224136" cy="1888311"/>
            <a:chOff x="251520" y="1711296"/>
            <a:chExt cx="1224136" cy="1888311"/>
          </a:xfrm>
        </p:grpSpPr>
        <p:pic>
          <p:nvPicPr>
            <p:cNvPr id="11" name="Picture 7" descr="u=3279163751,2699569016&amp;fm=0&amp;gp=38">
              <a:hlinkClick r:id="rId3"/>
            </p:cNvPr>
            <p:cNvPicPr>
              <a:picLocks noChangeArrowheads="1"/>
            </p:cNvPicPr>
            <p:nvPr/>
          </p:nvPicPr>
          <p:blipFill>
            <a:blip r:embed="rId4" cstate="screen"/>
            <a:stretch>
              <a:fillRect/>
            </a:stretch>
          </p:blipFill>
          <p:spPr bwMode="auto">
            <a:xfrm>
              <a:off x="317099" y="1711296"/>
              <a:ext cx="1092978" cy="1504883"/>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2" name="TextBox 11"/>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香农</a:t>
              </a:r>
            </a:p>
          </p:txBody>
        </p:sp>
      </p:grpSp>
      <p:sp>
        <p:nvSpPr>
          <p:cNvPr id="13" name="TextBox 12"/>
          <p:cNvSpPr txBox="1"/>
          <p:nvPr/>
        </p:nvSpPr>
        <p:spPr>
          <a:xfrm>
            <a:off x="1835696" y="1347614"/>
            <a:ext cx="1261884"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信息论</a:t>
            </a:r>
          </a:p>
        </p:txBody>
      </p:sp>
      <p:sp>
        <p:nvSpPr>
          <p:cNvPr id="15" name="矩形 14"/>
          <p:cNvSpPr/>
          <p:nvPr/>
        </p:nvSpPr>
        <p:spPr>
          <a:xfrm>
            <a:off x="1512218" y="2774727"/>
            <a:ext cx="4000985" cy="707886"/>
          </a:xfrm>
          <a:prstGeom prst="rect">
            <a:avLst/>
          </a:prstGeom>
        </p:spPr>
        <p:txBody>
          <a:bodyPr wrap="square">
            <a:spAutoFit/>
          </a:bodyPr>
          <a:lstStyle/>
          <a:p>
            <a:pPr defTabSz="914400"/>
            <a:r>
              <a:rPr lang="en-US" altLang="zh-CN" sz="4000" dirty="0">
                <a:solidFill>
                  <a:prstClr val="black"/>
                </a:solidFill>
                <a:effectLst>
                  <a:outerShdw blurRad="38100" dist="38100" dir="2700000" algn="tl">
                    <a:srgbClr val="000000">
                      <a:alpha val="43137"/>
                    </a:srgbClr>
                  </a:outerShdw>
                </a:effectLst>
                <a:ea typeface="幼圆" panose="02010509060101010101" pitchFamily="49" charset="-122"/>
              </a:rPr>
              <a:t>H=∑-pi log pi</a:t>
            </a:r>
          </a:p>
        </p:txBody>
      </p:sp>
      <p:sp>
        <p:nvSpPr>
          <p:cNvPr id="16" name="TextBox 15"/>
          <p:cNvSpPr txBox="1"/>
          <p:nvPr/>
        </p:nvSpPr>
        <p:spPr>
          <a:xfrm>
            <a:off x="1907768" y="1995686"/>
            <a:ext cx="1415772" cy="58477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32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信息熵</a:t>
            </a:r>
          </a:p>
        </p:txBody>
      </p:sp>
      <p:sp>
        <p:nvSpPr>
          <p:cNvPr id="17" name="TextBox 16"/>
          <p:cNvSpPr txBox="1"/>
          <p:nvPr/>
        </p:nvSpPr>
        <p:spPr>
          <a:xfrm>
            <a:off x="5268263" y="2266875"/>
            <a:ext cx="2457724" cy="138499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a:t>
            </a:r>
            <a:r>
              <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 </a:t>
            </a: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确定性</a:t>
            </a:r>
            <a:endPar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 </a:t>
            </a:r>
            <a:r>
              <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负熵</a:t>
            </a:r>
          </a:p>
          <a:p>
            <a:pPr defTabSz="914400"/>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信息化 </a:t>
            </a:r>
            <a:r>
              <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熵减</a:t>
            </a:r>
          </a:p>
        </p:txBody>
      </p:sp>
      <p:sp>
        <p:nvSpPr>
          <p:cNvPr id="19" name="TextBox 18"/>
          <p:cNvSpPr txBox="1"/>
          <p:nvPr/>
        </p:nvSpPr>
        <p:spPr>
          <a:xfrm>
            <a:off x="1838294" y="3859183"/>
            <a:ext cx="4185761" cy="461665"/>
          </a:xfrm>
          <a:prstGeom prst="rect">
            <a:avLst/>
          </a:prstGeom>
          <a:noFill/>
        </p:spPr>
        <p:txBody>
          <a:bodyPr wrap="none" rtlCol="0">
            <a:spAutoFit/>
          </a:bodyPr>
          <a:lstStyle/>
          <a:p>
            <a:pPr defTabSz="914400"/>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最有序的状态存在于信息世界</a:t>
            </a:r>
          </a:p>
        </p:txBody>
      </p:sp>
      <p:pic>
        <p:nvPicPr>
          <p:cNvPr id="20" name="Picture 10" descr="c:\documents and settings\administrator\application data\360se6\User Data\temp\u=3717549234,3410152115&amp;fm=21&amp;gp=0.jpg"/>
          <p:cNvPicPr>
            <a:picLocks noChangeAspect="1" noChangeArrowheads="1"/>
          </p:cNvPicPr>
          <p:nvPr/>
        </p:nvPicPr>
        <p:blipFill>
          <a:blip r:embed="rId5" cstate="screen"/>
          <a:srcRect/>
          <a:stretch>
            <a:fillRect/>
          </a:stretch>
        </p:blipFill>
        <p:spPr bwMode="auto">
          <a:xfrm>
            <a:off x="7050080" y="1073567"/>
            <a:ext cx="1871043" cy="10081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extBox 20"/>
          <p:cNvSpPr txBox="1"/>
          <p:nvPr/>
        </p:nvSpPr>
        <p:spPr>
          <a:xfrm>
            <a:off x="1837724" y="4240496"/>
            <a:ext cx="4658648" cy="707886"/>
          </a:xfrm>
          <a:prstGeom prst="rect">
            <a:avLst/>
          </a:prstGeom>
          <a:noFill/>
        </p:spPr>
        <p:txBody>
          <a:bodyPr wrap="none" rtlCol="0">
            <a:spAutoFit/>
          </a:bodyPr>
          <a:lstStyle/>
          <a:p>
            <a:pPr defTabSz="914400"/>
            <a:r>
              <a:rPr lang="en-US" altLang="zh-CN" sz="20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0-1</a:t>
            </a:r>
            <a:r>
              <a:rPr lang="zh-CN" altLang="en-US" sz="20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，一分为二，非此即彼，有序的极致</a:t>
            </a:r>
            <a:endParaRPr lang="en-US" altLang="zh-CN" sz="20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无限的切分 重归 无序</a:t>
            </a:r>
          </a:p>
        </p:txBody>
      </p:sp>
      <p:sp>
        <p:nvSpPr>
          <p:cNvPr id="2" name="TextBox 1"/>
          <p:cNvSpPr txBox="1"/>
          <p:nvPr/>
        </p:nvSpPr>
        <p:spPr>
          <a:xfrm>
            <a:off x="5148064" y="1758305"/>
            <a:ext cx="1877437"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a:t>
            </a:r>
            <a:r>
              <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不确定性</a:t>
            </a:r>
          </a:p>
        </p:txBody>
      </p:sp>
      <p:sp>
        <p:nvSpPr>
          <p:cNvPr id="23" name="文本框 22"/>
          <p:cNvSpPr txBox="1"/>
          <p:nvPr/>
        </p:nvSpPr>
        <p:spPr>
          <a:xfrm>
            <a:off x="4824805" y="76321"/>
            <a:ext cx="3605927" cy="80658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信息熵减原理</a:t>
            </a:r>
          </a:p>
        </p:txBody>
      </p:sp>
      <p:sp>
        <p:nvSpPr>
          <p:cNvPr id="24" name="文本框 23">
            <a:hlinkClick r:id="rId6" action="ppaction://hlinksldjump"/>
          </p:cNvPr>
          <p:cNvSpPr txBox="1"/>
          <p:nvPr/>
        </p:nvSpPr>
        <p:spPr>
          <a:xfrm>
            <a:off x="8100392" y="175035"/>
            <a:ext cx="89149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BSV1XXSJ</a:t>
            </a:r>
            <a:endParaRPr lang="zh-CN" altLang="en-US" sz="1200" dirty="0">
              <a:solidFill>
                <a:schemeClr val="bg1"/>
              </a:solidFill>
              <a:latin typeface="Arial Narrow" panose="020B0606020202030204" pitchFamily="34" charset="0"/>
            </a:endParaRPr>
          </a:p>
        </p:txBody>
      </p:sp>
      <p:sp>
        <p:nvSpPr>
          <p:cNvPr id="25" name="文本框 24"/>
          <p:cNvSpPr txBox="1"/>
          <p:nvPr/>
        </p:nvSpPr>
        <p:spPr>
          <a:xfrm>
            <a:off x="230735" y="3617289"/>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材料课导师</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主要看气质.jpg"/>
          <p:cNvPicPr>
            <a:picLocks noChangeAspect="1"/>
          </p:cNvPicPr>
          <p:nvPr/>
        </p:nvPicPr>
        <p:blipFill>
          <a:blip r:embed="rId2" cstate="screen"/>
          <a:srcRect/>
          <a:stretch>
            <a:fillRect/>
          </a:stretch>
        </p:blipFill>
        <p:spPr>
          <a:xfrm>
            <a:off x="0" y="1275606"/>
            <a:ext cx="1619672" cy="3867894"/>
          </a:xfrm>
          <a:prstGeom prst="rect">
            <a:avLst/>
          </a:prstGeom>
        </p:spPr>
      </p:pic>
      <p:sp>
        <p:nvSpPr>
          <p:cNvPr id="5" name="矩形 4"/>
          <p:cNvSpPr/>
          <p:nvPr/>
        </p:nvSpPr>
        <p:spPr>
          <a:xfrm>
            <a:off x="1763688" y="483518"/>
            <a:ext cx="4752528" cy="1200329"/>
          </a:xfrm>
          <a:prstGeom prst="rect">
            <a:avLst/>
          </a:prstGeom>
          <a:noFill/>
          <a:ln>
            <a:solidFill>
              <a:schemeClr val="bg1">
                <a:lumMod val="85000"/>
              </a:schemeClr>
            </a:solidFill>
          </a:ln>
        </p:spPr>
        <p:txBody>
          <a:bodyPr wrap="square">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对于熵，</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1877</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年，奥地利物理学家</a:t>
            </a:r>
            <a:r>
              <a:rPr lang="zh-CN" altLang="en-US"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玻尔兹曼</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提出了一种更为精确的描述：一团物质在保持宏观特性不变的情况下，其中所包含粒子的</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所有可能</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具有的不同微观</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状态数</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就是熵。</a:t>
            </a:r>
          </a:p>
        </p:txBody>
      </p:sp>
      <p:grpSp>
        <p:nvGrpSpPr>
          <p:cNvPr id="8" name="组合 7"/>
          <p:cNvGrpSpPr/>
          <p:nvPr/>
        </p:nvGrpSpPr>
        <p:grpSpPr>
          <a:xfrm>
            <a:off x="251520" y="411510"/>
            <a:ext cx="1440160" cy="1368152"/>
            <a:chOff x="251520" y="411510"/>
            <a:chExt cx="1440160" cy="1368152"/>
          </a:xfrm>
        </p:grpSpPr>
        <p:sp>
          <p:nvSpPr>
            <p:cNvPr id="6" name="三十二角星 5"/>
            <p:cNvSpPr/>
            <p:nvPr/>
          </p:nvSpPr>
          <p:spPr>
            <a:xfrm>
              <a:off x="251520" y="411510"/>
              <a:ext cx="1440160" cy="1368152"/>
            </a:xfrm>
            <a:prstGeom prst="star32">
              <a:avLst>
                <a:gd name="adj" fmla="val 43635"/>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7" name="TextBox 6"/>
            <p:cNvSpPr txBox="1"/>
            <p:nvPr/>
          </p:nvSpPr>
          <p:spPr>
            <a:xfrm>
              <a:off x="454844" y="538634"/>
              <a:ext cx="1031051" cy="1107996"/>
            </a:xfrm>
            <a:prstGeom prst="rect">
              <a:avLst/>
            </a:prstGeom>
            <a:noFill/>
          </p:spPr>
          <p:txBody>
            <a:bodyPr wrap="none" rtlCol="0">
              <a:spAutoFit/>
            </a:bodyPr>
            <a:lstStyle/>
            <a:p>
              <a:pPr defTabSz="914400"/>
              <a:r>
                <a:rPr lang="zh-CN" altLang="en-US" sz="6600" b="1" dirty="0">
                  <a:ln w="6600">
                    <a:solidFill>
                      <a:schemeClr val="accent2"/>
                    </a:solidFill>
                    <a:prstDash val="solid"/>
                  </a:ln>
                  <a:solidFill>
                    <a:srgbClr val="FFFFFF"/>
                  </a:solidFill>
                  <a:effectLst>
                    <a:outerShdw dist="38100" dir="2700000" algn="tl" rotWithShape="0">
                      <a:schemeClr val="accent2"/>
                    </a:outerShdw>
                  </a:effectLst>
                  <a:latin typeface="方正超粗黑简体" panose="03000509000000000000" pitchFamily="65" charset="-122"/>
                  <a:ea typeface="方正超粗黑简体" panose="03000509000000000000" pitchFamily="65" charset="-122"/>
                </a:rPr>
                <a:t>熵</a:t>
              </a:r>
            </a:p>
          </p:txBody>
        </p:sp>
      </p:grpSp>
      <p:pic>
        <p:nvPicPr>
          <p:cNvPr id="82946" name="Picture 2" descr="http://img5.imgtn.bdimg.com/it/u=1851203429,2460664300&amp;fm=21&amp;gp=0.jpg"/>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flipH="1">
            <a:off x="663103" y="2715766"/>
            <a:ext cx="812553" cy="936104"/>
          </a:xfrm>
          <a:prstGeom prst="rect">
            <a:avLst/>
          </a:prstGeom>
          <a:noFill/>
        </p:spPr>
      </p:pic>
      <p:sp>
        <p:nvSpPr>
          <p:cNvPr id="10" name="TextBox 9"/>
          <p:cNvSpPr txBox="1"/>
          <p:nvPr/>
        </p:nvSpPr>
        <p:spPr>
          <a:xfrm>
            <a:off x="1259632" y="1923678"/>
            <a:ext cx="1107996" cy="646331"/>
          </a:xfrm>
          <a:prstGeom prst="wedgeRectCallout">
            <a:avLst>
              <a:gd name="adj1" fmla="val -51781"/>
              <a:gd name="adj2" fmla="val 74290"/>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defTabSz="914400"/>
            <a:r>
              <a:rPr lang="en-US" altLang="zh-CN" dirty="0">
                <a:solidFill>
                  <a:prstClr val="white"/>
                </a:solidFill>
                <a:latin typeface="幼圆" panose="02010509060101010101" pitchFamily="49" charset="-122"/>
                <a:ea typeface="幼圆" panose="02010509060101010101" pitchFamily="49" charset="-122"/>
              </a:rPr>
              <a:t>OMG</a:t>
            </a:r>
            <a:r>
              <a:rPr lang="zh-CN" altLang="en-US" dirty="0">
                <a:solidFill>
                  <a:prstClr val="white"/>
                </a:solidFill>
                <a:latin typeface="幼圆" panose="02010509060101010101" pitchFamily="49" charset="-122"/>
                <a:ea typeface="幼圆" panose="02010509060101010101" pitchFamily="49" charset="-122"/>
              </a:rPr>
              <a:t>！</a:t>
            </a:r>
            <a:endParaRPr lang="en-US" altLang="zh-CN" dirty="0">
              <a:solidFill>
                <a:prstClr val="white"/>
              </a:solidFill>
              <a:latin typeface="幼圆" panose="02010509060101010101" pitchFamily="49" charset="-122"/>
              <a:ea typeface="幼圆" panose="02010509060101010101" pitchFamily="49" charset="-122"/>
            </a:endParaRPr>
          </a:p>
          <a:p>
            <a:pPr defTabSz="914400"/>
            <a:r>
              <a:rPr lang="zh-CN" altLang="en-US" dirty="0">
                <a:solidFill>
                  <a:prstClr val="white"/>
                </a:solidFill>
                <a:latin typeface="幼圆" panose="02010509060101010101" pitchFamily="49" charset="-122"/>
                <a:ea typeface="幼圆" panose="02010509060101010101" pitchFamily="49" charset="-122"/>
              </a:rPr>
              <a:t>我很受熵</a:t>
            </a:r>
          </a:p>
        </p:txBody>
      </p:sp>
      <p:pic>
        <p:nvPicPr>
          <p:cNvPr id="11" name="图片 10" descr="举个栗子.jpg"/>
          <p:cNvPicPr>
            <a:picLocks noChangeAspect="1"/>
          </p:cNvPicPr>
          <p:nvPr/>
        </p:nvPicPr>
        <p:blipFill>
          <a:blip r:embed="rId4" cstate="screen"/>
          <a:stretch>
            <a:fillRect/>
          </a:stretch>
        </p:blipFill>
        <p:spPr>
          <a:xfrm>
            <a:off x="1475656" y="3219822"/>
            <a:ext cx="1617632" cy="1485280"/>
          </a:xfrm>
          <a:prstGeom prst="rect">
            <a:avLst/>
          </a:prstGeom>
        </p:spPr>
      </p:pic>
      <p:sp>
        <p:nvSpPr>
          <p:cNvPr id="12" name="矩形 11"/>
          <p:cNvSpPr/>
          <p:nvPr/>
        </p:nvSpPr>
        <p:spPr>
          <a:xfrm>
            <a:off x="2987824" y="2067694"/>
            <a:ext cx="3563888" cy="923330"/>
          </a:xfrm>
          <a:prstGeom prst="rect">
            <a:avLst/>
          </a:prstGeom>
        </p:spPr>
        <p:txBody>
          <a:bodyPr wrap="square">
            <a:spAutoFit/>
          </a:bodyPr>
          <a:lstStyle/>
          <a:p>
            <a:pPr algn="r" defTabSz="914400"/>
            <a:r>
              <a:rPr lang="en-US" altLang="zh-CN" dirty="0">
                <a:solidFill>
                  <a:prstClr val="black"/>
                </a:solidFill>
                <a:latin typeface="幼圆" panose="02010509060101010101" pitchFamily="49" charset="-122"/>
                <a:ea typeface="幼圆" panose="02010509060101010101" pitchFamily="49" charset="-122"/>
              </a:rPr>
              <a:t>5</a:t>
            </a:r>
            <a:r>
              <a:rPr lang="zh-CN" altLang="en-US" dirty="0">
                <a:solidFill>
                  <a:prstClr val="black"/>
                </a:solidFill>
                <a:latin typeface="幼圆" panose="02010509060101010101" pitchFamily="49" charset="-122"/>
                <a:ea typeface="幼圆" panose="02010509060101010101" pitchFamily="49" charset="-122"/>
              </a:rPr>
              <a:t>个人打麻将</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多出一个来。抓阄</a:t>
            </a:r>
          </a:p>
          <a:p>
            <a:pPr algn="r" defTabSz="914400"/>
            <a:r>
              <a:rPr lang="zh-CN" altLang="en-US" dirty="0">
                <a:solidFill>
                  <a:prstClr val="black"/>
                </a:solidFill>
                <a:latin typeface="幼圆" panose="02010509060101010101" pitchFamily="49" charset="-122"/>
                <a:ea typeface="幼圆" panose="02010509060101010101" pitchFamily="49" charset="-122"/>
              </a:rPr>
              <a:t>袋子里：</a:t>
            </a:r>
            <a:r>
              <a:rPr lang="en-US" altLang="zh-CN" dirty="0">
                <a:solidFill>
                  <a:prstClr val="black"/>
                </a:solidFill>
                <a:latin typeface="幼圆" panose="02010509060101010101" pitchFamily="49" charset="-122"/>
                <a:ea typeface="幼圆" panose="02010509060101010101" pitchFamily="49" charset="-122"/>
              </a:rPr>
              <a:t>4</a:t>
            </a:r>
            <a:r>
              <a:rPr lang="zh-CN" altLang="en-US" dirty="0">
                <a:solidFill>
                  <a:prstClr val="black"/>
                </a:solidFill>
                <a:latin typeface="幼圆" panose="02010509060101010101" pitchFamily="49" charset="-122"/>
                <a:ea typeface="幼圆" panose="02010509060101010101" pitchFamily="49" charset="-122"/>
              </a:rPr>
              <a:t>个发财，</a:t>
            </a:r>
            <a:r>
              <a:rPr lang="en-US" altLang="zh-CN" dirty="0">
                <a:solidFill>
                  <a:prstClr val="black"/>
                </a:solidFill>
                <a:latin typeface="幼圆" panose="02010509060101010101" pitchFamily="49" charset="-122"/>
                <a:ea typeface="幼圆" panose="02010509060101010101" pitchFamily="49" charset="-122"/>
              </a:rPr>
              <a:t>1</a:t>
            </a:r>
            <a:r>
              <a:rPr lang="zh-CN" altLang="en-US" dirty="0">
                <a:solidFill>
                  <a:prstClr val="black"/>
                </a:solidFill>
                <a:latin typeface="幼圆" panose="02010509060101010101" pitchFamily="49" charset="-122"/>
                <a:ea typeface="幼圆" panose="02010509060101010101" pitchFamily="49" charset="-122"/>
              </a:rPr>
              <a:t>个红中</a:t>
            </a:r>
          </a:p>
          <a:p>
            <a:pPr algn="r" defTabSz="914400"/>
            <a:r>
              <a:rPr lang="zh-CN" altLang="en-US" dirty="0">
                <a:solidFill>
                  <a:prstClr val="black"/>
                </a:solidFill>
                <a:latin typeface="幼圆" panose="02010509060101010101" pitchFamily="49" charset="-122"/>
                <a:ea typeface="幼圆" panose="02010509060101010101" pitchFamily="49" charset="-122"/>
              </a:rPr>
              <a:t>谁摸到红中谁当服务员</a:t>
            </a:r>
          </a:p>
        </p:txBody>
      </p:sp>
      <p:sp>
        <p:nvSpPr>
          <p:cNvPr id="25" name="矩形 24"/>
          <p:cNvSpPr/>
          <p:nvPr/>
        </p:nvSpPr>
        <p:spPr>
          <a:xfrm>
            <a:off x="3194186" y="4079726"/>
            <a:ext cx="3438762" cy="800219"/>
          </a:xfrm>
          <a:prstGeom prst="rect">
            <a:avLst/>
          </a:prstGeom>
        </p:spPr>
        <p:txBody>
          <a:bodyPr wrap="none">
            <a:spAutoFit/>
          </a:bodyPr>
          <a:lstStyle/>
          <a:p>
            <a:pPr defTabSz="914400"/>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摸到的麻将的状态的数量就是熵</a:t>
            </a:r>
            <a:endParaRPr lang="en-US" altLang="zh-CN"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defTabSz="914400"/>
            <a:r>
              <a:rPr lang="en-US" altLang="zh-CN" sz="2800" dirty="0">
                <a:solidFill>
                  <a:srgbClr val="FF0000"/>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rPr>
              <a:t>S = 5</a:t>
            </a:r>
            <a:endParaRPr lang="zh-CN" altLang="en-US" sz="2800" dirty="0">
              <a:solidFill>
                <a:srgbClr val="FF0000"/>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endParaRPr>
          </a:p>
        </p:txBody>
      </p:sp>
      <p:grpSp>
        <p:nvGrpSpPr>
          <p:cNvPr id="29" name="组合 28"/>
          <p:cNvGrpSpPr/>
          <p:nvPr/>
        </p:nvGrpSpPr>
        <p:grpSpPr>
          <a:xfrm>
            <a:off x="3347864" y="3147814"/>
            <a:ext cx="3139664" cy="926870"/>
            <a:chOff x="3347864" y="3147814"/>
            <a:chExt cx="3139664" cy="926870"/>
          </a:xfrm>
        </p:grpSpPr>
        <p:grpSp>
          <p:nvGrpSpPr>
            <p:cNvPr id="24" name="组合 23"/>
            <p:cNvGrpSpPr/>
            <p:nvPr/>
          </p:nvGrpSpPr>
          <p:grpSpPr>
            <a:xfrm>
              <a:off x="3347864" y="3147814"/>
              <a:ext cx="3139664" cy="926870"/>
              <a:chOff x="3347864" y="3147814"/>
              <a:chExt cx="3139664" cy="926870"/>
            </a:xfrm>
          </p:grpSpPr>
          <p:pic>
            <p:nvPicPr>
              <p:cNvPr id="19" name="Picture 12" descr="http://www.chinaculture.org/gb/images/attachement/bmp/site1/20090330/001aa018fefe0b3a70d01a.bmp"/>
              <p:cNvPicPr>
                <a:picLocks noChangeAspect="1" noChangeArrowheads="1"/>
              </p:cNvPicPr>
              <p:nvPr/>
            </p:nvPicPr>
            <p:blipFill>
              <a:blip r:embed="rId5" cstate="screen"/>
              <a:srcRect/>
              <a:stretch>
                <a:fillRect/>
              </a:stretch>
            </p:blipFill>
            <p:spPr bwMode="auto">
              <a:xfrm>
                <a:off x="3347864" y="3147814"/>
                <a:ext cx="688205" cy="926870"/>
              </a:xfrm>
              <a:prstGeom prst="rect">
                <a:avLst/>
              </a:prstGeom>
              <a:noFill/>
            </p:spPr>
          </p:pic>
          <p:pic>
            <p:nvPicPr>
              <p:cNvPr id="20" name="Picture 12" descr="http://www.chinaculture.org/gb/images/attachement/bmp/site1/20090330/001aa018fefe0b3a70d01a.bmp"/>
              <p:cNvPicPr>
                <a:picLocks noChangeAspect="1" noChangeArrowheads="1"/>
              </p:cNvPicPr>
              <p:nvPr/>
            </p:nvPicPr>
            <p:blipFill>
              <a:blip r:embed="rId6" cstate="screen"/>
              <a:srcRect/>
              <a:stretch>
                <a:fillRect/>
              </a:stretch>
            </p:blipFill>
            <p:spPr bwMode="auto">
              <a:xfrm>
                <a:off x="4029550" y="3147814"/>
                <a:ext cx="619384" cy="926870"/>
              </a:xfrm>
              <a:prstGeom prst="rect">
                <a:avLst/>
              </a:prstGeom>
              <a:noFill/>
            </p:spPr>
          </p:pic>
          <p:pic>
            <p:nvPicPr>
              <p:cNvPr id="21" name="Picture 12" descr="http://www.chinaculture.org/gb/images/attachement/bmp/site1/20090330/001aa018fefe0b3a70d01a.bmp"/>
              <p:cNvPicPr>
                <a:picLocks noChangeAspect="1" noChangeArrowheads="1"/>
              </p:cNvPicPr>
              <p:nvPr/>
            </p:nvPicPr>
            <p:blipFill>
              <a:blip r:embed="rId6" cstate="screen"/>
              <a:srcRect/>
              <a:stretch>
                <a:fillRect/>
              </a:stretch>
            </p:blipFill>
            <p:spPr bwMode="auto">
              <a:xfrm>
                <a:off x="4642415" y="3147814"/>
                <a:ext cx="619384" cy="926870"/>
              </a:xfrm>
              <a:prstGeom prst="rect">
                <a:avLst/>
              </a:prstGeom>
              <a:noFill/>
            </p:spPr>
          </p:pic>
          <p:pic>
            <p:nvPicPr>
              <p:cNvPr id="22" name="Picture 12" descr="http://www.chinaculture.org/gb/images/attachement/bmp/site1/20090330/001aa018fefe0b3a70d01a.bmp"/>
              <p:cNvPicPr>
                <a:picLocks noChangeAspect="1" noChangeArrowheads="1"/>
              </p:cNvPicPr>
              <p:nvPr/>
            </p:nvPicPr>
            <p:blipFill>
              <a:blip r:embed="rId6" cstate="screen"/>
              <a:srcRect/>
              <a:stretch>
                <a:fillRect/>
              </a:stretch>
            </p:blipFill>
            <p:spPr bwMode="auto">
              <a:xfrm>
                <a:off x="5255280" y="3147814"/>
                <a:ext cx="619384" cy="926870"/>
              </a:xfrm>
              <a:prstGeom prst="rect">
                <a:avLst/>
              </a:prstGeom>
              <a:noFill/>
            </p:spPr>
          </p:pic>
          <p:pic>
            <p:nvPicPr>
              <p:cNvPr id="23" name="Picture 12" descr="http://www.chinaculture.org/gb/images/attachement/bmp/site1/20090330/001aa018fefe0b3a70d01a.bmp"/>
              <p:cNvPicPr>
                <a:picLocks noChangeAspect="1" noChangeArrowheads="1"/>
              </p:cNvPicPr>
              <p:nvPr/>
            </p:nvPicPr>
            <p:blipFill>
              <a:blip r:embed="rId6" cstate="screen"/>
              <a:srcRect/>
              <a:stretch>
                <a:fillRect/>
              </a:stretch>
            </p:blipFill>
            <p:spPr bwMode="auto">
              <a:xfrm>
                <a:off x="5868144" y="3147814"/>
                <a:ext cx="619384" cy="926870"/>
              </a:xfrm>
              <a:prstGeom prst="rect">
                <a:avLst/>
              </a:prstGeom>
              <a:noFill/>
            </p:spPr>
          </p:pic>
        </p:grpSp>
        <p:sp>
          <p:nvSpPr>
            <p:cNvPr id="18" name="TextBox 17"/>
            <p:cNvSpPr txBox="1"/>
            <p:nvPr/>
          </p:nvSpPr>
          <p:spPr>
            <a:xfrm>
              <a:off x="4273577"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1</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26" name="TextBox 25"/>
            <p:cNvSpPr txBox="1"/>
            <p:nvPr/>
          </p:nvSpPr>
          <p:spPr>
            <a:xfrm>
              <a:off x="4849641"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2</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27" name="TextBox 26"/>
            <p:cNvSpPr txBox="1"/>
            <p:nvPr/>
          </p:nvSpPr>
          <p:spPr>
            <a:xfrm>
              <a:off x="5487322"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3</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28" name="TextBox 27"/>
            <p:cNvSpPr txBox="1"/>
            <p:nvPr/>
          </p:nvSpPr>
          <p:spPr>
            <a:xfrm>
              <a:off x="6084872"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4</a:t>
              </a:r>
              <a:endParaRPr lang="zh-CN" altLang="en-US" dirty="0">
                <a:solidFill>
                  <a:srgbClr val="FF0000"/>
                </a:solidFill>
                <a:latin typeface="Arial Black" panose="020B0A04020102020204" pitchFamily="34" charset="0"/>
                <a:ea typeface="幼圆" panose="02010509060101010101" pitchFamily="49" charset="-122"/>
              </a:endParaRPr>
            </a:p>
          </p:txBody>
        </p:sp>
      </p:grpSp>
      <p:pic>
        <p:nvPicPr>
          <p:cNvPr id="30" name="Picture 2" descr="http://h.hiphotos.baidu.com/baike/w%3D268%3Bg%3D0/sign=dbd21493cbef76093c0b9e9916e6c4f1/78310a55b319ebc4606366978226cffc1e1716a0.jpg"/>
          <p:cNvPicPr>
            <a:picLocks noChangeAspect="1" noChangeArrowheads="1"/>
          </p:cNvPicPr>
          <p:nvPr/>
        </p:nvPicPr>
        <p:blipFill>
          <a:blip r:embed="rId7" cstate="screen"/>
          <a:srcRect/>
          <a:stretch>
            <a:fillRect/>
          </a:stretch>
        </p:blipFill>
        <p:spPr bwMode="auto">
          <a:xfrm>
            <a:off x="7164288" y="411510"/>
            <a:ext cx="1082009" cy="1368661"/>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7164288" y="1874752"/>
            <a:ext cx="1107996"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玻尔兹曼</a:t>
            </a:r>
          </a:p>
        </p:txBody>
      </p:sp>
      <p:sp>
        <p:nvSpPr>
          <p:cNvPr id="2" name="TextBox 1"/>
          <p:cNvSpPr txBox="1"/>
          <p:nvPr/>
        </p:nvSpPr>
        <p:spPr>
          <a:xfrm>
            <a:off x="6487528" y="3219822"/>
            <a:ext cx="2856428" cy="1298377"/>
          </a:xfrm>
          <a:prstGeom prst="wedgeEllipseCallout">
            <a:avLst>
              <a:gd name="adj1" fmla="val 8925"/>
              <a:gd name="adj2" fmla="val -127949"/>
            </a:avLst>
          </a:prstGeom>
          <a:ln w="3175">
            <a:prstDash val="sysDash"/>
          </a:ln>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dirty="0">
                <a:latin typeface="幼圆" panose="02010509060101010101" pitchFamily="49" charset="-122"/>
                <a:ea typeface="幼圆" panose="02010509060101010101" pitchFamily="49" charset="-122"/>
              </a:rPr>
              <a:t>不严谨，应该是</a:t>
            </a:r>
            <a:endParaRPr lang="en-US" altLang="zh-CN" dirty="0">
              <a:latin typeface="幼圆" panose="02010509060101010101" pitchFamily="49" charset="-122"/>
              <a:ea typeface="幼圆" panose="02010509060101010101" pitchFamily="49" charset="-122"/>
            </a:endParaRPr>
          </a:p>
          <a:p>
            <a:pPr algn="ctr"/>
            <a:r>
              <a:rPr lang="en-US" altLang="zh-CN" dirty="0">
                <a:latin typeface="幼圆" panose="02010509060101010101" pitchFamily="49" charset="-122"/>
                <a:ea typeface="幼圆" panose="02010509060101010101" pitchFamily="49" charset="-122"/>
              </a:rPr>
              <a:t>S = ln5</a:t>
            </a:r>
          </a:p>
          <a:p>
            <a:r>
              <a:rPr lang="zh-CN" altLang="en-US" dirty="0">
                <a:latin typeface="幼圆" panose="02010509060101010101" pitchFamily="49" charset="-122"/>
                <a:ea typeface="幼圆" panose="02010509060101010101" pitchFamily="49" charset="-122"/>
              </a:rPr>
              <a:t>但不影响说明问题</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013005" y="4299942"/>
            <a:ext cx="2486987" cy="864096"/>
            <a:chOff x="1076901" y="4299942"/>
            <a:chExt cx="2486987" cy="864096"/>
          </a:xfrm>
        </p:grpSpPr>
        <p:sp>
          <p:nvSpPr>
            <p:cNvPr id="12" name="椭圆形标注 11"/>
            <p:cNvSpPr/>
            <p:nvPr/>
          </p:nvSpPr>
          <p:spPr>
            <a:xfrm>
              <a:off x="2051720" y="4299942"/>
              <a:ext cx="1512168" cy="360040"/>
            </a:xfrm>
            <a:prstGeom prst="wedgeEllipseCallout">
              <a:avLst>
                <a:gd name="adj1" fmla="val -51068"/>
                <a:gd name="adj2" fmla="val 7661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3" name="TextBox 12"/>
            <p:cNvSpPr txBox="1"/>
            <p:nvPr/>
          </p:nvSpPr>
          <p:spPr>
            <a:xfrm>
              <a:off x="1076901" y="4640818"/>
              <a:ext cx="902811"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sz="2800" dirty="0">
                  <a:solidFill>
                    <a:prstClr val="white"/>
                  </a:solidFill>
                  <a:latin typeface="方正超粗黑简体" panose="03000509000000000000" pitchFamily="65" charset="-122"/>
                  <a:ea typeface="方正超粗黑简体" panose="03000509000000000000" pitchFamily="65" charset="-122"/>
                </a:rPr>
                <a:t>信息</a:t>
              </a:r>
            </a:p>
          </p:txBody>
        </p:sp>
      </p:grpSp>
      <p:sp>
        <p:nvSpPr>
          <p:cNvPr id="9" name="TextBox 8"/>
          <p:cNvSpPr txBox="1"/>
          <p:nvPr/>
        </p:nvSpPr>
        <p:spPr>
          <a:xfrm>
            <a:off x="3546996" y="539360"/>
            <a:ext cx="2954655" cy="646331"/>
          </a:xfrm>
          <a:prstGeom prst="rect">
            <a:avLst/>
          </a:prstGeom>
          <a:solidFill>
            <a:schemeClr val="bg1"/>
          </a:solidFill>
          <a:ln w="3175">
            <a:solidFill>
              <a:schemeClr val="bg1">
                <a:lumMod val="85000"/>
              </a:schemeClr>
            </a:solidFill>
          </a:ln>
        </p:spPr>
        <p:txBody>
          <a:bodyPr wrap="none" rtlCol="0">
            <a:spAutoFit/>
          </a:bodyPr>
          <a:lstStyle/>
          <a:p>
            <a:pPr defTabSz="914400"/>
            <a:r>
              <a:rPr lang="zh-CN" altLang="en-US" dirty="0">
                <a:solidFill>
                  <a:srgbClr val="33CCFF"/>
                </a:solidFill>
                <a:latin typeface="幼圆" panose="02010509060101010101" pitchFamily="49" charset="-122"/>
                <a:ea typeface="幼圆" panose="02010509060101010101" pitchFamily="49" charset="-122"/>
              </a:rPr>
              <a:t>假设是这样的过程，不严密</a:t>
            </a:r>
            <a:endParaRPr lang="en-US" altLang="zh-CN" dirty="0">
              <a:solidFill>
                <a:srgbClr val="33CCFF"/>
              </a:solidFill>
              <a:latin typeface="幼圆" panose="02010509060101010101" pitchFamily="49" charset="-122"/>
              <a:ea typeface="幼圆" panose="02010509060101010101" pitchFamily="49" charset="-122"/>
            </a:endParaRPr>
          </a:p>
          <a:p>
            <a:pPr defTabSz="914400"/>
            <a:r>
              <a:rPr lang="zh-CN" altLang="en-US" dirty="0">
                <a:solidFill>
                  <a:srgbClr val="33CCFF"/>
                </a:solidFill>
                <a:latin typeface="幼圆" panose="02010509060101010101" pitchFamily="49" charset="-122"/>
                <a:ea typeface="幼圆" panose="02010509060101010101" pitchFamily="49" charset="-122"/>
              </a:rPr>
              <a:t>仅为了形象说明，不必较真</a:t>
            </a:r>
          </a:p>
        </p:txBody>
      </p:sp>
      <p:graphicFrame>
        <p:nvGraphicFramePr>
          <p:cNvPr id="10" name="表格 9"/>
          <p:cNvGraphicFramePr>
            <a:graphicFrameLocks noGrp="1"/>
          </p:cNvGraphicFramePr>
          <p:nvPr/>
        </p:nvGraphicFramePr>
        <p:xfrm>
          <a:off x="1331639" y="1419622"/>
          <a:ext cx="6048673" cy="2494280"/>
        </p:xfrm>
        <a:graphic>
          <a:graphicData uri="http://schemas.openxmlformats.org/drawingml/2006/table">
            <a:tbl>
              <a:tblPr firstRow="1" bandRow="1">
                <a:tableStyleId>{5C22544A-7EE6-4342-B048-85BDC9FD1C3A}</a:tableStyleId>
              </a:tblPr>
              <a:tblGrid>
                <a:gridCol w="792089">
                  <a:extLst>
                    <a:ext uri="{9D8B030D-6E8A-4147-A177-3AD203B41FA5}">
                      <a16:colId xmlns:a16="http://schemas.microsoft.com/office/drawing/2014/main" val="20000"/>
                    </a:ext>
                  </a:extLst>
                </a:gridCol>
                <a:gridCol w="1597509">
                  <a:extLst>
                    <a:ext uri="{9D8B030D-6E8A-4147-A177-3AD203B41FA5}">
                      <a16:colId xmlns:a16="http://schemas.microsoft.com/office/drawing/2014/main" val="20001"/>
                    </a:ext>
                  </a:extLst>
                </a:gridCol>
                <a:gridCol w="1210803">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tblGrid>
              <a:tr h="370840">
                <a:tc>
                  <a:txBody>
                    <a:bodyPr/>
                    <a:lstStyle/>
                    <a:p>
                      <a:pPr algn="ctr"/>
                      <a:r>
                        <a:rPr lang="zh-CN" altLang="en-US" dirty="0">
                          <a:ea typeface="幼圆" panose="02010509060101010101" pitchFamily="49" charset="-122"/>
                        </a:rPr>
                        <a:t>人员</a:t>
                      </a:r>
                      <a:br>
                        <a:rPr lang="en-US" altLang="zh-CN" dirty="0">
                          <a:ea typeface="幼圆" panose="02010509060101010101" pitchFamily="49" charset="-122"/>
                        </a:rPr>
                      </a:br>
                      <a:r>
                        <a:rPr lang="zh-CN" altLang="en-US" dirty="0">
                          <a:ea typeface="幼圆" panose="02010509060101010101" pitchFamily="49" charset="-122"/>
                        </a:rPr>
                        <a:t>序号</a:t>
                      </a:r>
                    </a:p>
                  </a:txBody>
                  <a:tcPr/>
                </a:tc>
                <a:tc>
                  <a:txBody>
                    <a:bodyPr/>
                    <a:lstStyle/>
                    <a:p>
                      <a:pPr algn="ctr"/>
                      <a:r>
                        <a:rPr lang="zh-CN" altLang="en-US" dirty="0">
                          <a:ea typeface="幼圆" panose="02010509060101010101" pitchFamily="49" charset="-122"/>
                        </a:rPr>
                        <a:t>面对的不确定性</a:t>
                      </a:r>
                      <a:r>
                        <a:rPr lang="en-US" altLang="zh-CN" dirty="0">
                          <a:ea typeface="幼圆" panose="02010509060101010101" pitchFamily="49" charset="-122"/>
                        </a:rPr>
                        <a:t>(</a:t>
                      </a:r>
                      <a:r>
                        <a:rPr lang="zh-CN" altLang="en-US" dirty="0">
                          <a:ea typeface="幼圆" panose="02010509060101010101" pitchFamily="49" charset="-122"/>
                        </a:rPr>
                        <a:t>熵</a:t>
                      </a:r>
                      <a:r>
                        <a:rPr lang="en-US" altLang="zh-CN" dirty="0">
                          <a:ea typeface="幼圆" panose="02010509060101010101" pitchFamily="49" charset="-122"/>
                        </a:rPr>
                        <a:t>)</a:t>
                      </a:r>
                      <a:r>
                        <a:rPr lang="zh-CN" altLang="en-US" dirty="0">
                          <a:ea typeface="幼圆" panose="02010509060101010101" pitchFamily="49" charset="-122"/>
                        </a:rPr>
                        <a:t>值</a:t>
                      </a:r>
                    </a:p>
                  </a:txBody>
                  <a:tcPr/>
                </a:tc>
                <a:tc>
                  <a:txBody>
                    <a:bodyPr/>
                    <a:lstStyle/>
                    <a:p>
                      <a:pPr algn="ctr"/>
                      <a:r>
                        <a:rPr lang="zh-CN" altLang="en-US" dirty="0">
                          <a:ea typeface="幼圆" panose="02010509060101010101" pitchFamily="49" charset="-122"/>
                        </a:rPr>
                        <a:t>摸中的</a:t>
                      </a:r>
                      <a:br>
                        <a:rPr lang="en-US" altLang="zh-CN" dirty="0">
                          <a:ea typeface="幼圆" panose="02010509060101010101" pitchFamily="49" charset="-122"/>
                        </a:rPr>
                      </a:br>
                      <a:r>
                        <a:rPr lang="zh-CN" altLang="en-US" dirty="0">
                          <a:ea typeface="幼圆" panose="02010509060101010101" pitchFamily="49" charset="-122"/>
                        </a:rPr>
                        <a:t>可能性</a:t>
                      </a:r>
                    </a:p>
                  </a:txBody>
                  <a:tcPr/>
                </a:tc>
                <a:tc>
                  <a:txBody>
                    <a:bodyPr/>
                    <a:lstStyle/>
                    <a:p>
                      <a:pPr algn="ctr"/>
                      <a:r>
                        <a:rPr lang="zh-CN" altLang="en-US" dirty="0">
                          <a:ea typeface="幼圆" panose="02010509060101010101" pitchFamily="49" charset="-122"/>
                        </a:rPr>
                        <a:t>摸牌</a:t>
                      </a:r>
                      <a:br>
                        <a:rPr lang="en-US" altLang="zh-CN" dirty="0">
                          <a:ea typeface="幼圆" panose="02010509060101010101" pitchFamily="49" charset="-122"/>
                        </a:rPr>
                      </a:br>
                      <a:r>
                        <a:rPr lang="zh-CN" altLang="en-US" dirty="0">
                          <a:ea typeface="幼圆" panose="02010509060101010101" pitchFamily="49" charset="-122"/>
                        </a:rPr>
                        <a:t>结果</a:t>
                      </a:r>
                    </a:p>
                  </a:txBody>
                  <a:tcPr/>
                </a:tc>
                <a:tc>
                  <a:txBody>
                    <a:bodyPr/>
                    <a:lstStyle/>
                    <a:p>
                      <a:pPr algn="ctr"/>
                      <a:r>
                        <a:rPr lang="zh-CN" altLang="en-US" dirty="0">
                          <a:ea typeface="幼圆" panose="02010509060101010101" pitchFamily="49" charset="-122"/>
                        </a:rPr>
                        <a:t>不确性</a:t>
                      </a:r>
                      <a:r>
                        <a:rPr lang="en-US" altLang="zh-CN" dirty="0">
                          <a:ea typeface="幼圆" panose="02010509060101010101" pitchFamily="49" charset="-122"/>
                        </a:rPr>
                        <a:t>(</a:t>
                      </a:r>
                      <a:r>
                        <a:rPr lang="zh-CN" altLang="en-US" dirty="0">
                          <a:ea typeface="幼圆" panose="02010509060101010101" pitchFamily="49" charset="-122"/>
                        </a:rPr>
                        <a:t>熵</a:t>
                      </a:r>
                      <a:r>
                        <a:rPr lang="en-US" altLang="zh-CN" dirty="0">
                          <a:ea typeface="幼圆" panose="02010509060101010101" pitchFamily="49" charset="-122"/>
                        </a:rPr>
                        <a:t>)</a:t>
                      </a:r>
                      <a:r>
                        <a:rPr lang="zh-CN" altLang="en-US" dirty="0">
                          <a:ea typeface="幼圆" panose="02010509060101010101" pitchFamily="49" charset="-122"/>
                        </a:rPr>
                        <a:t>的减小值</a:t>
                      </a:r>
                    </a:p>
                  </a:txBody>
                  <a:tcPr/>
                </a:tc>
                <a:extLst>
                  <a:ext uri="{0D108BD9-81ED-4DB2-BD59-A6C34878D82A}">
                    <a16:rowId xmlns:a16="http://schemas.microsoft.com/office/drawing/2014/main" val="10000"/>
                  </a:ext>
                </a:extLst>
              </a:tr>
              <a:tr h="370840">
                <a:tc>
                  <a:txBody>
                    <a:bodyPr/>
                    <a:lstStyle/>
                    <a:p>
                      <a:pPr algn="ct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5</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1/5</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zh-CN" altLang="en-US" dirty="0">
                          <a:latin typeface="幼圆" panose="02010509060101010101" pitchFamily="49" charset="-122"/>
                          <a:ea typeface="幼圆" panose="02010509060101010101" pitchFamily="49" charset="-122"/>
                        </a:rPr>
                        <a:t>没摸中</a:t>
                      </a:r>
                    </a:p>
                  </a:txBody>
                  <a:tcPr/>
                </a:tc>
                <a:tc>
                  <a:txBody>
                    <a:bodyPr/>
                    <a:lstStyle/>
                    <a:p>
                      <a:pPr algn="ct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extLst>
                  <a:ext uri="{0D108BD9-81ED-4DB2-BD59-A6C34878D82A}">
                    <a16:rowId xmlns:a16="http://schemas.microsoft.com/office/drawing/2014/main" val="10001"/>
                  </a:ext>
                </a:extLst>
              </a:tr>
              <a:tr h="370840">
                <a:tc>
                  <a:txBody>
                    <a:bodyPr/>
                    <a:lstStyle/>
                    <a:p>
                      <a:pPr algn="ctr"/>
                      <a:r>
                        <a:rPr lang="en-US" altLang="zh-CN" dirty="0">
                          <a:latin typeface="幼圆" panose="02010509060101010101" pitchFamily="49" charset="-122"/>
                          <a:ea typeface="幼圆" panose="02010509060101010101" pitchFamily="49" charset="-122"/>
                        </a:rPr>
                        <a:t>2</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4</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1/4</a:t>
                      </a:r>
                      <a:endParaRPr lang="zh-CN" altLang="en-US" dirty="0">
                        <a:latin typeface="幼圆" panose="02010509060101010101" pitchFamily="49" charset="-122"/>
                        <a:ea typeface="幼圆" panose="020105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幼圆" panose="02010509060101010101" pitchFamily="49" charset="-122"/>
                          <a:ea typeface="幼圆" panose="02010509060101010101" pitchFamily="49" charset="-122"/>
                        </a:rPr>
                        <a:t>没摸中</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extLst>
                  <a:ext uri="{0D108BD9-81ED-4DB2-BD59-A6C34878D82A}">
                    <a16:rowId xmlns:a16="http://schemas.microsoft.com/office/drawing/2014/main" val="10002"/>
                  </a:ext>
                </a:extLst>
              </a:tr>
              <a:tr h="370840">
                <a:tc>
                  <a:txBody>
                    <a:bodyPr/>
                    <a:lstStyle/>
                    <a:p>
                      <a:pPr algn="ctr"/>
                      <a:r>
                        <a:rPr lang="en-US" altLang="zh-CN" dirty="0">
                          <a:latin typeface="幼圆" panose="02010509060101010101" pitchFamily="49" charset="-122"/>
                          <a:ea typeface="幼圆" panose="02010509060101010101" pitchFamily="49" charset="-122"/>
                        </a:rPr>
                        <a:t>3</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3</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1/3</a:t>
                      </a:r>
                      <a:endParaRPr lang="zh-CN" altLang="en-US" dirty="0">
                        <a:latin typeface="幼圆" panose="02010509060101010101" pitchFamily="49" charset="-122"/>
                        <a:ea typeface="幼圆" panose="020105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幼圆" panose="02010509060101010101" pitchFamily="49" charset="-122"/>
                          <a:ea typeface="幼圆" panose="02010509060101010101" pitchFamily="49" charset="-122"/>
                        </a:rPr>
                        <a:t>没摸中</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extLst>
                  <a:ext uri="{0D108BD9-81ED-4DB2-BD59-A6C34878D82A}">
                    <a16:rowId xmlns:a16="http://schemas.microsoft.com/office/drawing/2014/main" val="10003"/>
                  </a:ext>
                </a:extLst>
              </a:tr>
              <a:tr h="370840">
                <a:tc>
                  <a:txBody>
                    <a:bodyPr/>
                    <a:lstStyle/>
                    <a:p>
                      <a:pPr algn="ctr"/>
                      <a:r>
                        <a:rPr lang="en-US" altLang="zh-CN" dirty="0">
                          <a:latin typeface="幼圆" panose="02010509060101010101" pitchFamily="49" charset="-122"/>
                          <a:ea typeface="幼圆" panose="02010509060101010101" pitchFamily="49" charset="-122"/>
                        </a:rPr>
                        <a:t>4</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2</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1/2</a:t>
                      </a:r>
                      <a:endParaRPr lang="zh-CN" altLang="en-US" dirty="0">
                        <a:latin typeface="幼圆" panose="02010509060101010101" pitchFamily="49" charset="-122"/>
                        <a:ea typeface="幼圆" panose="020105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幼圆" panose="02010509060101010101" pitchFamily="49" charset="-122"/>
                          <a:ea typeface="幼圆" panose="02010509060101010101" pitchFamily="49" charset="-122"/>
                        </a:rPr>
                        <a:t>没摸中</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extLst>
                  <a:ext uri="{0D108BD9-81ED-4DB2-BD59-A6C34878D82A}">
                    <a16:rowId xmlns:a16="http://schemas.microsoft.com/office/drawing/2014/main" val="10004"/>
                  </a:ext>
                </a:extLst>
              </a:tr>
              <a:tr h="370840">
                <a:tc>
                  <a:txBody>
                    <a:bodyPr/>
                    <a:lstStyle/>
                    <a:p>
                      <a:pPr algn="ctr"/>
                      <a:r>
                        <a:rPr lang="en-US" altLang="zh-CN" dirty="0">
                          <a:latin typeface="幼圆" panose="02010509060101010101" pitchFamily="49" charset="-122"/>
                          <a:ea typeface="幼圆" panose="02010509060101010101" pitchFamily="49" charset="-122"/>
                        </a:rPr>
                        <a:t>5</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1/1</a:t>
                      </a:r>
                      <a:endParaRPr lang="zh-CN" altLang="en-US" dirty="0">
                        <a:latin typeface="幼圆" panose="02010509060101010101" pitchFamily="49" charset="-122"/>
                        <a:ea typeface="幼圆" panose="020105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幼圆" panose="02010509060101010101" pitchFamily="49" charset="-122"/>
                          <a:ea typeface="幼圆" panose="02010509060101010101" pitchFamily="49" charset="-122"/>
                        </a:rPr>
                        <a:t>摸中</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dirty="0">
                        <a:latin typeface="幼圆" panose="02010509060101010101" pitchFamily="49" charset="-122"/>
                        <a:ea typeface="幼圆" panose="02010509060101010101" pitchFamily="49" charset="-122"/>
                      </a:endParaRPr>
                    </a:p>
                  </a:txBody>
                  <a:tcPr/>
                </a:tc>
                <a:extLst>
                  <a:ext uri="{0D108BD9-81ED-4DB2-BD59-A6C34878D82A}">
                    <a16:rowId xmlns:a16="http://schemas.microsoft.com/office/drawing/2014/main" val="10005"/>
                  </a:ext>
                </a:extLst>
              </a:tr>
            </a:tbl>
          </a:graphicData>
        </a:graphic>
      </p:graphicFrame>
      <p:sp>
        <p:nvSpPr>
          <p:cNvPr id="11" name="矩形 10"/>
          <p:cNvSpPr/>
          <p:nvPr/>
        </p:nvSpPr>
        <p:spPr>
          <a:xfrm>
            <a:off x="1331640" y="4011910"/>
            <a:ext cx="5904656" cy="646331"/>
          </a:xfrm>
          <a:prstGeom prst="rect">
            <a:avLst/>
          </a:prstGeom>
        </p:spPr>
        <p:txBody>
          <a:bodyPr wrap="square">
            <a:spAutoFit/>
          </a:bodyPr>
          <a:lstStyle/>
          <a:p>
            <a:pP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同一个袋子，对不掌握的情况，就是无序，是正熵。</a:t>
            </a:r>
          </a:p>
          <a:p>
            <a:pP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同一个袋子，对已掌握的情况，就是有序，是负熵。</a:t>
            </a:r>
          </a:p>
        </p:txBody>
      </p:sp>
      <p:grpSp>
        <p:nvGrpSpPr>
          <p:cNvPr id="15" name="组合 14"/>
          <p:cNvGrpSpPr/>
          <p:nvPr/>
        </p:nvGrpSpPr>
        <p:grpSpPr>
          <a:xfrm>
            <a:off x="292355" y="298667"/>
            <a:ext cx="3139664" cy="926870"/>
            <a:chOff x="3347864" y="3147814"/>
            <a:chExt cx="3139664" cy="926870"/>
          </a:xfrm>
        </p:grpSpPr>
        <p:grpSp>
          <p:nvGrpSpPr>
            <p:cNvPr id="16" name="组合 23"/>
            <p:cNvGrpSpPr/>
            <p:nvPr/>
          </p:nvGrpSpPr>
          <p:grpSpPr>
            <a:xfrm>
              <a:off x="3347864" y="3147814"/>
              <a:ext cx="3139664" cy="926870"/>
              <a:chOff x="3347864" y="3147814"/>
              <a:chExt cx="3139664" cy="926870"/>
            </a:xfrm>
          </p:grpSpPr>
          <p:pic>
            <p:nvPicPr>
              <p:cNvPr id="21" name="Picture 12" descr="http://www.chinaculture.org/gb/images/attachement/bmp/site1/20090330/001aa018fefe0b3a70d01a.bmp"/>
              <p:cNvPicPr>
                <a:picLocks noChangeAspect="1" noChangeArrowheads="1"/>
              </p:cNvPicPr>
              <p:nvPr/>
            </p:nvPicPr>
            <p:blipFill>
              <a:blip r:embed="rId2" cstate="screen"/>
              <a:srcRect/>
              <a:stretch>
                <a:fillRect/>
              </a:stretch>
            </p:blipFill>
            <p:spPr bwMode="auto">
              <a:xfrm>
                <a:off x="3347864" y="3147814"/>
                <a:ext cx="688205" cy="926870"/>
              </a:xfrm>
              <a:prstGeom prst="rect">
                <a:avLst/>
              </a:prstGeom>
              <a:noFill/>
            </p:spPr>
          </p:pic>
          <p:pic>
            <p:nvPicPr>
              <p:cNvPr id="22" name="Picture 12" descr="http://www.chinaculture.org/gb/images/attachement/bmp/site1/20090330/001aa018fefe0b3a70d01a.bmp"/>
              <p:cNvPicPr>
                <a:picLocks noChangeAspect="1" noChangeArrowheads="1"/>
              </p:cNvPicPr>
              <p:nvPr/>
            </p:nvPicPr>
            <p:blipFill>
              <a:blip r:embed="rId3" cstate="screen"/>
              <a:srcRect/>
              <a:stretch>
                <a:fillRect/>
              </a:stretch>
            </p:blipFill>
            <p:spPr bwMode="auto">
              <a:xfrm>
                <a:off x="4029550" y="3147814"/>
                <a:ext cx="619384" cy="926870"/>
              </a:xfrm>
              <a:prstGeom prst="rect">
                <a:avLst/>
              </a:prstGeom>
              <a:noFill/>
            </p:spPr>
          </p:pic>
          <p:pic>
            <p:nvPicPr>
              <p:cNvPr id="23" name="Picture 12" descr="http://www.chinaculture.org/gb/images/attachement/bmp/site1/20090330/001aa018fefe0b3a70d01a.bmp"/>
              <p:cNvPicPr>
                <a:picLocks noChangeAspect="1" noChangeArrowheads="1"/>
              </p:cNvPicPr>
              <p:nvPr/>
            </p:nvPicPr>
            <p:blipFill>
              <a:blip r:embed="rId3" cstate="screen"/>
              <a:srcRect/>
              <a:stretch>
                <a:fillRect/>
              </a:stretch>
            </p:blipFill>
            <p:spPr bwMode="auto">
              <a:xfrm>
                <a:off x="4642415" y="3147814"/>
                <a:ext cx="619384" cy="926870"/>
              </a:xfrm>
              <a:prstGeom prst="rect">
                <a:avLst/>
              </a:prstGeom>
              <a:noFill/>
            </p:spPr>
          </p:pic>
          <p:pic>
            <p:nvPicPr>
              <p:cNvPr id="24" name="Picture 12" descr="http://www.chinaculture.org/gb/images/attachement/bmp/site1/20090330/001aa018fefe0b3a70d01a.bmp"/>
              <p:cNvPicPr>
                <a:picLocks noChangeAspect="1" noChangeArrowheads="1"/>
              </p:cNvPicPr>
              <p:nvPr/>
            </p:nvPicPr>
            <p:blipFill>
              <a:blip r:embed="rId3" cstate="screen"/>
              <a:srcRect/>
              <a:stretch>
                <a:fillRect/>
              </a:stretch>
            </p:blipFill>
            <p:spPr bwMode="auto">
              <a:xfrm>
                <a:off x="5255280" y="3147814"/>
                <a:ext cx="619384" cy="926870"/>
              </a:xfrm>
              <a:prstGeom prst="rect">
                <a:avLst/>
              </a:prstGeom>
              <a:noFill/>
            </p:spPr>
          </p:pic>
          <p:pic>
            <p:nvPicPr>
              <p:cNvPr id="25" name="Picture 12" descr="http://www.chinaculture.org/gb/images/attachement/bmp/site1/20090330/001aa018fefe0b3a70d01a.bmp"/>
              <p:cNvPicPr>
                <a:picLocks noChangeAspect="1" noChangeArrowheads="1"/>
              </p:cNvPicPr>
              <p:nvPr/>
            </p:nvPicPr>
            <p:blipFill>
              <a:blip r:embed="rId3" cstate="screen"/>
              <a:srcRect/>
              <a:stretch>
                <a:fillRect/>
              </a:stretch>
            </p:blipFill>
            <p:spPr bwMode="auto">
              <a:xfrm>
                <a:off x="5868144" y="3147814"/>
                <a:ext cx="619384" cy="926870"/>
              </a:xfrm>
              <a:prstGeom prst="rect">
                <a:avLst/>
              </a:prstGeom>
              <a:noFill/>
            </p:spPr>
          </p:pic>
        </p:grpSp>
        <p:sp>
          <p:nvSpPr>
            <p:cNvPr id="17" name="TextBox 16"/>
            <p:cNvSpPr txBox="1"/>
            <p:nvPr/>
          </p:nvSpPr>
          <p:spPr>
            <a:xfrm>
              <a:off x="4273577"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1</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18" name="TextBox 17"/>
            <p:cNvSpPr txBox="1"/>
            <p:nvPr/>
          </p:nvSpPr>
          <p:spPr>
            <a:xfrm>
              <a:off x="4849641"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2</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19" name="TextBox 18"/>
            <p:cNvSpPr txBox="1"/>
            <p:nvPr/>
          </p:nvSpPr>
          <p:spPr>
            <a:xfrm>
              <a:off x="5487322"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3</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20" name="TextBox 19"/>
            <p:cNvSpPr txBox="1"/>
            <p:nvPr/>
          </p:nvSpPr>
          <p:spPr>
            <a:xfrm>
              <a:off x="6084872"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4</a:t>
              </a:r>
              <a:endParaRPr lang="zh-CN" altLang="en-US" dirty="0">
                <a:solidFill>
                  <a:srgbClr val="FF0000"/>
                </a:solidFill>
                <a:latin typeface="Arial Black" panose="020B0A04020102020204" pitchFamily="34" charset="0"/>
                <a:ea typeface="幼圆" panose="02010509060101010101" pitchFamily="49" charset="-122"/>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0" y="483518"/>
            <a:ext cx="1224136" cy="1888311"/>
            <a:chOff x="251520" y="1711296"/>
            <a:chExt cx="1224136" cy="1888311"/>
          </a:xfrm>
        </p:grpSpPr>
        <p:pic>
          <p:nvPicPr>
            <p:cNvPr id="3" name="Picture 7" descr="u=3279163751,2699569016&amp;fm=0&amp;gp=38">
              <a:hlinkClick r:id="rId2"/>
            </p:cNvPr>
            <p:cNvPicPr>
              <a:picLocks noChangeArrowheads="1"/>
            </p:cNvPicPr>
            <p:nvPr/>
          </p:nvPicPr>
          <p:blipFill>
            <a:blip r:embed="rId3" cstate="screen"/>
            <a:stretch>
              <a:fillRect/>
            </a:stretch>
          </p:blipFill>
          <p:spPr bwMode="auto">
            <a:xfrm>
              <a:off x="317099" y="1711296"/>
              <a:ext cx="1092978" cy="1504883"/>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4" name="TextBox 3"/>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香农</a:t>
              </a:r>
            </a:p>
          </p:txBody>
        </p:sp>
      </p:grpSp>
      <p:sp>
        <p:nvSpPr>
          <p:cNvPr id="5" name="TextBox 4"/>
          <p:cNvSpPr txBox="1"/>
          <p:nvPr/>
        </p:nvSpPr>
        <p:spPr>
          <a:xfrm>
            <a:off x="1763688" y="339502"/>
            <a:ext cx="1261884"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信息论</a:t>
            </a:r>
          </a:p>
        </p:txBody>
      </p:sp>
      <p:grpSp>
        <p:nvGrpSpPr>
          <p:cNvPr id="6" name="组合 5"/>
          <p:cNvGrpSpPr/>
          <p:nvPr/>
        </p:nvGrpSpPr>
        <p:grpSpPr>
          <a:xfrm>
            <a:off x="1835696" y="1333031"/>
            <a:ext cx="2457724" cy="1382735"/>
            <a:chOff x="4067880" y="1563638"/>
            <a:chExt cx="2457724" cy="1382735"/>
          </a:xfrm>
        </p:grpSpPr>
        <p:sp>
          <p:nvSpPr>
            <p:cNvPr id="7" name="矩形 6"/>
            <p:cNvSpPr/>
            <p:nvPr/>
          </p:nvSpPr>
          <p:spPr>
            <a:xfrm>
              <a:off x="5110638" y="1563638"/>
              <a:ext cx="1378904" cy="369332"/>
            </a:xfrm>
            <a:prstGeom prst="rect">
              <a:avLst/>
            </a:prstGeom>
          </p:spPr>
          <p:txBody>
            <a:bodyPr wrap="none">
              <a:spAutoFit/>
            </a:bodyPr>
            <a:lstStyle/>
            <a:p>
              <a:pPr defTabSz="914400"/>
              <a:r>
                <a:rPr lang="en-US" altLang="zh-CN" dirty="0">
                  <a:solidFill>
                    <a:prstClr val="black"/>
                  </a:solidFill>
                  <a:effectLst>
                    <a:outerShdw blurRad="38100" dist="38100" dir="2700000" algn="tl">
                      <a:srgbClr val="000000">
                        <a:alpha val="43137"/>
                      </a:srgbClr>
                    </a:outerShdw>
                  </a:effectLst>
                  <a:ea typeface="幼圆" panose="02010509060101010101" pitchFamily="49" charset="-122"/>
                </a:rPr>
                <a:t>H=∑-pi log pi</a:t>
              </a:r>
            </a:p>
          </p:txBody>
        </p:sp>
        <p:sp>
          <p:nvSpPr>
            <p:cNvPr id="8" name="TextBox 7"/>
            <p:cNvSpPr txBox="1"/>
            <p:nvPr/>
          </p:nvSpPr>
          <p:spPr>
            <a:xfrm>
              <a:off x="4067944" y="1563638"/>
              <a:ext cx="877163"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信息熵</a:t>
              </a:r>
            </a:p>
          </p:txBody>
        </p:sp>
        <p:sp>
          <p:nvSpPr>
            <p:cNvPr id="9" name="TextBox 8"/>
            <p:cNvSpPr txBox="1"/>
            <p:nvPr/>
          </p:nvSpPr>
          <p:spPr>
            <a:xfrm>
              <a:off x="4067880" y="1992266"/>
              <a:ext cx="2457724" cy="95410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a:t>
              </a:r>
              <a:r>
                <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 </a:t>
              </a: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确定性</a:t>
              </a:r>
              <a:endPar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 </a:t>
              </a:r>
              <a:r>
                <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负熵</a:t>
              </a:r>
              <a:endPar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13" name="TextBox 12"/>
          <p:cNvSpPr txBox="1"/>
          <p:nvPr/>
        </p:nvSpPr>
        <p:spPr>
          <a:xfrm>
            <a:off x="395536" y="3147814"/>
            <a:ext cx="382829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defTabSz="914400"/>
            <a:r>
              <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 - -</a:t>
            </a: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，以负抵正，靠谱！</a:t>
            </a:r>
          </a:p>
        </p:txBody>
      </p:sp>
      <p:sp>
        <p:nvSpPr>
          <p:cNvPr id="10" name="TextBox 9"/>
          <p:cNvSpPr txBox="1"/>
          <p:nvPr/>
        </p:nvSpPr>
        <p:spPr>
          <a:xfrm>
            <a:off x="5220072" y="987574"/>
            <a:ext cx="3799403" cy="2935903"/>
          </a:xfrm>
          <a:prstGeom prst="star24">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信息化</a:t>
            </a:r>
            <a:endParaRPr lang="en-US" altLang="zh-CN"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是熵减</a:t>
            </a:r>
          </a:p>
        </p:txBody>
      </p:sp>
      <p:sp>
        <p:nvSpPr>
          <p:cNvPr id="12" name="TextBox 11"/>
          <p:cNvSpPr txBox="1"/>
          <p:nvPr/>
        </p:nvSpPr>
        <p:spPr>
          <a:xfrm>
            <a:off x="423214" y="4227934"/>
            <a:ext cx="7725192"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信息系统，抵抗熵增，既提供工具，又提供材料</a:t>
            </a:r>
          </a:p>
        </p:txBody>
      </p:sp>
      <p:sp>
        <p:nvSpPr>
          <p:cNvPr id="14" name="文本框 13"/>
          <p:cNvSpPr txBox="1"/>
          <p:nvPr/>
        </p:nvSpPr>
        <p:spPr>
          <a:xfrm>
            <a:off x="194175" y="2368682"/>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工具课导师</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411510"/>
            <a:ext cx="5760640" cy="830997"/>
          </a:xfrm>
          <a:prstGeom prst="rect">
            <a:avLst/>
          </a:prstGeom>
        </p:spPr>
        <p:txBody>
          <a:bodyPr wrap="square">
            <a:spAutoFit/>
          </a:bodyPr>
          <a:lstStyle/>
          <a:p>
            <a:pPr defTabSz="914400"/>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信息熵</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也成为了“</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信息量</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量度</a:t>
            </a:r>
          </a:p>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信息熵能够表示一条消息中包含多少信息</a:t>
            </a:r>
          </a:p>
        </p:txBody>
      </p:sp>
      <p:sp>
        <p:nvSpPr>
          <p:cNvPr id="3" name="TextBox 2"/>
          <p:cNvSpPr txBox="1"/>
          <p:nvPr/>
        </p:nvSpPr>
        <p:spPr>
          <a:xfrm>
            <a:off x="1043608" y="1386523"/>
            <a:ext cx="2031325" cy="369332"/>
          </a:xfrm>
          <a:prstGeom prst="wedgeRectCallout">
            <a:avLst>
              <a:gd name="adj1" fmla="val 132934"/>
              <a:gd name="adj2" fmla="val -199546"/>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dirty="0">
                <a:solidFill>
                  <a:prstClr val="black"/>
                </a:solidFill>
                <a:latin typeface="幼圆" panose="02010509060101010101" pitchFamily="49" charset="-122"/>
                <a:ea typeface="幼圆" panose="02010509060101010101" pitchFamily="49" charset="-122"/>
              </a:rPr>
              <a:t>需要有个</a:t>
            </a:r>
            <a:r>
              <a:rPr lang="zh-CN" altLang="en-US" dirty="0">
                <a:solidFill>
                  <a:srgbClr val="C00000"/>
                </a:solidFill>
                <a:latin typeface="幼圆" panose="02010509060101010101" pitchFamily="49" charset="-122"/>
                <a:ea typeface="幼圆" panose="02010509060101010101" pitchFamily="49" charset="-122"/>
              </a:rPr>
              <a:t>度量单位</a:t>
            </a:r>
            <a:endParaRPr lang="zh-CN" altLang="en-US" dirty="0">
              <a:solidFill>
                <a:srgbClr val="C00000"/>
              </a:solidFill>
              <a:latin typeface="方正粗宋简体" panose="03000509000000000000" pitchFamily="65" charset="-122"/>
              <a:ea typeface="方正粗宋简体" panose="03000509000000000000" pitchFamily="65" charset="-122"/>
            </a:endParaRPr>
          </a:p>
        </p:txBody>
      </p:sp>
      <p:sp>
        <p:nvSpPr>
          <p:cNvPr id="4" name="TextBox 3"/>
          <p:cNvSpPr txBox="1"/>
          <p:nvPr/>
        </p:nvSpPr>
        <p:spPr>
          <a:xfrm>
            <a:off x="4716016" y="1458531"/>
            <a:ext cx="3312368" cy="923330"/>
          </a:xfrm>
          <a:prstGeom prst="wedgeRectCallout">
            <a:avLst>
              <a:gd name="adj1" fmla="val -101304"/>
              <a:gd name="adj2" fmla="val -36376"/>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度量单位是定义出来的。最自然的就是“</a:t>
            </a:r>
            <a:r>
              <a:rPr lang="zh-CN" altLang="en-US" dirty="0">
                <a:solidFill>
                  <a:srgbClr val="C00000"/>
                </a:solidFill>
                <a:latin typeface="幼圆" panose="02010509060101010101" pitchFamily="49" charset="-122"/>
                <a:ea typeface="幼圆" panose="02010509060101010101" pitchFamily="49" charset="-122"/>
              </a:rPr>
              <a:t>自然数</a:t>
            </a:r>
            <a:r>
              <a:rPr lang="zh-CN" altLang="en-US" dirty="0">
                <a:solidFill>
                  <a:prstClr val="black"/>
                </a:solidFill>
                <a:latin typeface="幼圆" panose="02010509060101010101" pitchFamily="49" charset="-122"/>
                <a:ea typeface="幼圆" panose="02010509060101010101" pitchFamily="49" charset="-122"/>
              </a:rPr>
              <a:t>”，就是“</a:t>
            </a:r>
            <a:r>
              <a:rPr lang="zh-CN" altLang="en-US" dirty="0">
                <a:solidFill>
                  <a:srgbClr val="C00000"/>
                </a:solidFill>
                <a:latin typeface="幼圆" panose="02010509060101010101" pitchFamily="49" charset="-122"/>
                <a:ea typeface="幼圆" panose="02010509060101010101" pitchFamily="49" charset="-122"/>
              </a:rPr>
              <a:t>个</a:t>
            </a:r>
            <a:r>
              <a:rPr lang="zh-CN" altLang="en-US" dirty="0">
                <a:solidFill>
                  <a:prstClr val="black"/>
                </a:solidFill>
                <a:latin typeface="幼圆" panose="02010509060101010101" pitchFamily="49" charset="-122"/>
                <a:ea typeface="幼圆" panose="02010509060101010101" pitchFamily="49" charset="-122"/>
              </a:rPr>
              <a:t>”，比如摸麻将的</a:t>
            </a:r>
            <a:r>
              <a:rPr lang="en-US" altLang="zh-CN" dirty="0">
                <a:solidFill>
                  <a:prstClr val="black"/>
                </a:solidFill>
                <a:latin typeface="幼圆" panose="02010509060101010101" pitchFamily="49" charset="-122"/>
                <a:ea typeface="幼圆" panose="02010509060101010101" pitchFamily="49" charset="-122"/>
              </a:rPr>
              <a:t>5</a:t>
            </a:r>
            <a:r>
              <a:rPr lang="zh-CN" altLang="en-US" dirty="0">
                <a:solidFill>
                  <a:prstClr val="black"/>
                </a:solidFill>
                <a:latin typeface="幼圆" panose="02010509060101010101" pitchFamily="49" charset="-122"/>
                <a:ea typeface="幼圆" panose="02010509060101010101" pitchFamily="49" charset="-122"/>
              </a:rPr>
              <a:t>个状态</a:t>
            </a:r>
            <a:endParaRPr lang="zh-CN" altLang="en-US" dirty="0">
              <a:solidFill>
                <a:srgbClr val="C00000"/>
              </a:solidFill>
              <a:latin typeface="方正粗宋简体" panose="03000509000000000000" pitchFamily="65" charset="-122"/>
              <a:ea typeface="方正粗宋简体" panose="03000509000000000000" pitchFamily="65" charset="-122"/>
            </a:endParaRPr>
          </a:p>
        </p:txBody>
      </p:sp>
      <p:sp>
        <p:nvSpPr>
          <p:cNvPr id="5" name="TextBox 4"/>
          <p:cNvSpPr txBox="1"/>
          <p:nvPr/>
        </p:nvSpPr>
        <p:spPr>
          <a:xfrm>
            <a:off x="1043608" y="1923678"/>
            <a:ext cx="2736304" cy="646331"/>
          </a:xfrm>
          <a:prstGeom prst="wedgeRectCallout">
            <a:avLst>
              <a:gd name="adj1" fmla="val 132263"/>
              <a:gd name="adj2" fmla="val -40693"/>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但是当数量庞大时，自然数太麻烦，所以用“</a:t>
            </a:r>
            <a:r>
              <a:rPr lang="zh-CN" altLang="en-US" dirty="0">
                <a:solidFill>
                  <a:srgbClr val="C00000"/>
                </a:solidFill>
                <a:latin typeface="幼圆" panose="02010509060101010101" pitchFamily="49" charset="-122"/>
                <a:ea typeface="幼圆" panose="02010509060101010101" pitchFamily="49" charset="-122"/>
              </a:rPr>
              <a:t>对数</a:t>
            </a:r>
            <a:r>
              <a:rPr lang="zh-CN" altLang="en-US" dirty="0">
                <a:solidFill>
                  <a:prstClr val="black"/>
                </a:solidFill>
                <a:latin typeface="幼圆" panose="02010509060101010101" pitchFamily="49" charset="-122"/>
                <a:ea typeface="幼圆" panose="02010509060101010101" pitchFamily="49" charset="-122"/>
              </a:rPr>
              <a:t>”</a:t>
            </a:r>
            <a:endParaRPr lang="zh-CN" altLang="en-US" dirty="0">
              <a:solidFill>
                <a:srgbClr val="C00000"/>
              </a:solidFill>
              <a:latin typeface="方正粗宋简体" panose="03000509000000000000" pitchFamily="65" charset="-122"/>
              <a:ea typeface="方正粗宋简体" panose="03000509000000000000" pitchFamily="65" charset="-122"/>
            </a:endParaRPr>
          </a:p>
        </p:txBody>
      </p:sp>
      <p:sp>
        <p:nvSpPr>
          <p:cNvPr id="6" name="TextBox 5"/>
          <p:cNvSpPr txBox="1"/>
          <p:nvPr/>
        </p:nvSpPr>
        <p:spPr>
          <a:xfrm>
            <a:off x="4716016" y="2499742"/>
            <a:ext cx="3312368" cy="646331"/>
          </a:xfrm>
          <a:prstGeom prst="wedgeRectCallout">
            <a:avLst>
              <a:gd name="adj1" fmla="val -79156"/>
              <a:gd name="adj2" fmla="val -52738"/>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algn="just" defTabSz="914400"/>
            <a:r>
              <a:rPr lang="en-US" altLang="zh-CN"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r>
              <a:rPr lang="en-US" altLang="zh-CN"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，比特</a:t>
            </a:r>
            <a:r>
              <a:rPr lang="en-US" altLang="zh-CN"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bit</a:t>
            </a:r>
            <a:endPar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47118" name="AutoShape 14" descr="http://img3.imgtn.bdimg.com/it/u=1284878081,53014001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pPr defTabSz="914400"/>
            <a:endParaRPr lang="zh-CN" altLang="en-US" dirty="0">
              <a:solidFill>
                <a:prstClr val="black"/>
              </a:solidFill>
              <a:ea typeface="幼圆" panose="02010509060101010101" pitchFamily="49" charset="-122"/>
            </a:endParaRPr>
          </a:p>
        </p:txBody>
      </p:sp>
      <p:grpSp>
        <p:nvGrpSpPr>
          <p:cNvPr id="28" name="组合 27"/>
          <p:cNvGrpSpPr/>
          <p:nvPr/>
        </p:nvGrpSpPr>
        <p:grpSpPr>
          <a:xfrm>
            <a:off x="1043608" y="2715766"/>
            <a:ext cx="2736304" cy="1815882"/>
            <a:chOff x="467544" y="3188649"/>
            <a:chExt cx="2736304" cy="1815882"/>
          </a:xfrm>
        </p:grpSpPr>
        <p:grpSp>
          <p:nvGrpSpPr>
            <p:cNvPr id="20" name="组合 19"/>
            <p:cNvGrpSpPr/>
            <p:nvPr/>
          </p:nvGrpSpPr>
          <p:grpSpPr>
            <a:xfrm>
              <a:off x="467544" y="3188649"/>
              <a:ext cx="2736304" cy="1815882"/>
              <a:chOff x="827584" y="3291830"/>
              <a:chExt cx="2376264" cy="1815882"/>
            </a:xfrm>
          </p:grpSpPr>
          <p:pic>
            <p:nvPicPr>
              <p:cNvPr id="47113" name="Picture 9" descr="http://www.kejik.com/image/1457314869861.gif"/>
              <p:cNvPicPr>
                <a:picLocks noChangeAspect="1" noChangeArrowheads="1"/>
              </p:cNvPicPr>
              <p:nvPr/>
            </p:nvPicPr>
            <p:blipFill>
              <a:blip r:embed="rId2" cstate="screen">
                <a:clrChange>
                  <a:clrFrom>
                    <a:srgbClr val="FFFFFF"/>
                  </a:clrFrom>
                  <a:clrTo>
                    <a:srgbClr val="FFFFFF">
                      <a:alpha val="0"/>
                    </a:srgbClr>
                  </a:clrTo>
                </a:clrChange>
              </a:blip>
              <a:srcRect t="47494" r="70146" b="8654"/>
              <a:stretch>
                <a:fillRect/>
              </a:stretch>
            </p:blipFill>
            <p:spPr bwMode="auto">
              <a:xfrm>
                <a:off x="2578515" y="3343056"/>
                <a:ext cx="466637" cy="432048"/>
              </a:xfrm>
              <a:prstGeom prst="rect">
                <a:avLst/>
              </a:prstGeom>
              <a:noFill/>
            </p:spPr>
          </p:pic>
          <p:sp>
            <p:nvSpPr>
              <p:cNvPr id="7" name="TextBox 6"/>
              <p:cNvSpPr txBox="1"/>
              <p:nvPr/>
            </p:nvSpPr>
            <p:spPr>
              <a:xfrm>
                <a:off x="827584" y="3291830"/>
                <a:ext cx="2376264" cy="1815882"/>
              </a:xfrm>
              <a:prstGeom prst="wedgeRectCallout">
                <a:avLst>
                  <a:gd name="adj1" fmla="val 87130"/>
                  <a:gd name="adj2" fmla="val -31757"/>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defTabSz="914400"/>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tit</a:t>
                </a:r>
              </a:p>
              <a:p>
                <a:pPr algn="just" defTabSz="914400"/>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4</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fit</a:t>
                </a:r>
              </a:p>
              <a:p>
                <a:pPr algn="just" defTabSz="914400"/>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6</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sit</a:t>
                </a:r>
              </a:p>
              <a:p>
                <a:pPr algn="just" defTabSz="914400"/>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9</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nit</a:t>
                </a:r>
                <a:endPar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pic>
          <p:nvPicPr>
            <p:cNvPr id="22" name="Picture 11" descr="http://e.hiphotos.baidu.com/zhidao/pic/item/b17eca8065380cd7359e2858a744ad3458828187.jpg"/>
            <p:cNvPicPr>
              <a:picLocks noChangeAspect="1" noChangeArrowheads="1"/>
            </p:cNvPicPr>
            <p:nvPr/>
          </p:nvPicPr>
          <p:blipFill>
            <a:blip r:embed="rId3" cstate="screen">
              <a:clrChange>
                <a:clrFrom>
                  <a:srgbClr val="F9FBFA"/>
                </a:clrFrom>
                <a:clrTo>
                  <a:srgbClr val="F9FBFA">
                    <a:alpha val="0"/>
                  </a:srgbClr>
                </a:clrTo>
              </a:clrChange>
            </a:blip>
            <a:srcRect/>
            <a:stretch>
              <a:fillRect/>
            </a:stretch>
          </p:blipFill>
          <p:spPr bwMode="auto">
            <a:xfrm>
              <a:off x="2612995" y="3723878"/>
              <a:ext cx="432048" cy="343500"/>
            </a:xfrm>
            <a:prstGeom prst="rect">
              <a:avLst/>
            </a:prstGeom>
            <a:noFill/>
          </p:spPr>
        </p:pic>
        <p:pic>
          <p:nvPicPr>
            <p:cNvPr id="23" name="Picture 12" descr="C:\DOCUME~1\ARTHUR~1\LOCALS~1\Temp\3WT50_(O}{U{4P48EF`K0QC.gif"/>
            <p:cNvPicPr>
              <a:picLocks noChangeAspect="1" noChangeArrowheads="1"/>
            </p:cNvPicPr>
            <p:nvPr/>
          </p:nvPicPr>
          <p:blipFill>
            <a:blip r:embed="rId4" cstate="print"/>
            <a:srcRect/>
            <a:stretch>
              <a:fillRect/>
            </a:stretch>
          </p:blipFill>
          <p:spPr bwMode="auto">
            <a:xfrm>
              <a:off x="2633048" y="4145535"/>
              <a:ext cx="395536" cy="395536"/>
            </a:xfrm>
            <a:prstGeom prst="rect">
              <a:avLst/>
            </a:prstGeom>
            <a:noFill/>
          </p:spPr>
        </p:pic>
        <p:pic>
          <p:nvPicPr>
            <p:cNvPr id="25" name="图片 24" descr="360截图20160412122748796.jpg"/>
            <p:cNvPicPr>
              <a:picLocks noChangeAspect="1"/>
            </p:cNvPicPr>
            <p:nvPr/>
          </p:nvPicPr>
          <p:blipFill>
            <a:blip r:embed="rId5" cstate="screen">
              <a:clrChange>
                <a:clrFrom>
                  <a:srgbClr val="FFFFFF"/>
                </a:clrFrom>
                <a:clrTo>
                  <a:srgbClr val="FFFFFF">
                    <a:alpha val="0"/>
                  </a:srgbClr>
                </a:clrTo>
              </a:clrChange>
            </a:blip>
            <a:stretch>
              <a:fillRect/>
            </a:stretch>
          </p:blipFill>
          <p:spPr>
            <a:xfrm>
              <a:off x="2561040" y="4577583"/>
              <a:ext cx="570800" cy="344810"/>
            </a:xfrm>
            <a:prstGeom prst="rect">
              <a:avLst/>
            </a:prstGeom>
          </p:spPr>
        </p:pic>
      </p:grpSp>
      <p:pic>
        <p:nvPicPr>
          <p:cNvPr id="47119" name="Picture 15" descr="C:\DOCUME~1\ARTHUR~1\LOCALS~1\Temp\W8Z9`UQDR%}%84OXL6)}@N2.gif"/>
          <p:cNvPicPr>
            <a:picLocks noChangeAspect="1" noChangeArrowheads="1" noCrop="1"/>
          </p:cNvPicPr>
          <p:nvPr/>
        </p:nvPicPr>
        <p:blipFill>
          <a:blip r:embed="rId6" cstate="print"/>
          <a:srcRect/>
          <a:stretch>
            <a:fillRect/>
          </a:stretch>
        </p:blipFill>
        <p:spPr bwMode="auto">
          <a:xfrm>
            <a:off x="5508104" y="3939902"/>
            <a:ext cx="648072" cy="648072"/>
          </a:xfrm>
          <a:prstGeom prst="rect">
            <a:avLst/>
          </a:prstGeom>
          <a:noFill/>
        </p:spPr>
      </p:pic>
      <p:sp>
        <p:nvSpPr>
          <p:cNvPr id="26" name="TextBox 25"/>
          <p:cNvSpPr txBox="1"/>
          <p:nvPr/>
        </p:nvSpPr>
        <p:spPr>
          <a:xfrm>
            <a:off x="4716016" y="3507854"/>
            <a:ext cx="3312368" cy="1077218"/>
          </a:xfrm>
          <a:prstGeom prst="wedgeRectCallout">
            <a:avLst>
              <a:gd name="adj1" fmla="val 40182"/>
              <a:gd name="adj2" fmla="val -94089"/>
            </a:avLst>
          </a:prstGeom>
          <a:noFill/>
          <a:ln>
            <a:solidFill>
              <a:srgbClr val="008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defTabSz="914400"/>
            <a:r>
              <a:rPr lang="en-US" altLang="zh-CN" sz="3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10</a:t>
            </a:r>
            <a:r>
              <a:rPr lang="en-US" altLang="zh-CN" sz="3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3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，什特</a:t>
            </a:r>
            <a:endParaRPr lang="en-US" altLang="zh-CN" sz="3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just" defTabSz="914400"/>
            <a:r>
              <a:rPr lang="en-US" altLang="zh-CN"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shit</a:t>
            </a:r>
            <a:endParaRPr lang="zh-CN" altLang="en-US" sz="3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29" name="图片 28" descr="女阿色.png"/>
          <p:cNvPicPr>
            <a:picLocks noChangeAspect="1"/>
          </p:cNvPicPr>
          <p:nvPr/>
        </p:nvPicPr>
        <p:blipFill>
          <a:blip r:embed="rId7" cstate="screen"/>
          <a:stretch>
            <a:fillRect/>
          </a:stretch>
        </p:blipFill>
        <p:spPr>
          <a:xfrm>
            <a:off x="7143750" y="4227934"/>
            <a:ext cx="864096" cy="864096"/>
          </a:xfrm>
          <a:prstGeom prst="rect">
            <a:avLst/>
          </a:prstGeom>
        </p:spPr>
      </p:pic>
      <p:sp>
        <p:nvSpPr>
          <p:cNvPr id="30" name="TextBox 29"/>
          <p:cNvSpPr txBox="1"/>
          <p:nvPr/>
        </p:nvSpPr>
        <p:spPr>
          <a:xfrm>
            <a:off x="1115616" y="4659982"/>
            <a:ext cx="4570482" cy="369332"/>
          </a:xfrm>
          <a:prstGeom prst="rect">
            <a:avLst/>
          </a:prstGeom>
          <a:solidFill>
            <a:srgbClr val="FF99CC"/>
          </a:solidFill>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我发现阿色不光是烦淫，咋还有点埋汰尼！</a:t>
            </a:r>
            <a:endParaRPr lang="en-US" altLang="zh-CN"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8" name="文本框 7"/>
          <p:cNvSpPr txBox="1"/>
          <p:nvPr/>
        </p:nvSpPr>
        <p:spPr>
          <a:xfrm>
            <a:off x="5940152" y="206995"/>
            <a:ext cx="2954655" cy="64633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最大熵原理？</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二元信源熵.jpg"/>
          <p:cNvPicPr/>
          <p:nvPr/>
        </p:nvPicPr>
        <p:blipFill>
          <a:blip r:embed="rId2" cstate="screen"/>
          <a:srcRect b="-1981"/>
          <a:stretch>
            <a:fillRect/>
          </a:stretch>
        </p:blipFill>
        <p:spPr>
          <a:xfrm>
            <a:off x="5724128" y="1775410"/>
            <a:ext cx="3168352" cy="215774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p:cNvSpPr txBox="1"/>
          <p:nvPr/>
        </p:nvSpPr>
        <p:spPr>
          <a:xfrm>
            <a:off x="539552" y="555526"/>
            <a:ext cx="5160387" cy="738664"/>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选用比特，是因为计算机的二进制</a:t>
            </a:r>
            <a:endParaRPr lang="en-US" altLang="zh-CN"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defTabSz="914400"/>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同时，也是因为最简单、最小的对数的“底”是</a:t>
            </a:r>
            <a:r>
              <a:rPr lang="en-US" altLang="zh-CN"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2</a:t>
            </a:r>
            <a:endPar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矩形 3"/>
          <p:cNvSpPr/>
          <p:nvPr/>
        </p:nvSpPr>
        <p:spPr>
          <a:xfrm>
            <a:off x="2264958" y="1482919"/>
            <a:ext cx="2307042" cy="584775"/>
          </a:xfrm>
          <a:prstGeom prst="rect">
            <a:avLst/>
          </a:prstGeom>
        </p:spPr>
        <p:txBody>
          <a:bodyPr wrap="none">
            <a:spAutoFit/>
          </a:bodyPr>
          <a:lstStyle/>
          <a:p>
            <a:pPr defTabSz="914400"/>
            <a:r>
              <a:rPr lang="en-US" altLang="zh-CN" sz="3200" dirty="0">
                <a:solidFill>
                  <a:prstClr val="black"/>
                </a:solidFill>
                <a:ea typeface="幼圆" panose="02010509060101010101" pitchFamily="49" charset="-122"/>
              </a:rPr>
              <a:t>H=∑-pi log pi</a:t>
            </a:r>
          </a:p>
        </p:txBody>
      </p:sp>
      <p:grpSp>
        <p:nvGrpSpPr>
          <p:cNvPr id="5" name="组合 4"/>
          <p:cNvGrpSpPr/>
          <p:nvPr/>
        </p:nvGrpSpPr>
        <p:grpSpPr>
          <a:xfrm>
            <a:off x="683568" y="1475527"/>
            <a:ext cx="1224136" cy="1888311"/>
            <a:chOff x="251520" y="1711296"/>
            <a:chExt cx="1224136" cy="1888311"/>
          </a:xfrm>
        </p:grpSpPr>
        <p:pic>
          <p:nvPicPr>
            <p:cNvPr id="6" name="Picture 7" descr="u=3279163751,2699569016&amp;fm=0&amp;gp=38">
              <a:hlinkClick r:id="rId3"/>
            </p:cNvPr>
            <p:cNvPicPr>
              <a:picLocks noChangeArrowheads="1"/>
            </p:cNvPicPr>
            <p:nvPr/>
          </p:nvPicPr>
          <p:blipFill>
            <a:blip r:embed="rId4" cstate="screen"/>
            <a:stretch>
              <a:fillRect/>
            </a:stretch>
          </p:blipFill>
          <p:spPr bwMode="auto">
            <a:xfrm>
              <a:off x="317099" y="1711296"/>
              <a:ext cx="1092978" cy="1504883"/>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7" name="TextBox 6"/>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香农</a:t>
              </a:r>
            </a:p>
          </p:txBody>
        </p:sp>
      </p:grpSp>
      <p:sp>
        <p:nvSpPr>
          <p:cNvPr id="8" name="TextBox 7"/>
          <p:cNvSpPr txBox="1"/>
          <p:nvPr/>
        </p:nvSpPr>
        <p:spPr>
          <a:xfrm>
            <a:off x="2123728" y="2139702"/>
            <a:ext cx="3106941" cy="769441"/>
          </a:xfrm>
          <a:prstGeom prst="rect">
            <a:avLst/>
          </a:prstGeom>
          <a:noFill/>
        </p:spPr>
        <p:txBody>
          <a:bodyPr wrap="none" rtlCol="0">
            <a:spAutoFit/>
          </a:bodyPr>
          <a:lstStyle/>
          <a:p>
            <a:pPr defTabSz="914400"/>
            <a:r>
              <a:rPr lang="en-US" altLang="zh-CN" sz="4400" dirty="0">
                <a:solidFill>
                  <a:prstClr val="black"/>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rPr>
              <a:t>log</a:t>
            </a:r>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rPr>
              <a:t>2</a:t>
            </a:r>
            <a:r>
              <a:rPr lang="en-US" altLang="zh-CN" sz="4400" dirty="0">
                <a:solidFill>
                  <a:prstClr val="black"/>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rPr>
              <a:t>2 = 1 bit</a:t>
            </a:r>
            <a:endParaRPr lang="zh-CN" altLang="en-US" sz="4400" dirty="0">
              <a:solidFill>
                <a:prstClr val="black"/>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endParaRPr>
          </a:p>
        </p:txBody>
      </p:sp>
      <p:sp>
        <p:nvSpPr>
          <p:cNvPr id="9" name="TextBox 8"/>
          <p:cNvSpPr txBox="1"/>
          <p:nvPr/>
        </p:nvSpPr>
        <p:spPr>
          <a:xfrm>
            <a:off x="2141838" y="2890226"/>
            <a:ext cx="4493538" cy="861774"/>
          </a:xfrm>
          <a:prstGeom prst="rect">
            <a:avLst/>
          </a:prstGeom>
          <a:noFill/>
          <a:ln w="3175">
            <a:solidFill>
              <a:schemeClr val="bg1">
                <a:lumMod val="85000"/>
              </a:schemeClr>
            </a:solidFill>
          </a:ln>
        </p:spPr>
        <p:txBody>
          <a:bodyPr wrap="none" rtlCol="0">
            <a:spAutoFit/>
          </a:bodyPr>
          <a:lstStyle/>
          <a:p>
            <a:pPr defTabSz="914400"/>
            <a:r>
              <a:rPr lang="en-US" altLang="zh-CN" dirty="0">
                <a:solidFill>
                  <a:prstClr val="black"/>
                </a:solidFill>
                <a:latin typeface="幼圆" panose="02010509060101010101" pitchFamily="49" charset="-122"/>
                <a:ea typeface="幼圆" panose="02010509060101010101" pitchFamily="49" charset="-122"/>
              </a:rPr>
              <a:t>1</a:t>
            </a:r>
            <a:r>
              <a:rPr lang="zh-CN" altLang="en-US" dirty="0">
                <a:solidFill>
                  <a:prstClr val="black"/>
                </a:solidFill>
                <a:latin typeface="幼圆" panose="02010509060101010101" pitchFamily="49" charset="-122"/>
                <a:ea typeface="幼圆" panose="02010509060101010101" pitchFamily="49" charset="-122"/>
              </a:rPr>
              <a:t>比特能表示</a:t>
            </a:r>
            <a:r>
              <a:rPr lang="en-US" altLang="zh-CN" dirty="0">
                <a:solidFill>
                  <a:prstClr val="black"/>
                </a:solidFill>
                <a:latin typeface="幼圆" panose="02010509060101010101" pitchFamily="49" charset="-122"/>
                <a:ea typeface="幼圆" panose="02010509060101010101" pitchFamily="49" charset="-122"/>
              </a:rPr>
              <a:t>2</a:t>
            </a:r>
            <a:r>
              <a:rPr lang="zh-CN" altLang="en-US" dirty="0">
                <a:solidFill>
                  <a:prstClr val="black"/>
                </a:solidFill>
                <a:latin typeface="幼圆" panose="02010509060101010101" pitchFamily="49" charset="-122"/>
                <a:ea typeface="幼圆" panose="02010509060101010101" pitchFamily="49" charset="-122"/>
              </a:rPr>
              <a:t>种状态，即</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sz="1600" dirty="0">
                <a:solidFill>
                  <a:srgbClr val="0070C0"/>
                </a:solidFill>
                <a:latin typeface="幼圆" panose="02010509060101010101" pitchFamily="49" charset="-122"/>
                <a:ea typeface="幼圆" panose="02010509060101010101" pitchFamily="49" charset="-122"/>
              </a:rPr>
              <a:t>物理上</a:t>
            </a:r>
            <a:r>
              <a:rPr lang="en-US" altLang="zh-CN" sz="1600" dirty="0">
                <a:solidFill>
                  <a:srgbClr val="0070C0"/>
                </a:solidFill>
                <a:latin typeface="幼圆" panose="02010509060101010101" pitchFamily="49" charset="-122"/>
                <a:ea typeface="幼圆" panose="02010509060101010101" pitchFamily="49" charset="-122"/>
              </a:rPr>
              <a:t>1</a:t>
            </a:r>
            <a:r>
              <a:rPr lang="zh-CN" altLang="en-US" sz="1600" dirty="0">
                <a:solidFill>
                  <a:srgbClr val="0070C0"/>
                </a:solidFill>
                <a:latin typeface="幼圆" panose="02010509060101010101" pitchFamily="49" charset="-122"/>
                <a:ea typeface="幼圆" panose="02010509060101010101" pitchFamily="49" charset="-122"/>
              </a:rPr>
              <a:t>个计算机的位，可以表示</a:t>
            </a:r>
            <a:r>
              <a:rPr lang="en-US" altLang="zh-CN" sz="1600" dirty="0">
                <a:solidFill>
                  <a:srgbClr val="0070C0"/>
                </a:solidFill>
                <a:latin typeface="幼圆" panose="02010509060101010101" pitchFamily="49" charset="-122"/>
                <a:ea typeface="幼圆" panose="02010509060101010101" pitchFamily="49" charset="-122"/>
              </a:rPr>
              <a:t>1</a:t>
            </a:r>
            <a:r>
              <a:rPr lang="zh-CN" altLang="en-US" sz="1600" dirty="0">
                <a:solidFill>
                  <a:srgbClr val="0070C0"/>
                </a:solidFill>
                <a:latin typeface="幼圆" panose="02010509060101010101" pitchFamily="49" charset="-122"/>
                <a:ea typeface="幼圆" panose="02010509060101010101" pitchFamily="49" charset="-122"/>
              </a:rPr>
              <a:t>比特的信息量</a:t>
            </a:r>
            <a:endParaRPr lang="en-US" altLang="zh-CN" sz="1600" dirty="0">
              <a:solidFill>
                <a:srgbClr val="0070C0"/>
              </a:solidFill>
              <a:latin typeface="幼圆" panose="02010509060101010101" pitchFamily="49" charset="-122"/>
              <a:ea typeface="幼圆" panose="02010509060101010101" pitchFamily="49" charset="-122"/>
            </a:endParaRPr>
          </a:p>
          <a:p>
            <a:pPr defTabSz="914400"/>
            <a:r>
              <a:rPr lang="en-US" altLang="zh-CN" sz="1600" dirty="0">
                <a:solidFill>
                  <a:srgbClr val="0070C0"/>
                </a:solidFill>
                <a:latin typeface="幼圆" panose="02010509060101010101" pitchFamily="49" charset="-122"/>
                <a:ea typeface="幼圆" panose="02010509060101010101" pitchFamily="49" charset="-122"/>
              </a:rPr>
              <a:t>1</a:t>
            </a:r>
            <a:r>
              <a:rPr lang="zh-CN" altLang="en-US" sz="1600" dirty="0">
                <a:solidFill>
                  <a:srgbClr val="0070C0"/>
                </a:solidFill>
                <a:latin typeface="幼圆" panose="02010509060101010101" pitchFamily="49" charset="-122"/>
                <a:ea typeface="幼圆" panose="02010509060101010101" pitchFamily="49" charset="-122"/>
              </a:rPr>
              <a:t>个字节 </a:t>
            </a:r>
            <a:r>
              <a:rPr lang="en-US" altLang="zh-CN" sz="1600" dirty="0">
                <a:solidFill>
                  <a:srgbClr val="0070C0"/>
                </a:solidFill>
                <a:latin typeface="幼圆" panose="02010509060101010101" pitchFamily="49" charset="-122"/>
                <a:ea typeface="幼圆" panose="02010509060101010101" pitchFamily="49" charset="-122"/>
              </a:rPr>
              <a:t>= 8</a:t>
            </a:r>
            <a:r>
              <a:rPr lang="zh-CN" altLang="en-US" sz="1600" dirty="0">
                <a:solidFill>
                  <a:srgbClr val="0070C0"/>
                </a:solidFill>
                <a:latin typeface="幼圆" panose="02010509060101010101" pitchFamily="49" charset="-122"/>
                <a:ea typeface="幼圆" panose="02010509060101010101" pitchFamily="49" charset="-122"/>
              </a:rPr>
              <a:t>位，信息量是</a:t>
            </a:r>
            <a:r>
              <a:rPr lang="en-US" altLang="zh-CN" sz="1600" dirty="0">
                <a:solidFill>
                  <a:srgbClr val="0070C0"/>
                </a:solidFill>
                <a:latin typeface="幼圆" panose="02010509060101010101" pitchFamily="49" charset="-122"/>
                <a:ea typeface="幼圆" panose="02010509060101010101" pitchFamily="49" charset="-122"/>
              </a:rPr>
              <a:t>8</a:t>
            </a:r>
            <a:r>
              <a:rPr lang="zh-CN" altLang="en-US" sz="1600" dirty="0">
                <a:solidFill>
                  <a:srgbClr val="0070C0"/>
                </a:solidFill>
                <a:latin typeface="幼圆" panose="02010509060101010101" pitchFamily="49" charset="-122"/>
                <a:ea typeface="幼圆" panose="02010509060101010101" pitchFamily="49" charset="-122"/>
              </a:rPr>
              <a:t>比特，</a:t>
            </a:r>
            <a:r>
              <a:rPr lang="en-US" altLang="zh-CN" sz="1600" dirty="0">
                <a:solidFill>
                  <a:srgbClr val="0070C0"/>
                </a:solidFill>
                <a:latin typeface="幼圆" panose="02010509060101010101" pitchFamily="49" charset="-122"/>
                <a:ea typeface="幼圆" panose="02010509060101010101" pitchFamily="49" charset="-122"/>
              </a:rPr>
              <a:t>256</a:t>
            </a:r>
            <a:r>
              <a:rPr lang="zh-CN" altLang="en-US" sz="1600" dirty="0">
                <a:solidFill>
                  <a:srgbClr val="0070C0"/>
                </a:solidFill>
                <a:latin typeface="幼圆" panose="02010509060101010101" pitchFamily="49" charset="-122"/>
                <a:ea typeface="幼圆" panose="02010509060101010101" pitchFamily="49" charset="-122"/>
              </a:rPr>
              <a:t>种状态</a:t>
            </a:r>
          </a:p>
        </p:txBody>
      </p:sp>
      <p:sp>
        <p:nvSpPr>
          <p:cNvPr id="10" name="椭圆形标注 9"/>
          <p:cNvSpPr/>
          <p:nvPr/>
        </p:nvSpPr>
        <p:spPr>
          <a:xfrm>
            <a:off x="1094834" y="3127032"/>
            <a:ext cx="216024" cy="216024"/>
          </a:xfrm>
          <a:prstGeom prst="wedgeEllipseCallout">
            <a:avLst>
              <a:gd name="adj1" fmla="val -126654"/>
              <a:gd name="adj2" fmla="val 158702"/>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pic>
        <p:nvPicPr>
          <p:cNvPr id="11" name="Picture 15" descr="C:\DOCUME~1\ARTHUR~1\LOCALS~1\Temp\W8Z9`UQDR%}%84OXL6)}@N2.gif"/>
          <p:cNvPicPr>
            <a:picLocks noChangeAspect="1" noChangeArrowheads="1" noCrop="1"/>
          </p:cNvPicPr>
          <p:nvPr/>
        </p:nvPicPr>
        <p:blipFill>
          <a:blip r:embed="rId5" cstate="print"/>
          <a:srcRect/>
          <a:stretch>
            <a:fillRect/>
          </a:stretch>
        </p:blipFill>
        <p:spPr bwMode="auto">
          <a:xfrm>
            <a:off x="323528" y="3445508"/>
            <a:ext cx="648072" cy="648072"/>
          </a:xfrm>
          <a:prstGeom prst="rect">
            <a:avLst/>
          </a:prstGeom>
          <a:noFill/>
        </p:spPr>
      </p:pic>
      <p:cxnSp>
        <p:nvCxnSpPr>
          <p:cNvPr id="13" name="直接连接符 12"/>
          <p:cNvCxnSpPr/>
          <p:nvPr/>
        </p:nvCxnSpPr>
        <p:spPr>
          <a:xfrm>
            <a:off x="395536" y="3579862"/>
            <a:ext cx="576064" cy="57606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395536" y="3507854"/>
            <a:ext cx="432048" cy="7920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图片 15" descr="香浓咖啡.jpg"/>
          <p:cNvPicPr/>
          <p:nvPr/>
        </p:nvPicPr>
        <p:blipFill>
          <a:blip r:embed="rId6" cstate="screen"/>
          <a:srcRect/>
          <a:stretch>
            <a:fillRect/>
          </a:stretch>
        </p:blipFill>
        <p:spPr>
          <a:xfrm>
            <a:off x="1115616" y="3507854"/>
            <a:ext cx="936104" cy="7200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2" descr="c:\documents and settings\arthur wang\application data\360se6\User Data\temp\318743-1310240T34932.jpg"/>
          <p:cNvPicPr>
            <a:picLocks noChangeAspect="1" noChangeArrowheads="1"/>
          </p:cNvPicPr>
          <p:nvPr/>
        </p:nvPicPr>
        <p:blipFill>
          <a:blip r:embed="rId7" cstate="screen">
            <a:clrChange>
              <a:clrFrom>
                <a:srgbClr val="FFFFFF"/>
              </a:clrFrom>
              <a:clrTo>
                <a:srgbClr val="FFFFFF">
                  <a:alpha val="0"/>
                </a:srgbClr>
              </a:clrTo>
            </a:clrChange>
          </a:blip>
          <a:srcRect/>
          <a:stretch>
            <a:fillRect/>
          </a:stretch>
        </p:blipFill>
        <p:spPr bwMode="auto">
          <a:xfrm>
            <a:off x="1403648" y="3219822"/>
            <a:ext cx="694363" cy="648072"/>
          </a:xfrm>
          <a:prstGeom prst="rect">
            <a:avLst/>
          </a:prstGeom>
          <a:noFill/>
        </p:spPr>
      </p:pic>
      <p:sp>
        <p:nvSpPr>
          <p:cNvPr id="19" name="TextBox 18"/>
          <p:cNvSpPr txBox="1"/>
          <p:nvPr/>
        </p:nvSpPr>
        <p:spPr>
          <a:xfrm>
            <a:off x="2699792" y="4444705"/>
            <a:ext cx="6288901" cy="52322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defTabSz="914400"/>
            <a:r>
              <a:rPr lang="zh-CN" altLang="en-US"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香农让输入输出系统的信息量有了计量</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39552" y="411510"/>
            <a:ext cx="3262432"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一些常见事物的信息量</a:t>
            </a:r>
          </a:p>
        </p:txBody>
      </p:sp>
      <p:pic>
        <p:nvPicPr>
          <p:cNvPr id="48130" name="Picture 2" descr="http://img1.3lian.com/img2011/13/85/08.jpg"/>
          <p:cNvPicPr>
            <a:picLocks noChangeAspect="1" noChangeArrowheads="1"/>
          </p:cNvPicPr>
          <p:nvPr/>
        </p:nvPicPr>
        <p:blipFill>
          <a:blip r:embed="rId2" cstate="print"/>
          <a:srcRect/>
          <a:stretch>
            <a:fillRect/>
          </a:stretch>
        </p:blipFill>
        <p:spPr bwMode="auto">
          <a:xfrm>
            <a:off x="683568" y="1563638"/>
            <a:ext cx="1952625" cy="1466851"/>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7" name="TextBox 26"/>
          <p:cNvSpPr txBox="1"/>
          <p:nvPr/>
        </p:nvSpPr>
        <p:spPr>
          <a:xfrm>
            <a:off x="683568" y="843558"/>
            <a:ext cx="2031325" cy="369332"/>
          </a:xfrm>
          <a:prstGeom prst="rect">
            <a:avLst/>
          </a:prstGeom>
          <a:noFill/>
          <a:ln>
            <a:solidFill>
              <a:schemeClr val="bg1">
                <a:lumMod val="85000"/>
              </a:schemeClr>
            </a:solidFill>
          </a:ln>
        </p:spPr>
        <p:txBody>
          <a:bodyPr wrap="none" rtlCol="0">
            <a:spAutoFit/>
          </a:bodyPr>
          <a:lstStyle/>
          <a:p>
            <a:pPr defTabSz="914400"/>
            <a:r>
              <a:rPr lang="en-US" altLang="zh-CN" dirty="0">
                <a:solidFill>
                  <a:prstClr val="black"/>
                </a:solidFill>
                <a:latin typeface="幼圆" panose="02010509060101010101" pitchFamily="49" charset="-122"/>
                <a:ea typeface="幼圆" panose="02010509060101010101" pitchFamily="49" charset="-122"/>
              </a:rPr>
              <a:t>IT</a:t>
            </a:r>
            <a:r>
              <a:rPr lang="zh-CN" altLang="en-US" dirty="0">
                <a:solidFill>
                  <a:prstClr val="black"/>
                </a:solidFill>
                <a:latin typeface="幼圆" panose="02010509060101010101" pitchFamily="49" charset="-122"/>
                <a:ea typeface="幼圆" panose="02010509060101010101" pitchFamily="49" charset="-122"/>
              </a:rPr>
              <a:t>专业人士可飘过</a:t>
            </a:r>
          </a:p>
        </p:txBody>
      </p:sp>
      <p:grpSp>
        <p:nvGrpSpPr>
          <p:cNvPr id="30" name="组合 29"/>
          <p:cNvGrpSpPr/>
          <p:nvPr/>
        </p:nvGrpSpPr>
        <p:grpSpPr>
          <a:xfrm>
            <a:off x="6181911" y="360040"/>
            <a:ext cx="2499742" cy="1203598"/>
            <a:chOff x="4139952" y="627534"/>
            <a:chExt cx="2499742" cy="1203598"/>
          </a:xfrm>
        </p:grpSpPr>
        <p:pic>
          <p:nvPicPr>
            <p:cNvPr id="28" name="图片 27" descr="女阿色6-眨眼.gif"/>
            <p:cNvPicPr>
              <a:picLocks noChangeAspect="1"/>
            </p:cNvPicPr>
            <p:nvPr/>
          </p:nvPicPr>
          <p:blipFill>
            <a:blip r:embed="rId3" cstate="screen"/>
            <a:stretch>
              <a:fillRect/>
            </a:stretch>
          </p:blipFill>
          <p:spPr>
            <a:xfrm>
              <a:off x="5724128" y="915566"/>
              <a:ext cx="915566" cy="915566"/>
            </a:xfrm>
            <a:prstGeom prst="rect">
              <a:avLst/>
            </a:prstGeom>
          </p:spPr>
        </p:pic>
        <p:sp>
          <p:nvSpPr>
            <p:cNvPr id="29" name="TextBox 28"/>
            <p:cNvSpPr txBox="1"/>
            <p:nvPr/>
          </p:nvSpPr>
          <p:spPr>
            <a:xfrm>
              <a:off x="4139952" y="627534"/>
              <a:ext cx="1440160" cy="1021556"/>
            </a:xfrm>
            <a:prstGeom prst="wedgeRoundRectCallout">
              <a:avLst>
                <a:gd name="adj1" fmla="val 65027"/>
                <a:gd name="adj2" fmla="val -6667"/>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我的大学老师讲得没有这么过分</a:t>
              </a:r>
            </a:p>
          </p:txBody>
        </p:sp>
      </p:grpSp>
      <p:grpSp>
        <p:nvGrpSpPr>
          <p:cNvPr id="33" name="组合 32"/>
          <p:cNvGrpSpPr/>
          <p:nvPr/>
        </p:nvGrpSpPr>
        <p:grpSpPr>
          <a:xfrm>
            <a:off x="467544" y="3363838"/>
            <a:ext cx="1816564" cy="1089412"/>
            <a:chOff x="4627644" y="1779662"/>
            <a:chExt cx="1816564" cy="1089412"/>
          </a:xfrm>
        </p:grpSpPr>
        <p:pic>
          <p:nvPicPr>
            <p:cNvPr id="48132" name="Picture 4" descr="http://img0.imgtn.bdimg.com/it/u=4172112195,1189751887&amp;fm=21&amp;gp=0.jpg"/>
            <p:cNvPicPr>
              <a:picLocks noChangeAspect="1" noChangeArrowheads="1"/>
            </p:cNvPicPr>
            <p:nvPr/>
          </p:nvPicPr>
          <p:blipFill>
            <a:blip r:embed="rId4" cstate="screen"/>
            <a:srcRect/>
            <a:stretch>
              <a:fillRect/>
            </a:stretch>
          </p:blipFill>
          <p:spPr bwMode="auto">
            <a:xfrm>
              <a:off x="4627644" y="1779662"/>
              <a:ext cx="1816564" cy="1080120"/>
            </a:xfrm>
            <a:prstGeom prst="rect">
              <a:avLst/>
            </a:prstGeom>
            <a:ln>
              <a:noFill/>
            </a:ln>
            <a:effectLst>
              <a:outerShdw blurRad="190500" algn="tl" rotWithShape="0">
                <a:srgbClr val="000000">
                  <a:alpha val="70000"/>
                </a:srgbClr>
              </a:outerShdw>
            </a:effectLst>
          </p:spPr>
        </p:pic>
        <p:sp>
          <p:nvSpPr>
            <p:cNvPr id="32" name="TextBox 31"/>
            <p:cNvSpPr txBox="1"/>
            <p:nvPr/>
          </p:nvSpPr>
          <p:spPr>
            <a:xfrm>
              <a:off x="4644008" y="2499742"/>
              <a:ext cx="1579278" cy="369332"/>
            </a:xfrm>
            <a:prstGeom prst="rect">
              <a:avLst/>
            </a:prstGeom>
            <a:noFill/>
          </p:spPr>
          <p:txBody>
            <a:bodyPr wrap="none" rtlCol="0">
              <a:spAutoFit/>
            </a:bodyPr>
            <a:lstStyle/>
            <a:p>
              <a:pPr defTabSz="914400"/>
              <a:r>
                <a:rPr lang="zh-CN" altLang="en-US"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出老千要剁手</a:t>
              </a:r>
            </a:p>
          </p:txBody>
        </p:sp>
      </p:grpSp>
      <p:sp>
        <p:nvSpPr>
          <p:cNvPr id="34" name="TextBox 33"/>
          <p:cNvSpPr txBox="1"/>
          <p:nvPr/>
        </p:nvSpPr>
        <p:spPr>
          <a:xfrm>
            <a:off x="2843808" y="1563638"/>
            <a:ext cx="5378395" cy="2585323"/>
          </a:xfrm>
          <a:prstGeom prst="rect">
            <a:avLst/>
          </a:prstGeom>
          <a:noFill/>
        </p:spPr>
        <p:txBody>
          <a:bodyPr wrap="none" rtlCol="0">
            <a:spAutoFit/>
          </a:bodyPr>
          <a:lstStyle/>
          <a:p>
            <a:pPr defTabSz="914400"/>
            <a:r>
              <a:rPr lang="en-US" altLang="zh-CN" dirty="0">
                <a:solidFill>
                  <a:prstClr val="black"/>
                </a:solidFill>
                <a:latin typeface="幼圆" panose="02010509060101010101" pitchFamily="49" charset="-122"/>
                <a:ea typeface="幼圆" panose="02010509060101010101" pitchFamily="49" charset="-122"/>
              </a:rPr>
              <a:t>(1)</a:t>
            </a:r>
            <a:r>
              <a:rPr lang="zh-CN" altLang="en-US" dirty="0">
                <a:solidFill>
                  <a:prstClr val="black"/>
                </a:solidFill>
                <a:latin typeface="幼圆" panose="02010509060101010101" pitchFamily="49" charset="-122"/>
                <a:ea typeface="幼圆" panose="02010509060101010101" pitchFamily="49" charset="-122"/>
              </a:rPr>
              <a:t>用单手表达</a:t>
            </a:r>
            <a:r>
              <a:rPr lang="en-US" altLang="zh-CN" dirty="0">
                <a:solidFill>
                  <a:prstClr val="black"/>
                </a:solidFill>
                <a:latin typeface="幼圆" panose="02010509060101010101" pitchFamily="49" charset="-122"/>
                <a:ea typeface="幼圆" panose="02010509060101010101" pitchFamily="49" charset="-122"/>
              </a:rPr>
              <a:t>10</a:t>
            </a:r>
            <a:r>
              <a:rPr lang="zh-CN" altLang="en-US" dirty="0">
                <a:solidFill>
                  <a:prstClr val="black"/>
                </a:solidFill>
                <a:latin typeface="幼圆" panose="02010509060101010101" pitchFamily="49" charset="-122"/>
                <a:ea typeface="幼圆" panose="02010509060101010101" pitchFamily="49" charset="-122"/>
              </a:rPr>
              <a:t>个数（常见方式），单手信息量：</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   log</a:t>
            </a:r>
            <a:r>
              <a:rPr lang="en-US" altLang="zh-CN" sz="1100" dirty="0">
                <a:solidFill>
                  <a:prstClr val="black"/>
                </a:solidFill>
                <a:latin typeface="幼圆" panose="02010509060101010101" pitchFamily="49" charset="-122"/>
                <a:ea typeface="幼圆" panose="02010509060101010101" pitchFamily="49" charset="-122"/>
              </a:rPr>
              <a:t>2 </a:t>
            </a:r>
            <a:r>
              <a:rPr lang="en-US" altLang="zh-CN" dirty="0">
                <a:solidFill>
                  <a:prstClr val="black"/>
                </a:solidFill>
                <a:latin typeface="幼圆" panose="02010509060101010101" pitchFamily="49" charset="-122"/>
                <a:ea typeface="幼圆" panose="02010509060101010101" pitchFamily="49" charset="-122"/>
              </a:rPr>
              <a:t>10 = 3.3</a:t>
            </a:r>
            <a:r>
              <a:rPr lang="zh-CN" altLang="en-US" dirty="0">
                <a:solidFill>
                  <a:prstClr val="black"/>
                </a:solidFill>
                <a:latin typeface="幼圆" panose="02010509060101010101" pitchFamily="49" charset="-122"/>
                <a:ea typeface="幼圆" panose="02010509060101010101" pitchFamily="49" charset="-122"/>
              </a:rPr>
              <a:t>比特</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   log</a:t>
            </a:r>
            <a:r>
              <a:rPr lang="en-US" altLang="zh-CN" sz="1050" dirty="0">
                <a:solidFill>
                  <a:prstClr val="black"/>
                </a:solidFill>
                <a:latin typeface="幼圆" panose="02010509060101010101" pitchFamily="49" charset="-122"/>
                <a:ea typeface="幼圆" panose="02010509060101010101" pitchFamily="49" charset="-122"/>
              </a:rPr>
              <a:t>10</a:t>
            </a:r>
            <a:r>
              <a:rPr lang="en-US" altLang="zh-CN" dirty="0">
                <a:solidFill>
                  <a:prstClr val="black"/>
                </a:solidFill>
                <a:latin typeface="幼圆" panose="02010509060101010101" pitchFamily="49" charset="-122"/>
                <a:ea typeface="幼圆" panose="02010509060101010101" pitchFamily="49" charset="-122"/>
              </a:rPr>
              <a:t>10 = 1  </a:t>
            </a:r>
            <a:r>
              <a:rPr lang="zh-CN" altLang="en-US" dirty="0">
                <a:solidFill>
                  <a:prstClr val="black"/>
                </a:solidFill>
                <a:latin typeface="幼圆" panose="02010509060101010101" pitchFamily="49" charset="-122"/>
                <a:ea typeface="幼圆" panose="02010509060101010101" pitchFamily="49" charset="-122"/>
              </a:rPr>
              <a:t>什特</a:t>
            </a:r>
            <a:r>
              <a:rPr lang="en-US" altLang="zh-CN" dirty="0">
                <a:solidFill>
                  <a:prstClr val="black"/>
                </a:solidFill>
                <a:latin typeface="幼圆" panose="02010509060101010101" pitchFamily="49" charset="-122"/>
                <a:ea typeface="幼圆" panose="02010509060101010101" pitchFamily="49" charset="-122"/>
              </a:rPr>
              <a:t>(shit)</a:t>
            </a:r>
          </a:p>
          <a:p>
            <a:pPr defTabSz="914400"/>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(2)</a:t>
            </a:r>
            <a:r>
              <a:rPr lang="zh-CN" altLang="en-US" dirty="0">
                <a:solidFill>
                  <a:prstClr val="black"/>
                </a:solidFill>
                <a:latin typeface="幼圆" panose="02010509060101010101" pitchFamily="49" charset="-122"/>
                <a:ea typeface="幼圆" panose="02010509060101010101" pitchFamily="49" charset="-122"/>
              </a:rPr>
              <a:t>用双手指屈伸表达，其信息量：</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   10</a:t>
            </a:r>
            <a:r>
              <a:rPr lang="zh-CN" altLang="en-US" dirty="0">
                <a:solidFill>
                  <a:prstClr val="black"/>
                </a:solidFill>
                <a:latin typeface="幼圆" panose="02010509060101010101" pitchFamily="49" charset="-122"/>
                <a:ea typeface="幼圆" panose="02010509060101010101" pitchFamily="49" charset="-122"/>
              </a:rPr>
              <a:t>比特 </a:t>
            </a:r>
            <a:r>
              <a:rPr lang="en-US" altLang="zh-CN" dirty="0">
                <a:solidFill>
                  <a:prstClr val="black"/>
                </a:solidFill>
                <a:latin typeface="幼圆" panose="02010509060101010101" pitchFamily="49" charset="-122"/>
                <a:ea typeface="幼圆" panose="02010509060101010101" pitchFamily="49" charset="-122"/>
              </a:rPr>
              <a:t>= 2</a:t>
            </a:r>
            <a:r>
              <a:rPr lang="en-US" altLang="zh-CN" baseline="30000" dirty="0">
                <a:solidFill>
                  <a:prstClr val="black"/>
                </a:solidFill>
                <a:latin typeface="幼圆" panose="02010509060101010101" pitchFamily="49" charset="-122"/>
                <a:ea typeface="幼圆" panose="02010509060101010101" pitchFamily="49" charset="-122"/>
              </a:rPr>
              <a:t>10 </a:t>
            </a:r>
            <a:r>
              <a:rPr lang="en-US" altLang="zh-CN" dirty="0">
                <a:solidFill>
                  <a:prstClr val="black"/>
                </a:solidFill>
                <a:latin typeface="幼圆" panose="02010509060101010101" pitchFamily="49" charset="-122"/>
                <a:ea typeface="幼圆" panose="02010509060101010101" pitchFamily="49" charset="-122"/>
              </a:rPr>
              <a:t>= 1024</a:t>
            </a:r>
            <a:r>
              <a:rPr lang="zh-CN" altLang="en-US" dirty="0">
                <a:solidFill>
                  <a:prstClr val="black"/>
                </a:solidFill>
                <a:latin typeface="幼圆" panose="02010509060101010101" pitchFamily="49" charset="-122"/>
                <a:ea typeface="幼圆" panose="02010509060101010101" pitchFamily="49" charset="-122"/>
              </a:rPr>
              <a:t>种 </a:t>
            </a:r>
            <a:r>
              <a:rPr lang="en-US" altLang="zh-CN" dirty="0">
                <a:solidFill>
                  <a:prstClr val="black"/>
                </a:solidFill>
                <a:latin typeface="幼圆" panose="02010509060101010101" pitchFamily="49" charset="-122"/>
                <a:ea typeface="幼圆" panose="02010509060101010101" pitchFamily="49" charset="-122"/>
              </a:rPr>
              <a:t>= 1K</a:t>
            </a:r>
          </a:p>
          <a:p>
            <a:pPr defTabSz="914400"/>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(3)1K </a:t>
            </a:r>
            <a:r>
              <a:rPr lang="zh-CN" altLang="en-US" dirty="0">
                <a:solidFill>
                  <a:prstClr val="black"/>
                </a:solidFill>
                <a:latin typeface="幼圆" panose="02010509060101010101" pitchFamily="49" charset="-122"/>
                <a:ea typeface="幼圆" panose="02010509060101010101" pitchFamily="49" charset="-122"/>
              </a:rPr>
              <a:t>* </a:t>
            </a:r>
            <a:r>
              <a:rPr lang="en-US" altLang="zh-CN" dirty="0">
                <a:solidFill>
                  <a:prstClr val="black"/>
                </a:solidFill>
                <a:latin typeface="幼圆" panose="02010509060101010101" pitchFamily="49" charset="-122"/>
                <a:ea typeface="幼圆" panose="02010509060101010101" pitchFamily="49" charset="-122"/>
              </a:rPr>
              <a:t>1K = 1M</a:t>
            </a:r>
          </a:p>
          <a:p>
            <a:pPr defTabSz="914400"/>
            <a:r>
              <a:rPr lang="en-US" altLang="zh-CN" dirty="0">
                <a:solidFill>
                  <a:prstClr val="black"/>
                </a:solidFill>
                <a:latin typeface="幼圆" panose="02010509060101010101" pitchFamily="49" charset="-122"/>
                <a:ea typeface="幼圆" panose="02010509060101010101" pitchFamily="49" charset="-122"/>
              </a:rPr>
              <a:t>    = 1024 * 1024 </a:t>
            </a:r>
            <a:r>
              <a:rPr lang="zh-CN" altLang="en-US" dirty="0">
                <a:solidFill>
                  <a:prstClr val="black"/>
                </a:solidFill>
                <a:latin typeface="幼圆" panose="02010509060101010101" pitchFamily="49" charset="-122"/>
                <a:ea typeface="幼圆" panose="02010509060101010101" pitchFamily="49" charset="-122"/>
              </a:rPr>
              <a:t>≈ </a:t>
            </a:r>
            <a:r>
              <a:rPr lang="en-US" altLang="zh-CN" dirty="0">
                <a:solidFill>
                  <a:prstClr val="black"/>
                </a:solidFill>
                <a:latin typeface="幼圆" panose="02010509060101010101" pitchFamily="49" charset="-122"/>
                <a:ea typeface="幼圆" panose="02010509060101010101" pitchFamily="49" charset="-122"/>
              </a:rPr>
              <a:t>1</a:t>
            </a:r>
            <a:r>
              <a:rPr lang="zh-CN" altLang="en-US" dirty="0">
                <a:solidFill>
                  <a:prstClr val="black"/>
                </a:solidFill>
                <a:latin typeface="幼圆" panose="02010509060101010101" pitchFamily="49" charset="-122"/>
                <a:ea typeface="幼圆" panose="02010509060101010101" pitchFamily="49" charset="-122"/>
              </a:rPr>
              <a:t>百万</a:t>
            </a:r>
            <a:endParaRPr lang="en-US" altLang="zh-CN" dirty="0">
              <a:solidFill>
                <a:prstClr val="black"/>
              </a:solidFill>
              <a:latin typeface="幼圆" panose="02010509060101010101" pitchFamily="49" charset="-122"/>
              <a:ea typeface="幼圆" panose="02010509060101010101" pitchFamily="49" charset="-122"/>
            </a:endParaRPr>
          </a:p>
        </p:txBody>
      </p:sp>
      <p:pic>
        <p:nvPicPr>
          <p:cNvPr id="35" name="Picture 15" descr="C:\DOCUME~1\ARTHUR~1\LOCALS~1\Temp\W8Z9`UQDR%}%84OXL6)}@N2.gif"/>
          <p:cNvPicPr>
            <a:picLocks noChangeAspect="1" noChangeArrowheads="1" noCrop="1"/>
          </p:cNvPicPr>
          <p:nvPr/>
        </p:nvPicPr>
        <p:blipFill>
          <a:blip r:embed="rId5" cstate="print"/>
          <a:srcRect/>
          <a:stretch>
            <a:fillRect/>
          </a:stretch>
        </p:blipFill>
        <p:spPr bwMode="auto">
          <a:xfrm>
            <a:off x="5861432" y="2148216"/>
            <a:ext cx="297694" cy="297694"/>
          </a:xfrm>
          <a:prstGeom prst="rect">
            <a:avLst/>
          </a:prstGeom>
          <a:noFill/>
        </p:spPr>
      </p:pic>
      <p:sp>
        <p:nvSpPr>
          <p:cNvPr id="36" name="TextBox 35"/>
          <p:cNvSpPr txBox="1"/>
          <p:nvPr/>
        </p:nvSpPr>
        <p:spPr>
          <a:xfrm>
            <a:off x="4283968" y="4279022"/>
            <a:ext cx="4195379"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defTabSz="914400"/>
            <a:r>
              <a:rPr lang="zh-CN" altLang="en-US"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网速</a:t>
            </a:r>
            <a:r>
              <a:rPr lang="en-US" altLang="zh-CN"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1M</a:t>
            </a:r>
            <a:r>
              <a:rPr lang="zh-CN" altLang="en-US"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，意味着</a:t>
            </a:r>
            <a:r>
              <a:rPr lang="en-US" altLang="zh-CN"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a:t>
            </a:r>
            <a:r>
              <a:rPr lang="zh-CN" altLang="en-US"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秒钟传递</a:t>
            </a:r>
            <a:r>
              <a:rPr lang="en-US" altLang="zh-CN"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a:t>
            </a:r>
            <a:r>
              <a:rPr lang="zh-CN" altLang="en-US"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百万个状态</a:t>
            </a:r>
          </a:p>
        </p:txBody>
      </p:sp>
      <p:sp>
        <p:nvSpPr>
          <p:cNvPr id="37" name="TextBox 36"/>
          <p:cNvSpPr txBox="1"/>
          <p:nvPr/>
        </p:nvSpPr>
        <p:spPr>
          <a:xfrm>
            <a:off x="6638779" y="4701293"/>
            <a:ext cx="1941557"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文科生请自升</a:t>
            </a:r>
            <a:r>
              <a:rPr lang="en-US" altLang="zh-CN"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BG</a:t>
            </a:r>
            <a:endPar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55576" y="1347614"/>
            <a:ext cx="3312368" cy="2862322"/>
          </a:xfrm>
          <a:prstGeom prst="rect">
            <a:avLst/>
          </a:prstGeom>
          <a:ln>
            <a:solidFill>
              <a:schemeClr val="bg1">
                <a:lumMod val="85000"/>
              </a:schemeClr>
            </a:solidFill>
          </a:ln>
        </p:spPr>
        <p:txBody>
          <a:bodyPr wrap="square">
            <a:spAutoFit/>
          </a:bodyPr>
          <a:lstStyle/>
          <a:p>
            <a:pPr defTabSz="914400"/>
            <a:r>
              <a:rPr lang="zh-CN" altLang="en-US" dirty="0">
                <a:solidFill>
                  <a:prstClr val="black"/>
                </a:solidFill>
                <a:latin typeface="幼圆" panose="02010509060101010101" pitchFamily="49" charset="-122"/>
                <a:ea typeface="幼圆" panose="02010509060101010101" pitchFamily="49" charset="-122"/>
              </a:rPr>
              <a:t>用香农公式统计（要考虑概率）</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汉字的静态平均信息熵较大</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一个</a:t>
            </a:r>
            <a:r>
              <a:rPr lang="zh-CN" altLang="en-US" b="1" dirty="0">
                <a:solidFill>
                  <a:prstClr val="black"/>
                </a:solidFill>
                <a:latin typeface="幼圆" panose="02010509060101010101" pitchFamily="49" charset="-122"/>
                <a:ea typeface="幼圆" panose="02010509060101010101" pitchFamily="49" charset="-122"/>
              </a:rPr>
              <a:t>英文字母是</a:t>
            </a:r>
            <a:r>
              <a:rPr lang="en-US" altLang="zh-CN" b="1" dirty="0">
                <a:solidFill>
                  <a:prstClr val="black"/>
                </a:solidFill>
                <a:latin typeface="幼圆" panose="02010509060101010101" pitchFamily="49" charset="-122"/>
                <a:ea typeface="幼圆" panose="02010509060101010101" pitchFamily="49" charset="-122"/>
              </a:rPr>
              <a:t>4.03</a:t>
            </a:r>
            <a:r>
              <a:rPr lang="zh-CN" altLang="en-US" b="1" dirty="0">
                <a:solidFill>
                  <a:prstClr val="black"/>
                </a:solidFill>
                <a:latin typeface="幼圆" panose="02010509060101010101" pitchFamily="49" charset="-122"/>
                <a:ea typeface="幼圆" panose="02010509060101010101" pitchFamily="49" charset="-122"/>
              </a:rPr>
              <a:t>比特</a:t>
            </a:r>
            <a:endParaRPr lang="en-US" altLang="zh-CN" b="1"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一个</a:t>
            </a:r>
            <a:r>
              <a:rPr lang="zh-CN" altLang="en-US" b="1" dirty="0">
                <a:solidFill>
                  <a:prstClr val="black"/>
                </a:solidFill>
                <a:latin typeface="幼圆" panose="02010509060101010101" pitchFamily="49" charset="-122"/>
                <a:ea typeface="幼圆" panose="02010509060101010101" pitchFamily="49" charset="-122"/>
              </a:rPr>
              <a:t>汉字是</a:t>
            </a:r>
            <a:r>
              <a:rPr lang="en-US" altLang="zh-CN" b="1" dirty="0">
                <a:solidFill>
                  <a:prstClr val="black"/>
                </a:solidFill>
                <a:latin typeface="幼圆" panose="02010509060101010101" pitchFamily="49" charset="-122"/>
                <a:ea typeface="幼圆" panose="02010509060101010101" pitchFamily="49" charset="-122"/>
              </a:rPr>
              <a:t>9.65</a:t>
            </a:r>
            <a:r>
              <a:rPr lang="zh-CN" altLang="en-US" b="1" dirty="0">
                <a:solidFill>
                  <a:prstClr val="black"/>
                </a:solidFill>
                <a:latin typeface="幼圆" panose="02010509060101010101" pitchFamily="49" charset="-122"/>
                <a:ea typeface="幼圆" panose="02010509060101010101" pitchFamily="49" charset="-122"/>
              </a:rPr>
              <a:t>比特</a:t>
            </a:r>
            <a:endParaRPr lang="en-US" altLang="zh-CN" b="1"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汉字写一行，英文要写两行</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中文的复杂度高于英文</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词义丰富、行文简练</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但处理难度也大</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汉字是二维的</a:t>
            </a:r>
            <a:endParaRPr lang="en-US" altLang="zh-CN"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英文是一维的</a:t>
            </a:r>
          </a:p>
        </p:txBody>
      </p:sp>
      <p:pic>
        <p:nvPicPr>
          <p:cNvPr id="2050" name="Picture 2" descr="https://gimg2.baidu.com/image_search/src=http%3A%2F%2Fwww.sideyishu.cn%2Fuploads%2Fallimg%2F200104%2F114K21645_0.jpg&amp;refer=http%3A%2F%2Fwww.sideyishu.cn&amp;app=2002&amp;size=f9999,10000&amp;q=a80&amp;n=0&amp;g=0n&amp;fmt=jpeg?sec=1636679334&amp;t=add6d4eddf2114f3c2107e06248df97a"/>
          <p:cNvPicPr>
            <a:picLocks noChangeAspect="1" noChangeArrowheads="1"/>
          </p:cNvPicPr>
          <p:nvPr/>
        </p:nvPicPr>
        <p:blipFill>
          <a:blip r:embed="rId2" cstate="screen"/>
          <a:srcRect/>
          <a:stretch>
            <a:fillRect/>
          </a:stretch>
        </p:blipFill>
        <p:spPr bwMode="auto">
          <a:xfrm>
            <a:off x="4355976" y="3092572"/>
            <a:ext cx="4200401" cy="202630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6" name="TextBox 25"/>
          <p:cNvSpPr txBox="1"/>
          <p:nvPr/>
        </p:nvSpPr>
        <p:spPr>
          <a:xfrm>
            <a:off x="539552" y="411510"/>
            <a:ext cx="2031325"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文字的信息量</a:t>
            </a:r>
          </a:p>
        </p:txBody>
      </p:sp>
      <p:sp>
        <p:nvSpPr>
          <p:cNvPr id="16" name="矩形 15"/>
          <p:cNvSpPr/>
          <p:nvPr/>
        </p:nvSpPr>
        <p:spPr>
          <a:xfrm>
            <a:off x="755576" y="915566"/>
            <a:ext cx="1378904" cy="369332"/>
          </a:xfrm>
          <a:prstGeom prst="rect">
            <a:avLst/>
          </a:prstGeom>
        </p:spPr>
        <p:txBody>
          <a:bodyPr wrap="none">
            <a:spAutoFit/>
          </a:bodyPr>
          <a:lstStyle/>
          <a:p>
            <a:pPr defTabSz="914400"/>
            <a:r>
              <a:rPr lang="en-US" altLang="zh-CN" dirty="0">
                <a:solidFill>
                  <a:prstClr val="black"/>
                </a:solidFill>
                <a:ea typeface="幼圆" panose="02010509060101010101" pitchFamily="49" charset="-122"/>
              </a:rPr>
              <a:t>H=∑-pi log pi</a:t>
            </a:r>
          </a:p>
        </p:txBody>
      </p:sp>
      <p:sp>
        <p:nvSpPr>
          <p:cNvPr id="17" name="TextBox 16"/>
          <p:cNvSpPr txBox="1"/>
          <p:nvPr/>
        </p:nvSpPr>
        <p:spPr>
          <a:xfrm>
            <a:off x="4720615" y="315401"/>
            <a:ext cx="3744415" cy="1200329"/>
          </a:xfrm>
          <a:prstGeom prst="wedgeRectCallout">
            <a:avLst>
              <a:gd name="adj1" fmla="val -93138"/>
              <a:gd name="adj2" fmla="val 95496"/>
            </a:avLst>
          </a:prstGeom>
          <a:solidFill>
            <a:schemeClr val="accent1">
              <a:alpha val="84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400"/>
            <a:r>
              <a:rPr lang="en-US" altLang="zh-CN" dirty="0">
                <a:solidFill>
                  <a:srgbClr val="FFFF00"/>
                </a:solidFill>
                <a:latin typeface="Arial" panose="020B0604020202020204" pitchFamily="34" charset="0"/>
                <a:ea typeface="幼圆" panose="02010509060101010101" pitchFamily="49" charset="-122"/>
              </a:rPr>
              <a:t>Log</a:t>
            </a:r>
            <a:r>
              <a:rPr lang="en-US" altLang="zh-CN" sz="1100" dirty="0">
                <a:solidFill>
                  <a:srgbClr val="FFFF00"/>
                </a:solidFill>
                <a:latin typeface="Arial" panose="020B0604020202020204" pitchFamily="34" charset="0"/>
                <a:ea typeface="幼圆" panose="02010509060101010101" pitchFamily="49" charset="-122"/>
              </a:rPr>
              <a:t>2</a:t>
            </a:r>
            <a:r>
              <a:rPr lang="en-US" altLang="zh-CN" dirty="0">
                <a:solidFill>
                  <a:srgbClr val="FFFF00"/>
                </a:solidFill>
                <a:latin typeface="Arial" panose="020B0604020202020204" pitchFamily="34" charset="0"/>
                <a:ea typeface="幼圆" panose="02010509060101010101" pitchFamily="49" charset="-122"/>
              </a:rPr>
              <a:t>26 = 4.70</a:t>
            </a:r>
          </a:p>
          <a:p>
            <a:pPr defTabSz="914400"/>
            <a:r>
              <a:rPr lang="zh-CN" altLang="en-US" dirty="0">
                <a:solidFill>
                  <a:prstClr val="white"/>
                </a:solidFill>
                <a:latin typeface="Arial" panose="020B0604020202020204" pitchFamily="34" charset="0"/>
                <a:ea typeface="幼圆" panose="02010509060101010101" pitchFamily="49" charset="-122"/>
              </a:rPr>
              <a:t>但并不是所有字母出现的几率都一样，比如</a:t>
            </a:r>
            <a:r>
              <a:rPr lang="en-US" altLang="zh-CN" dirty="0">
                <a:solidFill>
                  <a:prstClr val="white"/>
                </a:solidFill>
                <a:latin typeface="Arial" panose="020B0604020202020204" pitchFamily="34" charset="0"/>
                <a:ea typeface="幼圆" panose="02010509060101010101" pitchFamily="49" charset="-122"/>
              </a:rPr>
              <a:t>V</a:t>
            </a:r>
            <a:r>
              <a:rPr lang="zh-CN" altLang="en-US" dirty="0">
                <a:solidFill>
                  <a:prstClr val="white"/>
                </a:solidFill>
                <a:latin typeface="Arial" panose="020B0604020202020204" pitchFamily="34" charset="0"/>
                <a:ea typeface="幼圆" panose="02010509060101010101" pitchFamily="49" charset="-122"/>
              </a:rPr>
              <a:t>出现的少。</a:t>
            </a:r>
            <a:endParaRPr lang="en-US" altLang="zh-CN" dirty="0">
              <a:solidFill>
                <a:prstClr val="white"/>
              </a:solidFill>
              <a:latin typeface="Arial" panose="020B0604020202020204" pitchFamily="34" charset="0"/>
              <a:ea typeface="幼圆" panose="02010509060101010101" pitchFamily="49" charset="-122"/>
            </a:endParaRPr>
          </a:p>
          <a:p>
            <a:pPr defTabSz="914400"/>
            <a:r>
              <a:rPr lang="en-US" altLang="zh-CN" dirty="0">
                <a:solidFill>
                  <a:srgbClr val="FFFF00"/>
                </a:solidFill>
                <a:latin typeface="Arial" panose="020B0604020202020204" pitchFamily="34" charset="0"/>
                <a:ea typeface="幼圆" panose="02010509060101010101" pitchFamily="49" charset="-122"/>
              </a:rPr>
              <a:t>4.03</a:t>
            </a:r>
            <a:r>
              <a:rPr lang="zh-CN" altLang="en-US" dirty="0">
                <a:solidFill>
                  <a:prstClr val="white"/>
                </a:solidFill>
                <a:latin typeface="Arial" panose="020B0604020202020204" pitchFamily="34" charset="0"/>
                <a:ea typeface="幼圆" panose="02010509060101010101" pitchFamily="49" charset="-122"/>
              </a:rPr>
              <a:t>是平均值。</a:t>
            </a:r>
          </a:p>
        </p:txBody>
      </p:sp>
      <p:sp>
        <p:nvSpPr>
          <p:cNvPr id="18" name="TextBox 17"/>
          <p:cNvSpPr txBox="1"/>
          <p:nvPr/>
        </p:nvSpPr>
        <p:spPr>
          <a:xfrm>
            <a:off x="4720615" y="1851670"/>
            <a:ext cx="3744415" cy="1477328"/>
          </a:xfrm>
          <a:prstGeom prst="wedgeRectCallout">
            <a:avLst>
              <a:gd name="adj1" fmla="val -109903"/>
              <a:gd name="adj2" fmla="val -13087"/>
            </a:avLst>
          </a:prstGeom>
          <a:solidFill>
            <a:schemeClr val="accent2">
              <a:alpha val="83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defTabSz="914400"/>
            <a:r>
              <a:rPr lang="en-US" altLang="zh-CN" dirty="0">
                <a:solidFill>
                  <a:srgbClr val="FFFF00"/>
                </a:solidFill>
                <a:latin typeface="Arial" panose="020B0604020202020204" pitchFamily="34" charset="0"/>
                <a:ea typeface="幼圆" panose="02010509060101010101" pitchFamily="49" charset="-122"/>
              </a:rPr>
              <a:t>Log</a:t>
            </a:r>
            <a:r>
              <a:rPr lang="en-US" altLang="zh-CN" sz="1100" dirty="0">
                <a:solidFill>
                  <a:srgbClr val="FFFF00"/>
                </a:solidFill>
                <a:latin typeface="Arial" panose="020B0604020202020204" pitchFamily="34" charset="0"/>
                <a:ea typeface="幼圆" panose="02010509060101010101" pitchFamily="49" charset="-122"/>
              </a:rPr>
              <a:t>2</a:t>
            </a:r>
            <a:r>
              <a:rPr lang="en-US" altLang="zh-CN" dirty="0">
                <a:solidFill>
                  <a:srgbClr val="FFFF00"/>
                </a:solidFill>
                <a:latin typeface="Arial" panose="020B0604020202020204" pitchFamily="34" charset="0"/>
                <a:ea typeface="幼圆" panose="02010509060101010101" pitchFamily="49" charset="-122"/>
              </a:rPr>
              <a:t>800 = 9.64</a:t>
            </a:r>
          </a:p>
          <a:p>
            <a:pPr defTabSz="914400"/>
            <a:r>
              <a:rPr lang="zh-CN" altLang="en-US" dirty="0">
                <a:solidFill>
                  <a:prstClr val="white"/>
                </a:solidFill>
                <a:latin typeface="Arial" panose="020B0604020202020204" pitchFamily="34" charset="0"/>
                <a:ea typeface="幼圆" panose="02010509060101010101" pitchFamily="49" charset="-122"/>
              </a:rPr>
              <a:t>汉字虽然很多，但各个汉字出现的几率差别很大。如果有办法把每个汉字出现的几率平均起来，那么，我们用</a:t>
            </a:r>
            <a:r>
              <a:rPr lang="en-US" altLang="zh-CN" dirty="0">
                <a:solidFill>
                  <a:prstClr val="white"/>
                </a:solidFill>
                <a:latin typeface="Arial" panose="020B0604020202020204" pitchFamily="34" charset="0"/>
                <a:ea typeface="幼圆" panose="02010509060101010101" pitchFamily="49" charset="-122"/>
              </a:rPr>
              <a:t>800</a:t>
            </a:r>
            <a:r>
              <a:rPr lang="zh-CN" altLang="en-US" dirty="0">
                <a:solidFill>
                  <a:prstClr val="white"/>
                </a:solidFill>
                <a:latin typeface="Arial" panose="020B0604020202020204" pitchFamily="34" charset="0"/>
                <a:ea typeface="幼圆" panose="02010509060101010101" pitchFamily="49" charset="-122"/>
              </a:rPr>
              <a:t>个汉字就够了。</a:t>
            </a:r>
            <a:endParaRPr lang="en-US" altLang="zh-CN" dirty="0">
              <a:solidFill>
                <a:prstClr val="white"/>
              </a:solidFill>
              <a:latin typeface="Arial" panose="020B0604020202020204" pitchFamily="34" charset="0"/>
              <a:ea typeface="幼圆" panose="02010509060101010101" pitchFamily="49" charset="-122"/>
            </a:endParaRPr>
          </a:p>
        </p:txBody>
      </p:sp>
      <p:pic>
        <p:nvPicPr>
          <p:cNvPr id="2" name="图片 1"/>
          <p:cNvPicPr>
            <a:picLocks noChangeAspect="1"/>
          </p:cNvPicPr>
          <p:nvPr/>
        </p:nvPicPr>
        <p:blipFill>
          <a:blip r:embed="rId3" cstate="screen"/>
          <a:stretch>
            <a:fillRect/>
          </a:stretch>
        </p:blipFill>
        <p:spPr>
          <a:xfrm>
            <a:off x="2523095" y="3537587"/>
            <a:ext cx="1688865" cy="158077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11179" y="1563638"/>
            <a:ext cx="3732829" cy="2390996"/>
            <a:chOff x="479131" y="1850494"/>
            <a:chExt cx="3732829" cy="2390996"/>
          </a:xfrm>
        </p:grpSpPr>
        <p:pic>
          <p:nvPicPr>
            <p:cNvPr id="3" name="图片 2" descr="认知能力.png"/>
            <p:cNvPicPr>
              <a:picLocks noChangeAspect="1"/>
            </p:cNvPicPr>
            <p:nvPr/>
          </p:nvPicPr>
          <p:blipFill>
            <a:blip r:embed="rId2" cstate="screen"/>
            <a:stretch>
              <a:fillRect/>
            </a:stretch>
          </p:blipFill>
          <p:spPr>
            <a:xfrm rot="21432923">
              <a:off x="479131" y="1850494"/>
              <a:ext cx="3395637" cy="2390996"/>
            </a:xfrm>
            <a:prstGeom prst="rect">
              <a:avLst/>
            </a:prstGeom>
            <a:solidFill>
              <a:srgbClr val="FFFFFF">
                <a:shade val="85000"/>
              </a:srgbClr>
            </a:solidFill>
            <a:ln w="889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圆角矩形标注 4"/>
            <p:cNvSpPr/>
            <p:nvPr/>
          </p:nvSpPr>
          <p:spPr>
            <a:xfrm>
              <a:off x="2555776" y="2386170"/>
              <a:ext cx="1656184" cy="288032"/>
            </a:xfrm>
            <a:prstGeom prst="wedgeRoundRectCallout">
              <a:avLst>
                <a:gd name="adj1" fmla="val -104639"/>
                <a:gd name="adj2" fmla="val 127436"/>
                <a:gd name="adj3" fmla="val 16667"/>
              </a:avLst>
            </a:prstGeom>
            <a:solidFill>
              <a:srgbClr val="FF0000">
                <a:alpha val="5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6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分析能力更强</a:t>
              </a:r>
            </a:p>
          </p:txBody>
        </p:sp>
        <p:sp>
          <p:nvSpPr>
            <p:cNvPr id="6" name="圆角矩形标注 5"/>
            <p:cNvSpPr/>
            <p:nvPr/>
          </p:nvSpPr>
          <p:spPr>
            <a:xfrm>
              <a:off x="2555776" y="2787774"/>
              <a:ext cx="1656184" cy="288032"/>
            </a:xfrm>
            <a:prstGeom prst="wedgeRoundRectCallout">
              <a:avLst>
                <a:gd name="adj1" fmla="val -50803"/>
                <a:gd name="adj2" fmla="val 103386"/>
                <a:gd name="adj3" fmla="val 16667"/>
              </a:avLst>
            </a:prstGeom>
            <a:solidFill>
              <a:srgbClr val="FF0000">
                <a:alpha val="5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6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分辨能力更强</a:t>
              </a:r>
            </a:p>
          </p:txBody>
        </p:sp>
      </p:grpSp>
      <p:sp>
        <p:nvSpPr>
          <p:cNvPr id="7" name="TextBox 6"/>
          <p:cNvSpPr txBox="1"/>
          <p:nvPr/>
        </p:nvSpPr>
        <p:spPr>
          <a:xfrm>
            <a:off x="395536" y="466344"/>
            <a:ext cx="5760640" cy="830997"/>
          </a:xfrm>
          <a:prstGeom prst="rect">
            <a:avLst/>
          </a:prstGeom>
          <a:noFill/>
        </p:spPr>
        <p:txBody>
          <a:bodyPr wrap="squar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信息和信息系统强化了人类的分辨能力，一定程度上突破了黄金序律的限制</a:t>
            </a:r>
          </a:p>
        </p:txBody>
      </p:sp>
      <p:pic>
        <p:nvPicPr>
          <p:cNvPr id="8" name="图片 7" descr="功能与有序关系.png"/>
          <p:cNvPicPr>
            <a:picLocks noChangeAspect="1"/>
          </p:cNvPicPr>
          <p:nvPr/>
        </p:nvPicPr>
        <p:blipFill>
          <a:blip r:embed="rId3" cstate="screen"/>
          <a:stretch>
            <a:fillRect/>
          </a:stretch>
        </p:blipFill>
        <p:spPr>
          <a:xfrm>
            <a:off x="5076056" y="1914592"/>
            <a:ext cx="1894329" cy="168908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p:cNvSpPr txBox="1"/>
          <p:nvPr/>
        </p:nvSpPr>
        <p:spPr>
          <a:xfrm>
            <a:off x="7236296" y="1562874"/>
            <a:ext cx="1199367" cy="584775"/>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pPr defTabSz="914400"/>
            <a:r>
              <a:rPr lang="en-US" altLang="zh-CN" sz="32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latin typeface="Arial" panose="020B0604020202020204" pitchFamily="34" charset="0"/>
                <a:ea typeface="幼圆" panose="02010509060101010101" pitchFamily="49" charset="-122"/>
              </a:rPr>
              <a:t>O = 7</a:t>
            </a:r>
            <a:endParaRPr lang="zh-CN" altLang="en-US" sz="32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latin typeface="Arial" panose="020B0604020202020204" pitchFamily="34" charset="0"/>
              <a:ea typeface="幼圆" panose="02010509060101010101" pitchFamily="49" charset="-122"/>
            </a:endParaRPr>
          </a:p>
        </p:txBody>
      </p:sp>
      <p:sp>
        <p:nvSpPr>
          <p:cNvPr id="10" name="TextBox 9"/>
          <p:cNvSpPr txBox="1"/>
          <p:nvPr/>
        </p:nvSpPr>
        <p:spPr>
          <a:xfrm>
            <a:off x="7452320" y="482754"/>
            <a:ext cx="1080120" cy="1008876"/>
          </a:xfrm>
          <a:prstGeom prst="star24">
            <a:avLst>
              <a:gd name="adj" fmla="val 44899"/>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914400"/>
            <a:r>
              <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黄金</a:t>
            </a:r>
            <a:endParaRPr lang="en-US" altLang="zh-CN"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r>
              <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序律</a:t>
            </a:r>
          </a:p>
        </p:txBody>
      </p:sp>
      <p:sp>
        <p:nvSpPr>
          <p:cNvPr id="11" name="TextBox 10"/>
          <p:cNvSpPr txBox="1"/>
          <p:nvPr/>
        </p:nvSpPr>
        <p:spPr>
          <a:xfrm>
            <a:off x="127557" y="4342235"/>
            <a:ext cx="1008111" cy="707886"/>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扁平化的本质</a:t>
            </a:r>
          </a:p>
        </p:txBody>
      </p:sp>
      <p:sp>
        <p:nvSpPr>
          <p:cNvPr id="12" name="TextBox 11"/>
          <p:cNvSpPr txBox="1"/>
          <p:nvPr/>
        </p:nvSpPr>
        <p:spPr>
          <a:xfrm>
            <a:off x="1207677" y="4282516"/>
            <a:ext cx="3076291" cy="830997"/>
          </a:xfrm>
          <a:prstGeom prst="rect">
            <a:avLst/>
          </a:prstGeom>
          <a:noFill/>
        </p:spPr>
        <p:txBody>
          <a:bodyPr wrap="square" rtlCol="0">
            <a:spAutoFit/>
          </a:bodyPr>
          <a:lstStyle/>
          <a:p>
            <a:pPr algn="just" defTabSz="914400"/>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信息技术弥补了人类的分辨能力</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扩大</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管理幅度</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，减小</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管理层次</a:t>
            </a:r>
            <a:b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但是，扁平化也不能无限扩大</a:t>
            </a:r>
          </a:p>
        </p:txBody>
      </p:sp>
      <p:grpSp>
        <p:nvGrpSpPr>
          <p:cNvPr id="13" name="组合 12"/>
          <p:cNvGrpSpPr/>
          <p:nvPr/>
        </p:nvGrpSpPr>
        <p:grpSpPr>
          <a:xfrm>
            <a:off x="4402224" y="3651870"/>
            <a:ext cx="4490255" cy="1398251"/>
            <a:chOff x="683568" y="5517232"/>
            <a:chExt cx="3528392" cy="890317"/>
          </a:xfrm>
        </p:grpSpPr>
        <p:pic>
          <p:nvPicPr>
            <p:cNvPr id="14" name="Picture 2" descr="c:\documents and settings\arthur wang\application data\360se6\User Data\temp\01300000242359122157605619705.jpg"/>
            <p:cNvPicPr>
              <a:picLocks noChangeAspect="1" noChangeArrowheads="1"/>
            </p:cNvPicPr>
            <p:nvPr/>
          </p:nvPicPr>
          <p:blipFill>
            <a:blip r:embed="rId4" cstate="screen"/>
            <a:srcRect/>
            <a:stretch>
              <a:fillRect/>
            </a:stretch>
          </p:blipFill>
          <p:spPr bwMode="auto">
            <a:xfrm>
              <a:off x="2411760" y="5786882"/>
              <a:ext cx="1800200" cy="450430"/>
            </a:xfrm>
            <a:prstGeom prst="rect">
              <a:avLst/>
            </a:prstGeom>
            <a:noFill/>
            <a:ln>
              <a:solidFill>
                <a:srgbClr val="FF0000"/>
              </a:solidFill>
            </a:ln>
          </p:spPr>
        </p:pic>
        <p:pic>
          <p:nvPicPr>
            <p:cNvPr id="15" name="Picture 2" descr="c:\documents and settings\arthur wang\application data\360se6\User Data\temp\01300000242359122157605619705.jpg"/>
            <p:cNvPicPr>
              <a:picLocks noChangeAspect="1" noChangeArrowheads="1"/>
            </p:cNvPicPr>
            <p:nvPr/>
          </p:nvPicPr>
          <p:blipFill>
            <a:blip r:embed="rId5" cstate="screen"/>
            <a:srcRect/>
            <a:stretch>
              <a:fillRect/>
            </a:stretch>
          </p:blipFill>
          <p:spPr bwMode="auto">
            <a:xfrm>
              <a:off x="683568" y="5517232"/>
              <a:ext cx="1656184" cy="890317"/>
            </a:xfrm>
            <a:prstGeom prst="rect">
              <a:avLst/>
            </a:prstGeom>
            <a:noFill/>
            <a:ln>
              <a:solidFill>
                <a:srgbClr val="FF0000"/>
              </a:solidFill>
            </a:ln>
          </p:spPr>
        </p:pic>
        <p:sp>
          <p:nvSpPr>
            <p:cNvPr id="16" name="右箭头 15"/>
            <p:cNvSpPr/>
            <p:nvPr/>
          </p:nvSpPr>
          <p:spPr>
            <a:xfrm>
              <a:off x="2277406" y="5877272"/>
              <a:ext cx="288032" cy="288032"/>
            </a:xfrm>
            <a:prstGeom prst="rightArrow">
              <a:avLst/>
            </a:prstGeom>
            <a:ln>
              <a:solidFill>
                <a:srgbClr val="FF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39712"/>
            <a:ext cx="9143999" cy="5064075"/>
          </a:xfrm>
          <a:prstGeom prst="rect">
            <a:avLst/>
          </a:prstGeom>
        </p:spPr>
      </p:pic>
      <p:grpSp>
        <p:nvGrpSpPr>
          <p:cNvPr id="8" name="组合 7"/>
          <p:cNvGrpSpPr/>
          <p:nvPr/>
        </p:nvGrpSpPr>
        <p:grpSpPr>
          <a:xfrm>
            <a:off x="2509168" y="737642"/>
            <a:ext cx="6055022" cy="4279403"/>
            <a:chOff x="2509168" y="737642"/>
            <a:chExt cx="6055022" cy="4279403"/>
          </a:xfrm>
        </p:grpSpPr>
        <p:sp>
          <p:nvSpPr>
            <p:cNvPr id="4" name="矩形: 圆角 3"/>
            <p:cNvSpPr/>
            <p:nvPr/>
          </p:nvSpPr>
          <p:spPr>
            <a:xfrm>
              <a:off x="6619974" y="737642"/>
              <a:ext cx="1944216" cy="3312368"/>
            </a:xfrm>
            <a:prstGeom prst="roundRect">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572000" y="3116064"/>
              <a:ext cx="1728192" cy="1728192"/>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405936" y="1991211"/>
              <a:ext cx="1247946" cy="1247946"/>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09168" y="3999210"/>
              <a:ext cx="1017835" cy="1017835"/>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9671" y="555526"/>
            <a:ext cx="2031325"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可爱的程序猿</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3" name="图片 2" descr="程序员发钱.jpg"/>
          <p:cNvPicPr/>
          <p:nvPr/>
        </p:nvPicPr>
        <p:blipFill>
          <a:blip r:embed="rId2" cstate="screen"/>
          <a:stretch>
            <a:fillRect/>
          </a:stretch>
        </p:blipFill>
        <p:spPr>
          <a:xfrm>
            <a:off x="3995935" y="935619"/>
            <a:ext cx="3312369" cy="2808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1619671" y="3651870"/>
            <a:ext cx="5400600" cy="1015663"/>
          </a:xfrm>
          <a:prstGeom prst="rect">
            <a:avLst/>
          </a:prstGeom>
          <a:ln>
            <a:solidFill>
              <a:schemeClr val="bg1">
                <a:lumMod val="85000"/>
              </a:schemeClr>
            </a:solidFill>
          </a:ln>
        </p:spPr>
        <p:txBody>
          <a:bodyPr wrap="square">
            <a:spAutoFit/>
          </a:bodyPr>
          <a:lstStyle/>
          <a:p>
            <a:pPr defTabSz="914400"/>
            <a:r>
              <a:rPr lang="zh-CN" altLang="en-US" sz="2000" dirty="0">
                <a:solidFill>
                  <a:prstClr val="black"/>
                </a:solidFill>
                <a:latin typeface="幼圆" panose="02010509060101010101" pitchFamily="49" charset="-122"/>
                <a:ea typeface="幼圆" panose="02010509060101010101" pitchFamily="49" charset="-122"/>
              </a:rPr>
              <a:t>程序员，本质上</a:t>
            </a:r>
            <a:r>
              <a:rPr lang="en-US" altLang="zh-CN" sz="2000" dirty="0">
                <a:solidFill>
                  <a:prstClr val="black"/>
                </a:solidFill>
                <a:latin typeface="幼圆" panose="02010509060101010101" pitchFamily="49" charset="-122"/>
                <a:ea typeface="幼圆" panose="02010509060101010101" pitchFamily="49" charset="-122"/>
              </a:rPr>
              <a:t>IT</a:t>
            </a:r>
            <a:r>
              <a:rPr lang="zh-CN" altLang="en-US" sz="2000" dirty="0">
                <a:solidFill>
                  <a:prstClr val="black"/>
                </a:solidFill>
                <a:latin typeface="幼圆" panose="02010509060101010101" pitchFamily="49" charset="-122"/>
                <a:ea typeface="幼圆" panose="02010509060101010101" pitchFamily="49" charset="-122"/>
              </a:rPr>
              <a:t>工作者都是程序员</a:t>
            </a:r>
          </a:p>
          <a:p>
            <a:pPr defTabSz="914400"/>
            <a:r>
              <a:rPr lang="zh-CN" altLang="en-US" sz="2000" dirty="0">
                <a:solidFill>
                  <a:prstClr val="black"/>
                </a:solidFill>
                <a:latin typeface="幼圆" panose="02010509060101010101" pitchFamily="49" charset="-122"/>
                <a:ea typeface="幼圆" panose="02010509060101010101" pitchFamily="49" charset="-122"/>
              </a:rPr>
              <a:t>程序员 </a:t>
            </a:r>
            <a:r>
              <a:rPr lang="en-US" altLang="zh-CN" sz="2000" dirty="0">
                <a:solidFill>
                  <a:prstClr val="black"/>
                </a:solidFill>
                <a:latin typeface="幼圆" panose="02010509060101010101" pitchFamily="49" charset="-122"/>
                <a:ea typeface="幼圆" panose="02010509060101010101" pitchFamily="49" charset="-122"/>
              </a:rPr>
              <a:t>= </a:t>
            </a:r>
            <a:r>
              <a:rPr lang="zh-CN" altLang="en-US" sz="2000" dirty="0">
                <a:solidFill>
                  <a:prstClr val="black"/>
                </a:solidFill>
                <a:latin typeface="幼圆" panose="02010509060101010101" pitchFamily="49" charset="-122"/>
                <a:ea typeface="幼圆" panose="02010509060101010101" pitchFamily="49" charset="-122"/>
              </a:rPr>
              <a:t>让世界发展的过</a:t>
            </a:r>
            <a:r>
              <a:rPr lang="zh-CN" altLang="en-US" sz="2000" b="1" dirty="0">
                <a:solidFill>
                  <a:srgbClr val="C00000"/>
                </a:solidFill>
                <a:latin typeface="幼圆" panose="02010509060101010101" pitchFamily="49" charset="-122"/>
                <a:ea typeface="幼圆" panose="02010509060101010101" pitchFamily="49" charset="-122"/>
              </a:rPr>
              <a:t>程</a:t>
            </a:r>
            <a:r>
              <a:rPr lang="zh-CN" altLang="en-US" sz="2000" dirty="0">
                <a:solidFill>
                  <a:prstClr val="black"/>
                </a:solidFill>
                <a:latin typeface="幼圆" panose="02010509060101010101" pitchFamily="49" charset="-122"/>
                <a:ea typeface="幼圆" panose="02010509060101010101" pitchFamily="49" charset="-122"/>
              </a:rPr>
              <a:t>变得有</a:t>
            </a:r>
            <a:r>
              <a:rPr lang="zh-CN" altLang="en-US" sz="2000" b="1" dirty="0">
                <a:solidFill>
                  <a:srgbClr val="C00000"/>
                </a:solidFill>
                <a:latin typeface="幼圆" panose="02010509060101010101" pitchFamily="49" charset="-122"/>
                <a:ea typeface="幼圆" panose="02010509060101010101" pitchFamily="49" charset="-122"/>
              </a:rPr>
              <a:t>序</a:t>
            </a:r>
            <a:r>
              <a:rPr lang="zh-CN" altLang="en-US" sz="2000" dirty="0">
                <a:solidFill>
                  <a:prstClr val="black"/>
                </a:solidFill>
                <a:latin typeface="幼圆" panose="02010509060101010101" pitchFamily="49" charset="-122"/>
                <a:ea typeface="幼圆" panose="02010509060101010101" pitchFamily="49" charset="-122"/>
              </a:rPr>
              <a:t>的人</a:t>
            </a:r>
            <a:r>
              <a:rPr lang="zh-CN" altLang="en-US" sz="2000" b="1" dirty="0">
                <a:solidFill>
                  <a:srgbClr val="C00000"/>
                </a:solidFill>
                <a:latin typeface="幼圆" panose="02010509060101010101" pitchFamily="49" charset="-122"/>
                <a:ea typeface="幼圆" panose="02010509060101010101" pitchFamily="49" charset="-122"/>
              </a:rPr>
              <a:t>员</a:t>
            </a:r>
          </a:p>
          <a:p>
            <a:pPr defTabSz="914400"/>
            <a:r>
              <a:rPr lang="zh-CN" altLang="en-US" sz="2000" dirty="0">
                <a:solidFill>
                  <a:prstClr val="black"/>
                </a:solidFill>
                <a:latin typeface="幼圆" panose="02010509060101010101" pitchFamily="49" charset="-122"/>
                <a:ea typeface="幼圆" panose="02010509060101010101" pitchFamily="49" charset="-122"/>
              </a:rPr>
              <a:t>程序员，执行上帝赋予人类的使命的中坚力量</a:t>
            </a:r>
          </a:p>
        </p:txBody>
      </p:sp>
      <p:pic>
        <p:nvPicPr>
          <p:cNvPr id="6" name="图片 5" descr="头像wq副本.jpg"/>
          <p:cNvPicPr>
            <a:picLocks noChangeAspect="1"/>
          </p:cNvPicPr>
          <p:nvPr/>
        </p:nvPicPr>
        <p:blipFill>
          <a:blip r:embed="rId3" cstate="screen"/>
          <a:stretch>
            <a:fillRect/>
          </a:stretch>
        </p:blipFill>
        <p:spPr>
          <a:xfrm>
            <a:off x="1907703" y="1275606"/>
            <a:ext cx="1512168" cy="1512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1599618" y="3075806"/>
            <a:ext cx="2031325" cy="369332"/>
          </a:xfrm>
          <a:prstGeom prst="rect">
            <a:avLst/>
          </a:prstGeom>
          <a:noFill/>
        </p:spPr>
        <p:txBody>
          <a:bodyPr wrap="none" rtlCol="0">
            <a:spAutoFit/>
          </a:bodyPr>
          <a:lstStyle/>
          <a:p>
            <a:pP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阿色是个老程序猿</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411510"/>
            <a:ext cx="2954655" cy="461665"/>
          </a:xfrm>
          <a:prstGeom prst="rect">
            <a:avLst/>
          </a:prstGeom>
          <a:noFill/>
        </p:spPr>
        <p:txBody>
          <a:bodyPr wrap="none" rtlCol="0">
            <a:spAutoFit/>
          </a:bodyPr>
          <a:lstStyle/>
          <a:p>
            <a:pPr defTabSz="914400"/>
            <a:r>
              <a:rPr lang="zh-CN" altLang="en-US" sz="24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关于信息的哲学思考</a:t>
            </a:r>
            <a:endParaRPr lang="en-US" altLang="zh-CN" sz="24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3" name="图片 12" descr="过去是比特.jpg"/>
          <p:cNvPicPr>
            <a:picLocks noChangeAspect="1"/>
          </p:cNvPicPr>
          <p:nvPr/>
        </p:nvPicPr>
        <p:blipFill>
          <a:blip r:embed="rId2" cstate="print"/>
          <a:stretch>
            <a:fillRect/>
          </a:stretch>
        </p:blipFill>
        <p:spPr>
          <a:xfrm>
            <a:off x="611560" y="1059582"/>
            <a:ext cx="5184576" cy="2016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p:cNvSpPr txBox="1"/>
          <p:nvPr/>
        </p:nvSpPr>
        <p:spPr>
          <a:xfrm>
            <a:off x="1259632" y="3280229"/>
            <a:ext cx="6984776" cy="1200329"/>
          </a:xfrm>
          <a:prstGeom prst="rect">
            <a:avLst/>
          </a:prstGeom>
          <a:noFill/>
          <a:ln w="3175">
            <a:solidFill>
              <a:schemeClr val="bg1">
                <a:lumMod val="85000"/>
              </a:schemeClr>
            </a:solidFill>
          </a:ln>
        </p:spPr>
        <p:txBody>
          <a:bodyPr wrap="square" rtlCol="0">
            <a:spAutoFit/>
          </a:bodyPr>
          <a:lstStyle/>
          <a:p>
            <a:pPr indent="363855" defTabSz="914400"/>
            <a:r>
              <a:rPr lang="zh-CN" altLang="en-US" dirty="0">
                <a:solidFill>
                  <a:prstClr val="black"/>
                </a:solidFill>
                <a:latin typeface="幼圆" panose="02010509060101010101" pitchFamily="49" charset="-122"/>
                <a:ea typeface="幼圆" panose="02010509060101010101" pitchFamily="49" charset="-122"/>
              </a:rPr>
              <a:t>时间之矢滚滚向前，信息像一骑红尘一样被抛洒在后面：人生的苦辣酸甜、家庭的悲欢离合、国家的兴亡更替、地球的物竞天择，以及宇宙的斗转星移，这些都是信息。</a:t>
            </a:r>
            <a:endParaRPr lang="en-US" altLang="zh-CN" dirty="0">
              <a:solidFill>
                <a:prstClr val="black"/>
              </a:solidFill>
              <a:latin typeface="幼圆" panose="02010509060101010101" pitchFamily="49" charset="-122"/>
              <a:ea typeface="幼圆" panose="02010509060101010101" pitchFamily="49" charset="-122"/>
            </a:endParaRPr>
          </a:p>
          <a:p>
            <a:pPr indent="363855" defTabSz="914400"/>
            <a:r>
              <a:rPr lang="zh-CN" altLang="en-US" b="1" dirty="0">
                <a:solidFill>
                  <a:srgbClr val="C00000"/>
                </a:solidFill>
                <a:latin typeface="幼圆" panose="02010509060101010101" pitchFamily="49" charset="-122"/>
                <a:ea typeface="幼圆" panose="02010509060101010101" pitchFamily="49" charset="-122"/>
              </a:rPr>
              <a:t>我们称之为过去的东西是由比特构成的。</a:t>
            </a:r>
            <a:r>
              <a:rPr lang="en-US" altLang="zh-CN" sz="1600" dirty="0">
                <a:solidFill>
                  <a:prstClr val="black"/>
                </a:solidFill>
                <a:latin typeface="幼圆" panose="02010509060101010101" pitchFamily="49" charset="-122"/>
                <a:ea typeface="幼圆" panose="02010509060101010101" pitchFamily="49" charset="-122"/>
              </a:rPr>
              <a:t>—— </a:t>
            </a:r>
            <a:r>
              <a:rPr lang="zh-CN" altLang="en-US" sz="1600" dirty="0">
                <a:solidFill>
                  <a:prstClr val="black"/>
                </a:solidFill>
                <a:latin typeface="幼圆" panose="02010509060101010101" pitchFamily="49" charset="-122"/>
                <a:ea typeface="幼圆" panose="02010509060101010101" pitchFamily="49" charset="-122"/>
              </a:rPr>
              <a:t>格雷克</a:t>
            </a:r>
            <a:r>
              <a:rPr lang="en-US" altLang="zh-CN" sz="1600" dirty="0">
                <a:solidFill>
                  <a:prstClr val="black"/>
                </a:solidFill>
                <a:latin typeface="幼圆" panose="02010509060101010101" pitchFamily="49" charset="-122"/>
                <a:ea typeface="幼圆" panose="02010509060101010101" pitchFamily="49" charset="-122"/>
              </a:rPr>
              <a:t>《</a:t>
            </a:r>
            <a:r>
              <a:rPr lang="zh-CN" altLang="en-US" sz="1600" dirty="0">
                <a:solidFill>
                  <a:prstClr val="black"/>
                </a:solidFill>
                <a:latin typeface="幼圆" panose="02010509060101010101" pitchFamily="49" charset="-122"/>
                <a:ea typeface="幼圆" panose="02010509060101010101" pitchFamily="49" charset="-122"/>
              </a:rPr>
              <a:t>信息简史</a:t>
            </a:r>
            <a:r>
              <a:rPr lang="en-US" altLang="zh-CN" sz="1600" dirty="0">
                <a:solidFill>
                  <a:prstClr val="black"/>
                </a:solidFill>
                <a:latin typeface="幼圆" panose="02010509060101010101" pitchFamily="49" charset="-122"/>
                <a:ea typeface="幼圆" panose="02010509060101010101" pitchFamily="49" charset="-122"/>
              </a:rPr>
              <a:t>》</a:t>
            </a:r>
            <a:endParaRPr lang="zh-CN" altLang="en-US" dirty="0">
              <a:solidFill>
                <a:prstClr val="black"/>
              </a:solidFill>
              <a:latin typeface="幼圆" panose="02010509060101010101" pitchFamily="49" charset="-122"/>
              <a:ea typeface="幼圆" panose="02010509060101010101" pitchFamily="49" charset="-122"/>
            </a:endParaRPr>
          </a:p>
        </p:txBody>
      </p:sp>
      <p:sp>
        <p:nvSpPr>
          <p:cNvPr id="15" name="TextBox 14"/>
          <p:cNvSpPr txBox="1"/>
          <p:nvPr/>
        </p:nvSpPr>
        <p:spPr>
          <a:xfrm>
            <a:off x="1835696" y="4587974"/>
            <a:ext cx="549381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defTabSz="914400"/>
            <a:r>
              <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穿越回过去就是熵减，需要还原信息，至少局部还原</a:t>
            </a:r>
          </a:p>
        </p:txBody>
      </p:sp>
      <p:pic>
        <p:nvPicPr>
          <p:cNvPr id="7" name="Picture 2"/>
          <p:cNvPicPr>
            <a:picLocks noChangeAspect="1" noChangeArrowheads="1"/>
          </p:cNvPicPr>
          <p:nvPr/>
        </p:nvPicPr>
        <p:blipFill rotWithShape="1">
          <a:blip r:embed="rId3" cstate="screen"/>
          <a:srcRect/>
          <a:stretch>
            <a:fillRect/>
          </a:stretch>
        </p:blipFill>
        <p:spPr bwMode="auto">
          <a:xfrm>
            <a:off x="6444208" y="771550"/>
            <a:ext cx="1887734" cy="2380533"/>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9592" y="849655"/>
            <a:ext cx="6552728" cy="1938992"/>
          </a:xfrm>
          <a:prstGeom prst="rect">
            <a:avLst/>
          </a:prstGeom>
          <a:noFill/>
        </p:spPr>
        <p:txBody>
          <a:bodyPr wrap="square" rtlCol="0">
            <a:spAutoFit/>
          </a:bodyPr>
          <a:lstStyle/>
          <a:p>
            <a:pPr indent="36068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从前面的讨论我们可以看到：</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信息的作用极其重要，</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信息是负熵，信息化是熵减</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我们很幸运，我们是信息工作者。</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信息到底是什么？</a:t>
            </a:r>
          </a:p>
        </p:txBody>
      </p:sp>
      <p:sp>
        <p:nvSpPr>
          <p:cNvPr id="5" name="TextBox 4"/>
          <p:cNvSpPr txBox="1"/>
          <p:nvPr/>
        </p:nvSpPr>
        <p:spPr>
          <a:xfrm>
            <a:off x="1259632" y="3075806"/>
            <a:ext cx="3888432" cy="1754326"/>
          </a:xfrm>
          <a:prstGeom prst="rect">
            <a:avLst/>
          </a:prstGeom>
          <a:solidFill>
            <a:schemeClr val="bg1">
              <a:lumMod val="95000"/>
            </a:schemeClr>
          </a:solidFill>
          <a:ln>
            <a:solidFill>
              <a:schemeClr val="bg1">
                <a:lumMod val="85000"/>
              </a:schemeClr>
            </a:solidFill>
          </a:ln>
        </p:spPr>
        <p:txBody>
          <a:bodyPr wrap="square" rtlCol="0">
            <a:spAutoFit/>
          </a:bodyPr>
          <a:lstStyle/>
          <a:p>
            <a:pPr indent="266700"/>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20</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年前，有一个人跟我说：</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670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领导为什么是领导？</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670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因为他获得的信息量比你多，处理信息的能力也比你强。</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6700"/>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670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原来我嗤之以鼻，现在我信了。</a:t>
            </a:r>
          </a:p>
        </p:txBody>
      </p:sp>
      <p:pic>
        <p:nvPicPr>
          <p:cNvPr id="7170" name="Picture 2"/>
          <p:cNvPicPr>
            <a:picLocks noChangeAspect="1" noChangeArrowheads="1"/>
          </p:cNvPicPr>
          <p:nvPr/>
        </p:nvPicPr>
        <p:blipFill>
          <a:blip r:embed="rId2" cstate="screen"/>
          <a:srcRect/>
          <a:stretch>
            <a:fillRect/>
          </a:stretch>
        </p:blipFill>
        <p:spPr bwMode="auto">
          <a:xfrm rot="756964">
            <a:off x="5796136" y="2571750"/>
            <a:ext cx="2741112" cy="2160000"/>
          </a:xfrm>
          <a:prstGeom prst="rect">
            <a:avLst/>
          </a:prstGeom>
          <a:solidFill>
            <a:srgbClr val="FFFFFF">
              <a:shade val="85000"/>
            </a:srgbClr>
          </a:solidFill>
          <a:ln w="38100" cmpd="sng">
            <a:solidFill>
              <a:schemeClr val="bg1">
                <a:alpha val="99000"/>
              </a:schemeClr>
            </a:solidFill>
            <a:miter lim="800000"/>
            <a:headEnd/>
            <a:tailEnd/>
          </a:ln>
          <a:effectLst>
            <a:outerShdw blurRad="65000" dist="50800" dir="12900000" kx="195000" ky="145000" algn="tl" rotWithShape="0">
              <a:srgbClr val="000000">
                <a:alpha val="30000"/>
              </a:srgbClr>
            </a:outerShdw>
          </a:effectLst>
          <a:scene3d>
            <a:camera prst="orthographicFront">
              <a:rot lat="20735633" lon="21346555" rev="992045"/>
            </a:camera>
            <a:lightRig rig="twoPt" dir="t">
              <a:rot lat="0" lon="0" rev="7200000"/>
            </a:lightRig>
          </a:scene3d>
          <a:sp3d contourW="12700">
            <a:bevelT w="25400" h="19050"/>
            <a:contourClr>
              <a:srgbClr val="969696"/>
            </a:contourClr>
          </a:sp3d>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1253" y="420049"/>
            <a:ext cx="6552728" cy="461665"/>
          </a:xfrm>
          <a:prstGeom prst="rect">
            <a:avLst/>
          </a:prstGeom>
          <a:noFill/>
        </p:spPr>
        <p:txBody>
          <a:bodyPr wrap="square" rtlCol="0">
            <a:spAutoFit/>
          </a:bodyPr>
          <a:lstStyle/>
          <a:p>
            <a:pPr indent="360680"/>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信息到底是什么？答：是确定性，是负熵。</a:t>
            </a:r>
          </a:p>
        </p:txBody>
      </p:sp>
      <p:pic>
        <p:nvPicPr>
          <p:cNvPr id="7" name="Picture 7" descr="u=3279163751,2699569016&amp;fm=0&amp;gp=38"/>
          <p:cNvPicPr>
            <a:picLocks noChangeArrowheads="1"/>
          </p:cNvPicPr>
          <p:nvPr/>
        </p:nvPicPr>
        <p:blipFill>
          <a:blip r:embed="rId2" cstate="screen"/>
          <a:stretch>
            <a:fillRect/>
          </a:stretch>
        </p:blipFill>
        <p:spPr bwMode="auto">
          <a:xfrm>
            <a:off x="896631" y="1203598"/>
            <a:ext cx="720080" cy="86409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9" name="图片 8" descr="冯诺依曼.jpg"/>
          <p:cNvPicPr/>
          <p:nvPr/>
        </p:nvPicPr>
        <p:blipFill>
          <a:blip r:embed="rId3" cstate="screen"/>
          <a:stretch>
            <a:fillRect/>
          </a:stretch>
        </p:blipFill>
        <p:spPr>
          <a:xfrm>
            <a:off x="896631" y="2280542"/>
            <a:ext cx="720080" cy="86409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2" name="图片 1"/>
          <p:cNvPicPr/>
          <p:nvPr/>
        </p:nvPicPr>
        <p:blipFill>
          <a:blip r:embed="rId4" cstate="screen"/>
          <a:stretch>
            <a:fillRect/>
          </a:stretch>
        </p:blipFill>
        <p:spPr>
          <a:xfrm>
            <a:off x="896631" y="3363838"/>
            <a:ext cx="720080" cy="86409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3" name="文本框 2"/>
          <p:cNvSpPr txBox="1"/>
          <p:nvPr/>
        </p:nvSpPr>
        <p:spPr>
          <a:xfrm>
            <a:off x="1979712" y="1275606"/>
            <a:ext cx="6120680" cy="707886"/>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方正超粗黑简体" panose="03000509000000000000" pitchFamily="65" charset="-122"/>
                <a:ea typeface="方正超粗黑简体" panose="03000509000000000000" pitchFamily="65" charset="-122"/>
              </a:rPr>
              <a:t>香农</a:t>
            </a:r>
            <a:r>
              <a:rPr lang="zh-CN" altLang="en-US" sz="2000" dirty="0">
                <a:latin typeface="幼圆" panose="02010509060101010101" pitchFamily="49" charset="-122"/>
                <a:ea typeface="幼圆" panose="02010509060101010101" pitchFamily="49" charset="-122"/>
              </a:rPr>
              <a:t>：冯哥，我整个公式：</a:t>
            </a:r>
            <a:endParaRPr lang="en-US" altLang="zh-CN" sz="2000" dirty="0">
              <a:latin typeface="幼圆" panose="02010509060101010101" pitchFamily="49" charset="-122"/>
              <a:ea typeface="幼圆" panose="02010509060101010101" pitchFamily="49" charset="-122"/>
            </a:endParaRPr>
          </a:p>
          <a:p>
            <a:r>
              <a:rPr lang="en-US" altLang="zh-CN" sz="2000" dirty="0">
                <a:latin typeface="幼圆" panose="02010509060101010101" pitchFamily="49" charset="-122"/>
                <a:ea typeface="幼圆" panose="02010509060101010101" pitchFamily="49" charset="-122"/>
              </a:rPr>
              <a:t>      </a:t>
            </a:r>
            <a:r>
              <a:rPr lang="zh-CN" altLang="en-US" sz="2000" dirty="0">
                <a:latin typeface="幼圆" panose="02010509060101010101" pitchFamily="49" charset="-122"/>
                <a:ea typeface="幼圆" panose="02010509060101010101" pitchFamily="49" charset="-122"/>
              </a:rPr>
              <a:t>你给起个名呗！</a:t>
            </a:r>
          </a:p>
        </p:txBody>
      </p:sp>
      <p:sp>
        <p:nvSpPr>
          <p:cNvPr id="13" name="矩形 12"/>
          <p:cNvSpPr/>
          <p:nvPr/>
        </p:nvSpPr>
        <p:spPr>
          <a:xfrm>
            <a:off x="5148064" y="1295798"/>
            <a:ext cx="1378904" cy="369332"/>
          </a:xfrm>
          <a:prstGeom prst="rect">
            <a:avLst/>
          </a:prstGeom>
        </p:spPr>
        <p:txBody>
          <a:bodyPr wrap="none">
            <a:spAutoFit/>
          </a:bodyPr>
          <a:lstStyle/>
          <a:p>
            <a:pPr defTabSz="914400"/>
            <a:r>
              <a:rPr lang="en-US" altLang="zh-CN" dirty="0">
                <a:solidFill>
                  <a:prstClr val="black"/>
                </a:solidFill>
                <a:effectLst>
                  <a:outerShdw blurRad="38100" dist="38100" dir="2700000" algn="tl">
                    <a:srgbClr val="000000">
                      <a:alpha val="43137"/>
                    </a:srgbClr>
                  </a:outerShdw>
                </a:effectLst>
                <a:ea typeface="幼圆" panose="02010509060101010101" pitchFamily="49" charset="-122"/>
              </a:rPr>
              <a:t>H=∑-pi log pi</a:t>
            </a:r>
          </a:p>
        </p:txBody>
      </p:sp>
      <p:sp>
        <p:nvSpPr>
          <p:cNvPr id="14" name="文本框 13"/>
          <p:cNvSpPr txBox="1"/>
          <p:nvPr/>
        </p:nvSpPr>
        <p:spPr>
          <a:xfrm>
            <a:off x="1987216" y="2211710"/>
            <a:ext cx="6113175" cy="101566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方正超粗黑简体" panose="03000509000000000000" pitchFamily="65" charset="-122"/>
                <a:ea typeface="方正超粗黑简体" panose="03000509000000000000" pitchFamily="65" charset="-122"/>
              </a:rPr>
              <a:t>冯诺依曼</a:t>
            </a:r>
            <a:r>
              <a:rPr lang="zh-CN" altLang="en-US" sz="2000" dirty="0">
                <a:latin typeface="幼圆" panose="02010509060101010101" pitchFamily="49" charset="-122"/>
                <a:ea typeface="幼圆" panose="02010509060101010101" pitchFamily="49" charset="-122"/>
              </a:rPr>
              <a:t>：哎呀大兄弟！你这玩意整的挺好啊！  </a:t>
            </a:r>
            <a:endParaRPr lang="en-US" altLang="zh-CN" sz="2000" dirty="0">
              <a:latin typeface="幼圆" panose="02010509060101010101" pitchFamily="49" charset="-122"/>
              <a:ea typeface="幼圆" panose="02010509060101010101" pitchFamily="49" charset="-122"/>
            </a:endParaRPr>
          </a:p>
          <a:p>
            <a:r>
              <a:rPr lang="en-US" altLang="zh-CN" sz="2000" dirty="0">
                <a:latin typeface="幼圆" panose="02010509060101010101" pitchFamily="49" charset="-122"/>
                <a:ea typeface="幼圆" panose="02010509060101010101" pitchFamily="49" charset="-122"/>
              </a:rPr>
              <a:t>          </a:t>
            </a:r>
            <a:r>
              <a:rPr lang="zh-CN" altLang="en-US" sz="2000" dirty="0">
                <a:latin typeface="幼圆" panose="02010509060101010101" pitchFamily="49" charset="-122"/>
                <a:ea typeface="幼圆" panose="02010509060101010101" pitchFamily="49" charset="-122"/>
              </a:rPr>
              <a:t>我看就叫“</a:t>
            </a:r>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信息熵</a:t>
            </a:r>
            <a:r>
              <a:rPr lang="zh-CN" altLang="en-US" sz="2000" dirty="0">
                <a:latin typeface="幼圆" panose="02010509060101010101" pitchFamily="49" charset="-122"/>
                <a:ea typeface="幼圆" panose="02010509060101010101" pitchFamily="49" charset="-122"/>
              </a:rPr>
              <a:t>”吧，一般人看不懂，</a:t>
            </a:r>
            <a:endParaRPr lang="en-US" altLang="zh-CN" sz="2000" dirty="0">
              <a:latin typeface="幼圆" panose="02010509060101010101" pitchFamily="49" charset="-122"/>
              <a:ea typeface="幼圆" panose="02010509060101010101" pitchFamily="49" charset="-122"/>
            </a:endParaRPr>
          </a:p>
          <a:p>
            <a:r>
              <a:rPr lang="en-US" altLang="zh-CN" sz="2000" dirty="0">
                <a:latin typeface="幼圆" panose="02010509060101010101" pitchFamily="49" charset="-122"/>
                <a:ea typeface="幼圆" panose="02010509060101010101" pitchFamily="49" charset="-122"/>
              </a:rPr>
              <a:t>          </a:t>
            </a:r>
            <a:r>
              <a:rPr lang="zh-CN" altLang="en-US" sz="2000" dirty="0">
                <a:latin typeface="幼圆" panose="02010509060101010101" pitchFamily="49" charset="-122"/>
                <a:ea typeface="幼圆" panose="02010509060101010101" pitchFamily="49" charset="-122"/>
              </a:rPr>
              <a:t>显得高大上。</a:t>
            </a:r>
            <a:r>
              <a:rPr lang="zh-CN" altLang="en-US" sz="2000" dirty="0">
                <a:solidFill>
                  <a:schemeClr val="tx1"/>
                </a:solidFill>
                <a:latin typeface="幼圆" panose="02010509060101010101" pitchFamily="49" charset="-122"/>
                <a:ea typeface="幼圆" panose="02010509060101010101" pitchFamily="49" charset="-122"/>
              </a:rPr>
              <a:t>（</a:t>
            </a:r>
            <a:r>
              <a:rPr lang="zh-CN" altLang="en-US" sz="2000" dirty="0">
                <a:solidFill>
                  <a:schemeClr val="tx1"/>
                </a:solidFill>
                <a:latin typeface="方正粗宋简体" panose="03000509000000000000" pitchFamily="65" charset="-122"/>
                <a:ea typeface="方正粗宋简体" panose="03000509000000000000" pitchFamily="65" charset="-122"/>
              </a:rPr>
              <a:t>直觉很牛！</a:t>
            </a:r>
            <a:r>
              <a:rPr lang="zh-CN" altLang="en-US" sz="2000" dirty="0">
                <a:solidFill>
                  <a:schemeClr val="tx1"/>
                </a:solidFill>
                <a:latin typeface="幼圆" panose="02010509060101010101" pitchFamily="49" charset="-122"/>
                <a:ea typeface="幼圆" panose="02010509060101010101" pitchFamily="49" charset="-122"/>
              </a:rPr>
              <a:t>）</a:t>
            </a:r>
          </a:p>
        </p:txBody>
      </p:sp>
      <p:sp>
        <p:nvSpPr>
          <p:cNvPr id="15" name="文本框 14"/>
          <p:cNvSpPr txBox="1"/>
          <p:nvPr/>
        </p:nvSpPr>
        <p:spPr>
          <a:xfrm>
            <a:off x="1988190" y="3595831"/>
            <a:ext cx="6120680"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方正超粗黑简体" panose="03000509000000000000" pitchFamily="65" charset="-122"/>
                <a:ea typeface="方正超粗黑简体" panose="03000509000000000000" pitchFamily="65" charset="-122"/>
              </a:rPr>
              <a:t>克劳修斯</a:t>
            </a:r>
            <a:r>
              <a:rPr lang="zh-CN" altLang="en-US" sz="2000" dirty="0">
                <a:latin typeface="幼圆" panose="02010509060101010101" pitchFamily="49" charset="-122"/>
                <a:ea typeface="幼圆" panose="02010509060101010101" pitchFamily="49" charset="-122"/>
              </a:rPr>
              <a:t>：盗版可耻！不要动我的“</a:t>
            </a:r>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熵</a:t>
            </a:r>
            <a:r>
              <a:rPr lang="zh-CN" altLang="en-US" sz="2000" dirty="0">
                <a:latin typeface="幼圆" panose="02010509060101010101" pitchFamily="49" charset="-122"/>
                <a:ea typeface="幼圆" panose="02010509060101010101" pitchFamily="49" charset="-122"/>
              </a:rPr>
              <a:t>”！</a:t>
            </a:r>
          </a:p>
        </p:txBody>
      </p:sp>
      <p:sp>
        <p:nvSpPr>
          <p:cNvPr id="12" name="三十二角星 11"/>
          <p:cNvSpPr/>
          <p:nvPr/>
        </p:nvSpPr>
        <p:spPr>
          <a:xfrm>
            <a:off x="6588224" y="339501"/>
            <a:ext cx="2664296" cy="1680217"/>
          </a:xfrm>
          <a:prstGeom prst="star32">
            <a:avLst>
              <a:gd name="adj" fmla="val 46285"/>
            </a:avLst>
          </a:prstGeom>
          <a:solidFill>
            <a:srgbClr val="0099FF"/>
          </a:solidFill>
          <a:scene3d>
            <a:camera prst="perspectiveHeroicExtremeLeftFacing"/>
            <a:lightRig rig="threePt" dir="t">
              <a:rot lat="0" lon="0" rev="1200000"/>
            </a:lightRig>
          </a:scene3d>
          <a:sp3d>
            <a:bevelT w="63500" h="25400" prst="coolSlant"/>
          </a:sp3d>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大咖</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也蒙圈</a:t>
            </a:r>
          </a:p>
        </p:txBody>
      </p:sp>
      <p:sp>
        <p:nvSpPr>
          <p:cNvPr id="16" name="文本框 15"/>
          <p:cNvSpPr txBox="1"/>
          <p:nvPr/>
        </p:nvSpPr>
        <p:spPr>
          <a:xfrm>
            <a:off x="755576" y="4443958"/>
            <a:ext cx="1723549"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2400" dirty="0">
                <a:latin typeface="方正超粗黑简体" panose="03000509000000000000" pitchFamily="65" charset="-122"/>
                <a:ea typeface="方正超粗黑简体" panose="03000509000000000000" pitchFamily="65" charset="-122"/>
              </a:rPr>
              <a:t>现代系统论</a:t>
            </a:r>
          </a:p>
        </p:txBody>
      </p:sp>
      <p:sp>
        <p:nvSpPr>
          <p:cNvPr id="18" name="文本框 17"/>
          <p:cNvSpPr txBox="1"/>
          <p:nvPr/>
        </p:nvSpPr>
        <p:spPr>
          <a:xfrm>
            <a:off x="2627784" y="4474735"/>
            <a:ext cx="5481086" cy="40011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sz="2000" dirty="0">
                <a:latin typeface="方正粗宋简体" panose="03000509000000000000" pitchFamily="65" charset="-122"/>
                <a:ea typeface="方正粗宋简体" panose="03000509000000000000" pitchFamily="65" charset="-122"/>
              </a:rPr>
              <a:t>本质上就是一回事！正负、方向不同而已。</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1253" y="420049"/>
            <a:ext cx="3166691" cy="461665"/>
          </a:xfrm>
          <a:prstGeom prst="rect">
            <a:avLst/>
          </a:prstGeom>
          <a:noFill/>
        </p:spPr>
        <p:txBody>
          <a:bodyPr wrap="squar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信息与意识形态</a:t>
            </a:r>
          </a:p>
        </p:txBody>
      </p:sp>
      <p:sp>
        <p:nvSpPr>
          <p:cNvPr id="5" name="文本框 4"/>
          <p:cNvSpPr txBox="1"/>
          <p:nvPr/>
        </p:nvSpPr>
        <p:spPr>
          <a:xfrm>
            <a:off x="901253" y="987574"/>
            <a:ext cx="2954655" cy="738664"/>
          </a:xfrm>
          <a:prstGeom prst="rect">
            <a:avLst/>
          </a:prstGeom>
          <a:noFill/>
        </p:spPr>
        <p:txBody>
          <a:bodyPr wrap="none" rtlCol="0">
            <a:spAutoFit/>
          </a:bodyPr>
          <a:lstStyle/>
          <a:p>
            <a:r>
              <a:rPr lang="zh-CN" altLang="en-US" dirty="0">
                <a:latin typeface="方正超粗黑简体" panose="03000509000000000000" pitchFamily="65" charset="-122"/>
                <a:ea typeface="方正超粗黑简体" panose="03000509000000000000" pitchFamily="65" charset="-122"/>
              </a:rPr>
              <a:t>唯物主义</a:t>
            </a:r>
            <a:r>
              <a:rPr lang="zh-CN" altLang="en-US" dirty="0">
                <a:latin typeface="幼圆" panose="02010509060101010101" pitchFamily="49" charset="-122"/>
                <a:ea typeface="幼圆" panose="02010509060101010101" pitchFamily="49" charset="-122"/>
              </a:rPr>
              <a:t>：物质决定意识</a:t>
            </a:r>
            <a:endParaRPr lang="en-US" altLang="zh-CN" dirty="0">
              <a:latin typeface="幼圆" panose="02010509060101010101" pitchFamily="49" charset="-122"/>
              <a:ea typeface="幼圆" panose="02010509060101010101" pitchFamily="49" charset="-122"/>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信息是物质？意识？</a:t>
            </a:r>
          </a:p>
        </p:txBody>
      </p:sp>
      <p:pic>
        <p:nvPicPr>
          <p:cNvPr id="7170" name="Picture 2" descr="https://timgsa.baidu.com/timg?image&amp;quality=80&amp;size=b9999_10000&amp;sec=1525852852179&amp;di=4b0da64f479dd707e5ab2cba70a8b346&amp;imgtype=0&amp;src=http%3A%2F%2Fimg.grtn.cn%2Fmaterial%2Fnews%2Fimg%2F2017%2F02%2F20170227105006HKRh.jpg"/>
          <p:cNvPicPr>
            <a:picLocks noChangeAspect="1" noChangeArrowheads="1"/>
          </p:cNvPicPr>
          <p:nvPr/>
        </p:nvPicPr>
        <p:blipFill rotWithShape="1">
          <a:blip r:embed="rId2" cstate="screen"/>
          <a:srcRect/>
          <a:stretch>
            <a:fillRect/>
          </a:stretch>
        </p:blipFill>
        <p:spPr bwMode="auto">
          <a:xfrm>
            <a:off x="5364088" y="195486"/>
            <a:ext cx="3240360" cy="2016224"/>
          </a:xfrm>
          <a:prstGeom prst="ellipse">
            <a:avLst/>
          </a:prstGeom>
          <a:ln w="5715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6" name="上箭头 5"/>
          <p:cNvSpPr/>
          <p:nvPr/>
        </p:nvSpPr>
        <p:spPr>
          <a:xfrm>
            <a:off x="4741200" y="1470231"/>
            <a:ext cx="1080120" cy="648072"/>
          </a:xfrm>
          <a:prstGeom prst="upArrow">
            <a:avLst>
              <a:gd name="adj1" fmla="val 63121"/>
              <a:gd name="adj2" fmla="val 500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latin typeface="方正超粗黑简体" panose="03000509000000000000" pitchFamily="65" charset="-122"/>
                <a:ea typeface="方正超粗黑简体" panose="03000509000000000000" pitchFamily="65" charset="-122"/>
              </a:rPr>
              <a:t>物质</a:t>
            </a:r>
          </a:p>
        </p:txBody>
      </p:sp>
      <p:sp>
        <p:nvSpPr>
          <p:cNvPr id="10" name="上箭头 9"/>
          <p:cNvSpPr/>
          <p:nvPr/>
        </p:nvSpPr>
        <p:spPr>
          <a:xfrm>
            <a:off x="4741200" y="825460"/>
            <a:ext cx="1080120" cy="648072"/>
          </a:xfrm>
          <a:prstGeom prst="upArrow">
            <a:avLst>
              <a:gd name="adj1" fmla="val 63121"/>
              <a:gd name="adj2" fmla="val 5000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latin typeface="方正超粗黑简体" panose="03000509000000000000" pitchFamily="65" charset="-122"/>
                <a:ea typeface="方正超粗黑简体" panose="03000509000000000000" pitchFamily="65" charset="-122"/>
              </a:rPr>
              <a:t>信息</a:t>
            </a:r>
          </a:p>
        </p:txBody>
      </p:sp>
      <p:sp>
        <p:nvSpPr>
          <p:cNvPr id="11" name="上箭头 10"/>
          <p:cNvSpPr/>
          <p:nvPr/>
        </p:nvSpPr>
        <p:spPr>
          <a:xfrm>
            <a:off x="4741200" y="180689"/>
            <a:ext cx="1080120" cy="648072"/>
          </a:xfrm>
          <a:prstGeom prst="upArrow">
            <a:avLst>
              <a:gd name="adj1" fmla="val 63121"/>
              <a:gd name="adj2" fmla="val 5000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atin typeface="方正超粗黑简体" panose="03000509000000000000" pitchFamily="65" charset="-122"/>
                <a:ea typeface="方正超粗黑简体" panose="03000509000000000000" pitchFamily="65" charset="-122"/>
              </a:rPr>
              <a:t>意识</a:t>
            </a:r>
          </a:p>
        </p:txBody>
      </p:sp>
      <p:sp>
        <p:nvSpPr>
          <p:cNvPr id="7" name="矩形 6"/>
          <p:cNvSpPr/>
          <p:nvPr/>
        </p:nvSpPr>
        <p:spPr>
          <a:xfrm>
            <a:off x="539552" y="1779662"/>
            <a:ext cx="3958779" cy="2585323"/>
          </a:xfrm>
          <a:prstGeom prst="rect">
            <a:avLst/>
          </a:prstGeom>
          <a:ln w="3175">
            <a:solidFill>
              <a:schemeClr val="tx1"/>
            </a:solidFill>
          </a:ln>
        </p:spPr>
        <p:txBody>
          <a:bodyPr wrap="square">
            <a:spAutoFit/>
          </a:bodyPr>
          <a:lstStyle/>
          <a:p>
            <a:pPr indent="361950" algn="just"/>
            <a:r>
              <a:rPr lang="zh-CN" altLang="en-US" dirty="0">
                <a:latin typeface="幼圆" panose="02010509060101010101" pitchFamily="49" charset="-122"/>
                <a:ea typeface="幼圆" panose="02010509060101010101" pitchFamily="49" charset="-122"/>
              </a:rPr>
              <a:t>由于在意识形态上的保守，苏联不愿意承认信息、熵等概念。</a:t>
            </a:r>
          </a:p>
          <a:p>
            <a:pPr indent="361950" algn="just"/>
            <a:r>
              <a:rPr lang="zh-CN" altLang="en-US" dirty="0">
                <a:latin typeface="幼圆" panose="02010509060101010101" pitchFamily="49" charset="-122"/>
                <a:ea typeface="幼圆" panose="02010509060101010101" pitchFamily="49" charset="-122"/>
              </a:rPr>
              <a:t>1953年，苏联将信息论翻译为《电子信号传输的统计学理论》，把“信息”用“数据”替代。</a:t>
            </a:r>
          </a:p>
          <a:p>
            <a:pPr indent="361950" algn="just"/>
            <a:r>
              <a:rPr lang="zh-CN" altLang="en-US" dirty="0">
                <a:latin typeface="幼圆" panose="02010509060101010101" pitchFamily="49" charset="-122"/>
                <a:ea typeface="幼圆" panose="02010509060101010101" pitchFamily="49" charset="-122"/>
              </a:rPr>
              <a:t>有学者认为，苏联后来的衰退就是因为没有认识到信息的革命性作用，只是把信息作为一种普通技术看待，与信息时代擦肩而过。</a:t>
            </a:r>
          </a:p>
        </p:txBody>
      </p:sp>
      <p:pic>
        <p:nvPicPr>
          <p:cNvPr id="7172" name="Picture 4" descr="https://timgsa.baidu.com/timg?image&amp;quality=80&amp;size=b9999_10000&amp;sec=1525854119082&amp;di=08dc9bf6ef9daaf3d57a12aa48311b33&amp;imgtype=jpg&amp;src=http%3A%2F%2Fimg0.imgtn.bdimg.com%2Fit%2Fu%3D1895251730%2C2892571844%26fm%3D214%26gp%3D0.jpg"/>
          <p:cNvPicPr>
            <a:picLocks noChangeAspect="1" noChangeArrowheads="1"/>
          </p:cNvPicPr>
          <p:nvPr/>
        </p:nvPicPr>
        <p:blipFill>
          <a:blip r:embed="rId3"/>
          <a:srcRect/>
          <a:stretch>
            <a:fillRect/>
          </a:stretch>
        </p:blipFill>
        <p:spPr bwMode="auto">
          <a:xfrm>
            <a:off x="4932040" y="2346346"/>
            <a:ext cx="3600400" cy="221131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文本框 11"/>
          <p:cNvSpPr txBox="1"/>
          <p:nvPr/>
        </p:nvSpPr>
        <p:spPr>
          <a:xfrm>
            <a:off x="6968889" y="4083918"/>
            <a:ext cx="1426994"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尤里</a:t>
            </a:r>
            <a:r>
              <a:rPr lang="en-US" altLang="zh-CN" dirty="0">
                <a:latin typeface="方正超粗黑简体" panose="03000509000000000000" pitchFamily="65" charset="-122"/>
                <a:ea typeface="方正超粗黑简体" panose="03000509000000000000" pitchFamily="65" charset="-122"/>
              </a:rPr>
              <a:t>·</a:t>
            </a:r>
            <a:r>
              <a:rPr lang="zh-CN" altLang="en-US" dirty="0">
                <a:latin typeface="幼圆" panose="02010509060101010101" pitchFamily="49" charset="-122"/>
                <a:ea typeface="幼圆" panose="02010509060101010101" pitchFamily="49" charset="-122"/>
              </a:rPr>
              <a:t>加加林</a:t>
            </a:r>
          </a:p>
        </p:txBody>
      </p:sp>
      <p:sp>
        <p:nvSpPr>
          <p:cNvPr id="2" name="文本框 1"/>
          <p:cNvSpPr txBox="1"/>
          <p:nvPr/>
        </p:nvSpPr>
        <p:spPr>
          <a:xfrm>
            <a:off x="590209" y="4438912"/>
            <a:ext cx="3877985" cy="461665"/>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大系统观强化了物质第一性</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3848" y="536362"/>
            <a:ext cx="4421403" cy="523220"/>
          </a:xfrm>
          <a:prstGeom prst="rect">
            <a:avLst/>
          </a:prstGeom>
          <a:noFill/>
        </p:spPr>
        <p:txBody>
          <a:bodyPr wrap="none" rtlCol="0">
            <a:spAutoFit/>
          </a:bodyPr>
          <a:lstStyle/>
          <a:p>
            <a:pPr defTabSz="914400"/>
            <a:r>
              <a:rPr lang="en-US" altLang="zh-CN"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控制 </a:t>
            </a:r>
            <a:r>
              <a:rPr lang="en-US" altLang="zh-CN"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组织 </a:t>
            </a:r>
            <a:r>
              <a:rPr lang="en-US" altLang="zh-CN"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p>
        </p:txBody>
      </p:sp>
      <p:grpSp>
        <p:nvGrpSpPr>
          <p:cNvPr id="2" name="组合 15"/>
          <p:cNvGrpSpPr/>
          <p:nvPr/>
        </p:nvGrpSpPr>
        <p:grpSpPr>
          <a:xfrm>
            <a:off x="0" y="0"/>
            <a:ext cx="2051720" cy="1495407"/>
            <a:chOff x="6929454" y="142852"/>
            <a:chExt cx="2071702" cy="1857364"/>
          </a:xfrm>
          <a:scene3d>
            <a:camera prst="orthographicFront">
              <a:rot lat="20699999" lon="1500000" rev="20999999"/>
            </a:camera>
            <a:lightRig rig="threePt" dir="t"/>
          </a:scene3d>
        </p:grpSpPr>
        <p:sp>
          <p:nvSpPr>
            <p:cNvPr id="7" name="TextBox 6"/>
            <p:cNvSpPr txBox="1"/>
            <p:nvPr/>
          </p:nvSpPr>
          <p:spPr>
            <a:xfrm>
              <a:off x="6929454" y="142852"/>
              <a:ext cx="2071702" cy="1857364"/>
            </a:xfrm>
            <a:prstGeom prst="star16">
              <a:avLst>
                <a:gd name="adj" fmla="val 44641"/>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defTabSz="914400"/>
              <a:endParaRPr lang="zh-CN" altLang="en-US" sz="2000" dirty="0">
                <a:solidFill>
                  <a:prstClr val="white"/>
                </a:solidFill>
                <a:latin typeface="方正超粗黑简体" panose="03000509000000000000" pitchFamily="65" charset="-122"/>
                <a:ea typeface="方正超粗黑简体" panose="03000509000000000000" pitchFamily="65" charset="-122"/>
              </a:endParaRPr>
            </a:p>
          </p:txBody>
        </p:sp>
        <p:sp>
          <p:nvSpPr>
            <p:cNvPr id="8" name="TextBox 7"/>
            <p:cNvSpPr txBox="1"/>
            <p:nvPr/>
          </p:nvSpPr>
          <p:spPr>
            <a:xfrm>
              <a:off x="7337930" y="409815"/>
              <a:ext cx="1254750" cy="1490864"/>
            </a:xfrm>
            <a:prstGeom prst="rect">
              <a:avLst/>
            </a:prstGeom>
            <a:noFill/>
          </p:spPr>
          <p:txBody>
            <a:bodyPr wrap="none" rtlCol="0">
              <a:spAutoFit/>
            </a:bodyPr>
            <a:lstStyle/>
            <a:p>
              <a:pPr algn="ctr" defTabSz="914400"/>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4000" b="1" dirty="0">
                  <a:ln>
                    <a:solidFill>
                      <a:srgbClr val="FF0000"/>
                    </a:solidFill>
                  </a:ln>
                  <a:solidFill>
                    <a:prstClr val="white"/>
                  </a:solidFill>
                  <a:effectLst>
                    <a:outerShdw blurRad="38100" dist="38100" dir="2700000" algn="tl">
                      <a:srgbClr val="000000">
                        <a:alpha val="43137"/>
                      </a:srgbClr>
                    </a:outerShdw>
                  </a:effectLst>
                  <a:latin typeface="Arial Narrow" panose="020B0606020202030204" pitchFamily="34" charset="0"/>
                  <a:ea typeface="方正超粗黑简体" panose="03000509000000000000" pitchFamily="65" charset="-122"/>
                </a:rPr>
                <a:t>3</a:t>
              </a: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a:t>
              </a:r>
              <a:br>
                <a:rPr lang="en-US" altLang="zh-CN"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法宝</a:t>
              </a:r>
            </a:p>
          </p:txBody>
        </p:sp>
      </p:grpSp>
      <p:sp>
        <p:nvSpPr>
          <p:cNvPr id="9" name="TextBox 8"/>
          <p:cNvSpPr txBox="1"/>
          <p:nvPr/>
        </p:nvSpPr>
        <p:spPr>
          <a:xfrm>
            <a:off x="2082305" y="483518"/>
            <a:ext cx="1005403" cy="584775"/>
          </a:xfrm>
          <a:prstGeom prst="rect">
            <a:avLst/>
          </a:prstGeom>
          <a:solidFill>
            <a:srgbClr val="FFC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algn="r" defTabSz="914400"/>
            <a:r>
              <a:rPr lang="zh-CN" altLang="en-US" sz="3200" dirty="0">
                <a:ln>
                  <a:solidFill>
                    <a:srgbClr val="FF0000"/>
                  </a:solidFill>
                </a:ln>
                <a:solidFill>
                  <a:prstClr val="white"/>
                </a:solidFill>
                <a:latin typeface="方正超粗黑简体" panose="03000509000000000000" pitchFamily="65" charset="-122"/>
                <a:ea typeface="方正超粗黑简体" panose="03000509000000000000" pitchFamily="65" charset="-122"/>
              </a:rPr>
              <a:t>方法</a:t>
            </a:r>
          </a:p>
        </p:txBody>
      </p:sp>
      <p:grpSp>
        <p:nvGrpSpPr>
          <p:cNvPr id="23" name="组合 47"/>
          <p:cNvGrpSpPr/>
          <p:nvPr/>
        </p:nvGrpSpPr>
        <p:grpSpPr>
          <a:xfrm>
            <a:off x="1272113" y="2319466"/>
            <a:ext cx="6091307" cy="2752119"/>
            <a:chOff x="671252" y="1563638"/>
            <a:chExt cx="6091307" cy="2752119"/>
          </a:xfrm>
        </p:grpSpPr>
        <p:sp>
          <p:nvSpPr>
            <p:cNvPr id="24" name="椭圆形标注 23"/>
            <p:cNvSpPr/>
            <p:nvPr/>
          </p:nvSpPr>
          <p:spPr>
            <a:xfrm>
              <a:off x="4771446" y="3177865"/>
              <a:ext cx="1417351" cy="931003"/>
            </a:xfrm>
            <a:prstGeom prst="wedgeEllipseCallout">
              <a:avLst>
                <a:gd name="adj1" fmla="val -119234"/>
                <a:gd name="adj2" fmla="val 22115"/>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dirty="0">
                <a:solidFill>
                  <a:prstClr val="white"/>
                </a:solidFill>
                <a:ea typeface="幼圆" panose="02010509060101010101" pitchFamily="49" charset="-122"/>
              </a:endParaRPr>
            </a:p>
          </p:txBody>
        </p:sp>
        <p:sp>
          <p:nvSpPr>
            <p:cNvPr id="25" name="饼形 24"/>
            <p:cNvSpPr/>
            <p:nvPr/>
          </p:nvSpPr>
          <p:spPr>
            <a:xfrm flipH="1">
              <a:off x="3860291" y="1574471"/>
              <a:ext cx="2682843" cy="2741286"/>
            </a:xfrm>
            <a:prstGeom prst="pie">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dirty="0">
                <a:solidFill>
                  <a:prstClr val="black"/>
                </a:solidFill>
                <a:ea typeface="幼圆" panose="02010509060101010101" pitchFamily="49" charset="-122"/>
              </a:endParaRPr>
            </a:p>
          </p:txBody>
        </p:sp>
        <p:sp>
          <p:nvSpPr>
            <p:cNvPr id="26" name="圆角矩形标注 25"/>
            <p:cNvSpPr/>
            <p:nvPr/>
          </p:nvSpPr>
          <p:spPr>
            <a:xfrm>
              <a:off x="721872" y="1729638"/>
              <a:ext cx="4454531" cy="1189615"/>
            </a:xfrm>
            <a:prstGeom prst="wedgeRoundRectCallout">
              <a:avLst>
                <a:gd name="adj1" fmla="val -35055"/>
                <a:gd name="adj2" fmla="val 96335"/>
                <a:gd name="adj3" fmla="val 16667"/>
              </a:avLst>
            </a:prstGeom>
            <a:noFill/>
            <a:ln w="762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400"/>
              <a:endParaRPr lang="zh-CN" altLang="en-US" sz="1600" dirty="0">
                <a:solidFill>
                  <a:prstClr val="black"/>
                </a:solidFill>
                <a:ea typeface="幼圆" panose="02010509060101010101" pitchFamily="49" charset="-122"/>
              </a:endParaRPr>
            </a:p>
          </p:txBody>
        </p:sp>
        <p:grpSp>
          <p:nvGrpSpPr>
            <p:cNvPr id="27" name="组合 31"/>
            <p:cNvGrpSpPr/>
            <p:nvPr/>
          </p:nvGrpSpPr>
          <p:grpSpPr bwMode="auto">
            <a:xfrm>
              <a:off x="887919" y="1918522"/>
              <a:ext cx="954108" cy="1082336"/>
              <a:chOff x="455143" y="4857760"/>
              <a:chExt cx="1346503" cy="1494895"/>
            </a:xfrm>
            <a:effectLst>
              <a:outerShdw blurRad="50800" dist="38100" dir="2700000" algn="tl" rotWithShape="0">
                <a:prstClr val="black">
                  <a:alpha val="40000"/>
                </a:prstClr>
              </a:outerShdw>
            </a:effectLst>
          </p:grpSpPr>
          <p:grpSp>
            <p:nvGrpSpPr>
              <p:cNvPr id="62" name="组合 15"/>
              <p:cNvGrpSpPr/>
              <p:nvPr/>
            </p:nvGrpSpPr>
            <p:grpSpPr>
              <a:xfrm>
                <a:off x="535785" y="4857760"/>
                <a:ext cx="1185219" cy="857256"/>
                <a:chOff x="392909" y="4786322"/>
                <a:chExt cx="1328094" cy="857256"/>
              </a:xfrm>
            </p:grpSpPr>
            <p:pic>
              <p:nvPicPr>
                <p:cNvPr id="64" name="Picture 22" descr="c:\documents and settings\administrator\application data\360se6\User Data\temp\s1955370.jpg"/>
                <p:cNvPicPr>
                  <a:picLocks noChangeArrowheads="1"/>
                </p:cNvPicPr>
                <p:nvPr/>
              </p:nvPicPr>
              <p:blipFill>
                <a:blip r:embed="rId2" cstate="screen"/>
                <a:srcRect/>
                <a:stretch>
                  <a:fillRect/>
                </a:stretch>
              </p:blipFill>
              <p:spPr bwMode="auto">
                <a:xfrm>
                  <a:off x="39290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5" name="Picture 24" descr="c:\documents and settings\administrator\application data\360se6\User Data\temp\b17eca8065380cd7a414a6b6a244ad3459828166.jpg"/>
                <p:cNvPicPr>
                  <a:picLocks noChangeArrowheads="1"/>
                </p:cNvPicPr>
                <p:nvPr/>
              </p:nvPicPr>
              <p:blipFill>
                <a:blip r:embed="rId3" cstate="screen"/>
                <a:srcRect/>
                <a:stretch>
                  <a:fillRect/>
                </a:stretch>
              </p:blipFill>
              <p:spPr bwMode="auto">
                <a:xfrm>
                  <a:off x="107806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63" name="TextBox 8"/>
              <p:cNvSpPr txBox="1"/>
              <p:nvPr/>
            </p:nvSpPr>
            <p:spPr>
              <a:xfrm>
                <a:off x="455143" y="5715015"/>
                <a:ext cx="1346503"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一般系统论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贝塔朗菲</a:t>
                </a:r>
              </a:p>
            </p:txBody>
          </p:sp>
        </p:grpSp>
        <p:grpSp>
          <p:nvGrpSpPr>
            <p:cNvPr id="28" name="组合 32"/>
            <p:cNvGrpSpPr/>
            <p:nvPr/>
          </p:nvGrpSpPr>
          <p:grpSpPr bwMode="auto">
            <a:xfrm>
              <a:off x="4273327" y="3057652"/>
              <a:ext cx="839825" cy="1082335"/>
              <a:chOff x="1934664" y="4857760"/>
              <a:chExt cx="1185219" cy="1494894"/>
            </a:xfrm>
            <a:effectLst>
              <a:outerShdw blurRad="50800" dist="38100" dir="2700000" algn="tl" rotWithShape="0">
                <a:prstClr val="black">
                  <a:alpha val="40000"/>
                </a:prstClr>
              </a:outerShdw>
            </a:effectLst>
          </p:grpSpPr>
          <p:grpSp>
            <p:nvGrpSpPr>
              <p:cNvPr id="58" name="组合 16"/>
              <p:cNvGrpSpPr/>
              <p:nvPr/>
            </p:nvGrpSpPr>
            <p:grpSpPr>
              <a:xfrm>
                <a:off x="1934664" y="4857760"/>
                <a:ext cx="1185219" cy="857256"/>
                <a:chOff x="1763213" y="4786322"/>
                <a:chExt cx="1328094" cy="857256"/>
              </a:xfrm>
            </p:grpSpPr>
            <p:pic>
              <p:nvPicPr>
                <p:cNvPr id="60" name="Picture 2" descr="c:\documents and settings\administrator\application data\360se6\User Data\temp\7aec54e736d12f2e62f13c114fc2d562843568cf.jpg"/>
                <p:cNvPicPr>
                  <a:picLocks noChangeArrowheads="1"/>
                </p:cNvPicPr>
                <p:nvPr/>
              </p:nvPicPr>
              <p:blipFill>
                <a:blip r:embed="rId4" cstate="screen"/>
                <a:srcRect/>
                <a:stretch>
                  <a:fillRect/>
                </a:stretch>
              </p:blipFill>
              <p:spPr bwMode="auto">
                <a:xfrm>
                  <a:off x="176321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 name="Picture 4" descr="c:\documents and settings\administrator\application data\360se6\User Data\temp\77094b36acaf2edd87472fca8d1001e93901935a.jpg"/>
                <p:cNvPicPr>
                  <a:picLocks noChangeArrowheads="1"/>
                </p:cNvPicPr>
                <p:nvPr/>
              </p:nvPicPr>
              <p:blipFill>
                <a:blip r:embed="rId5" cstate="screen"/>
                <a:srcRect/>
                <a:stretch>
                  <a:fillRect/>
                </a:stretch>
              </p:blipFill>
              <p:spPr bwMode="auto">
                <a:xfrm>
                  <a:off x="2448365"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59" name="TextBox 13"/>
              <p:cNvSpPr txBox="1"/>
              <p:nvPr/>
            </p:nvSpPr>
            <p:spPr>
              <a:xfrm>
                <a:off x="2071203" y="5715014"/>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协同学</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哈肯</a:t>
                </a:r>
              </a:p>
            </p:txBody>
          </p:sp>
        </p:grpSp>
        <p:grpSp>
          <p:nvGrpSpPr>
            <p:cNvPr id="29" name="组合 33"/>
            <p:cNvGrpSpPr/>
            <p:nvPr/>
          </p:nvGrpSpPr>
          <p:grpSpPr bwMode="auto">
            <a:xfrm>
              <a:off x="5283990" y="3057652"/>
              <a:ext cx="839825" cy="1082335"/>
              <a:chOff x="3333543" y="4857760"/>
              <a:chExt cx="1185219" cy="1494894"/>
            </a:xfrm>
            <a:effectLst>
              <a:outerShdw blurRad="50800" dist="38100" dir="2700000" algn="tl" rotWithShape="0">
                <a:prstClr val="black">
                  <a:alpha val="40000"/>
                </a:prstClr>
              </a:outerShdw>
            </a:effectLst>
          </p:grpSpPr>
          <p:grpSp>
            <p:nvGrpSpPr>
              <p:cNvPr id="54" name="组合 17"/>
              <p:cNvGrpSpPr/>
              <p:nvPr/>
            </p:nvGrpSpPr>
            <p:grpSpPr>
              <a:xfrm>
                <a:off x="3333543" y="4857760"/>
                <a:ext cx="1185219" cy="857256"/>
                <a:chOff x="3133517" y="4786322"/>
                <a:chExt cx="1328094" cy="857256"/>
              </a:xfrm>
            </p:grpSpPr>
            <p:pic>
              <p:nvPicPr>
                <p:cNvPr id="56" name="Picture 6" descr="c:\documents and settings\administrator\application data\360se6\User Data\temp\s4030105.jpg"/>
                <p:cNvPicPr>
                  <a:picLocks noChangeArrowheads="1"/>
                </p:cNvPicPr>
                <p:nvPr/>
              </p:nvPicPr>
              <p:blipFill>
                <a:blip r:embed="rId6" cstate="screen"/>
                <a:srcRect/>
                <a:stretch>
                  <a:fillRect/>
                </a:stretch>
              </p:blipFill>
              <p:spPr bwMode="auto">
                <a:xfrm>
                  <a:off x="3133517"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7" name="Picture 8" descr="c:\documents and settings\administrator\application data\360se6\User Data\temp\01300000253085122412282722786.jpg"/>
                <p:cNvPicPr>
                  <a:picLocks noChangeArrowheads="1"/>
                </p:cNvPicPr>
                <p:nvPr/>
              </p:nvPicPr>
              <p:blipFill>
                <a:blip r:embed="rId7" cstate="screen"/>
                <a:srcRect/>
                <a:stretch>
                  <a:fillRect/>
                </a:stretch>
              </p:blipFill>
              <p:spPr bwMode="auto">
                <a:xfrm>
                  <a:off x="381866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55" name="TextBox 54"/>
              <p:cNvSpPr txBox="1"/>
              <p:nvPr/>
            </p:nvSpPr>
            <p:spPr>
              <a:xfrm>
                <a:off x="3470082" y="5715014"/>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突变论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托姆</a:t>
                </a:r>
              </a:p>
            </p:txBody>
          </p:sp>
        </p:grpSp>
        <p:grpSp>
          <p:nvGrpSpPr>
            <p:cNvPr id="30" name="组合 34"/>
            <p:cNvGrpSpPr/>
            <p:nvPr/>
          </p:nvGrpSpPr>
          <p:grpSpPr bwMode="auto">
            <a:xfrm>
              <a:off x="4273327" y="1918522"/>
              <a:ext cx="839825" cy="1082336"/>
              <a:chOff x="4732422" y="4857760"/>
              <a:chExt cx="1185219" cy="1494895"/>
            </a:xfrm>
            <a:effectLst>
              <a:outerShdw blurRad="50800" dist="38100" dir="2700000" algn="tl" rotWithShape="0">
                <a:prstClr val="black">
                  <a:alpha val="40000"/>
                </a:prstClr>
              </a:outerShdw>
            </a:effectLst>
          </p:grpSpPr>
          <p:grpSp>
            <p:nvGrpSpPr>
              <p:cNvPr id="50" name="组合 52"/>
              <p:cNvGrpSpPr/>
              <p:nvPr/>
            </p:nvGrpSpPr>
            <p:grpSpPr>
              <a:xfrm>
                <a:off x="4732422" y="4857760"/>
                <a:ext cx="1185219" cy="857256"/>
                <a:chOff x="4503821" y="4786322"/>
                <a:chExt cx="1328094" cy="857256"/>
              </a:xfrm>
            </p:grpSpPr>
            <p:pic>
              <p:nvPicPr>
                <p:cNvPr id="52" name="Picture 10" descr="c:\documents and settings\administrator\application data\360se6\User Data\temp\962bd40735fae6cdc499bc470db30f2442a70fe2.jpg"/>
                <p:cNvPicPr>
                  <a:picLocks noChangeArrowheads="1"/>
                </p:cNvPicPr>
                <p:nvPr/>
              </p:nvPicPr>
              <p:blipFill>
                <a:blip r:embed="rId8" cstate="screen"/>
                <a:srcRect/>
                <a:stretch>
                  <a:fillRect/>
                </a:stretch>
              </p:blipFill>
              <p:spPr bwMode="auto">
                <a:xfrm>
                  <a:off x="450382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3" name="Picture 12" descr="c:\documents and settings\administrator\application data\360se6\User Data\temp\b219ebc4b74543a965a2d8bc1e178a82b9011400.jpg"/>
                <p:cNvPicPr>
                  <a:picLocks noChangeArrowheads="1"/>
                </p:cNvPicPr>
                <p:nvPr/>
              </p:nvPicPr>
              <p:blipFill>
                <a:blip r:embed="rId9" cstate="screen"/>
                <a:srcRect/>
                <a:stretch>
                  <a:fillRect/>
                </a:stretch>
              </p:blipFill>
              <p:spPr bwMode="auto">
                <a:xfrm>
                  <a:off x="518897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51" name="TextBox 50"/>
              <p:cNvSpPr txBox="1"/>
              <p:nvPr/>
            </p:nvSpPr>
            <p:spPr>
              <a:xfrm>
                <a:off x="4868961" y="5715015"/>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控制论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维纳</a:t>
                </a:r>
              </a:p>
            </p:txBody>
          </p:sp>
        </p:grpSp>
        <p:grpSp>
          <p:nvGrpSpPr>
            <p:cNvPr id="31" name="组合 35"/>
            <p:cNvGrpSpPr/>
            <p:nvPr/>
          </p:nvGrpSpPr>
          <p:grpSpPr bwMode="auto">
            <a:xfrm>
              <a:off x="2693075" y="1918520"/>
              <a:ext cx="839244" cy="1083198"/>
              <a:chOff x="6131301" y="4857760"/>
              <a:chExt cx="1185219" cy="1494011"/>
            </a:xfrm>
            <a:effectLst>
              <a:glow rad="139700">
                <a:schemeClr val="accent6">
                  <a:satMod val="175000"/>
                  <a:alpha val="40000"/>
                </a:schemeClr>
              </a:glow>
              <a:outerShdw blurRad="50800" dist="38100" dir="2700000" algn="tl" rotWithShape="0">
                <a:prstClr val="black">
                  <a:alpha val="40000"/>
                </a:prstClr>
              </a:outerShdw>
            </a:effectLst>
          </p:grpSpPr>
          <p:grpSp>
            <p:nvGrpSpPr>
              <p:cNvPr id="46" name="组合 19"/>
              <p:cNvGrpSpPr/>
              <p:nvPr/>
            </p:nvGrpSpPr>
            <p:grpSpPr>
              <a:xfrm>
                <a:off x="6131301" y="4857760"/>
                <a:ext cx="1185219" cy="857256"/>
                <a:chOff x="5874125" y="4786322"/>
                <a:chExt cx="1328094" cy="857256"/>
              </a:xfrm>
            </p:grpSpPr>
            <p:pic>
              <p:nvPicPr>
                <p:cNvPr id="48" name="Picture 14" descr="c:\documents and settings\administrator\application data\360se6\User Data\temp\1c950a7b02087bf46a35a0b4f3d3572c10dfcf96.jpg"/>
                <p:cNvPicPr>
                  <a:picLocks noChangeArrowheads="1"/>
                </p:cNvPicPr>
                <p:nvPr/>
              </p:nvPicPr>
              <p:blipFill>
                <a:blip r:embed="rId10" cstate="screen"/>
                <a:srcRect/>
                <a:stretch>
                  <a:fillRect/>
                </a:stretch>
              </p:blipFill>
              <p:spPr bwMode="auto">
                <a:xfrm>
                  <a:off x="6559277"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9" name="Picture 16" descr="c:\documents and settings\administrator\application data\360se6\User Data\temp\241f95cad1c8a786fe3afc096709c93d70cf50a0.jpg"/>
                <p:cNvPicPr>
                  <a:picLocks noChangeArrowheads="1"/>
                </p:cNvPicPr>
                <p:nvPr/>
              </p:nvPicPr>
              <p:blipFill>
                <a:blip r:embed="rId11" cstate="screen"/>
                <a:srcRect/>
                <a:stretch>
                  <a:fillRect/>
                </a:stretch>
              </p:blipFill>
              <p:spPr bwMode="auto">
                <a:xfrm>
                  <a:off x="5874125"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7" name="TextBox 26"/>
              <p:cNvSpPr txBox="1"/>
              <p:nvPr/>
            </p:nvSpPr>
            <p:spPr>
              <a:xfrm>
                <a:off x="6267525" y="5715015"/>
                <a:ext cx="912778" cy="636756"/>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信息论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香农</a:t>
                </a:r>
              </a:p>
            </p:txBody>
          </p:sp>
        </p:grpSp>
        <p:grpSp>
          <p:nvGrpSpPr>
            <p:cNvPr id="32" name="组合 36"/>
            <p:cNvGrpSpPr/>
            <p:nvPr/>
          </p:nvGrpSpPr>
          <p:grpSpPr bwMode="auto">
            <a:xfrm>
              <a:off x="5136559" y="1918522"/>
              <a:ext cx="1107997" cy="1082337"/>
              <a:chOff x="7353858" y="4857760"/>
              <a:chExt cx="1665981" cy="1494896"/>
            </a:xfrm>
            <a:effectLst>
              <a:outerShdw blurRad="50800" dist="38100" dir="2700000" algn="tl" rotWithShape="0">
                <a:prstClr val="black">
                  <a:alpha val="40000"/>
                </a:prstClr>
              </a:outerShdw>
            </a:effectLst>
          </p:grpSpPr>
          <p:grpSp>
            <p:nvGrpSpPr>
              <p:cNvPr id="42" name="组合 41"/>
              <p:cNvGrpSpPr/>
              <p:nvPr/>
            </p:nvGrpSpPr>
            <p:grpSpPr>
              <a:xfrm>
                <a:off x="7594237" y="4857760"/>
                <a:ext cx="1185224" cy="857256"/>
                <a:chOff x="7244429" y="4786322"/>
                <a:chExt cx="1328099" cy="857256"/>
              </a:xfrm>
            </p:grpSpPr>
            <p:pic>
              <p:nvPicPr>
                <p:cNvPr id="44" name="Picture 18" descr="c:\documents and settings\administrator\application data\360se6\User Data\temp\77094b36acaf2edd88e130b18d1001e939019351.jpg"/>
                <p:cNvPicPr>
                  <a:picLocks noChangeArrowheads="1"/>
                </p:cNvPicPr>
                <p:nvPr/>
              </p:nvPicPr>
              <p:blipFill>
                <a:blip r:embed="rId12" cstate="screen"/>
                <a:srcRect/>
                <a:stretch>
                  <a:fillRect/>
                </a:stretch>
              </p:blipFill>
              <p:spPr bwMode="auto">
                <a:xfrm>
                  <a:off x="7929586"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20" descr="c:\documents and settings\administrator\application data\360se6\User Data\temp\u=1699585798,3339288410&amp;fm=11&amp;gp=0.jpg"/>
                <p:cNvPicPr>
                  <a:picLocks noChangeArrowheads="1"/>
                </p:cNvPicPr>
                <p:nvPr/>
              </p:nvPicPr>
              <p:blipFill>
                <a:blip r:embed="rId13" cstate="screen"/>
                <a:srcRect/>
                <a:stretch>
                  <a:fillRect/>
                </a:stretch>
              </p:blipFill>
              <p:spPr bwMode="auto">
                <a:xfrm>
                  <a:off x="724442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3" name="TextBox 42"/>
              <p:cNvSpPr txBox="1"/>
              <p:nvPr/>
            </p:nvSpPr>
            <p:spPr>
              <a:xfrm>
                <a:off x="7353858" y="5715016"/>
                <a:ext cx="1665981"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耗散结构理论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普利高津</a:t>
                </a:r>
              </a:p>
            </p:txBody>
          </p:sp>
        </p:grpSp>
        <p:sp>
          <p:nvSpPr>
            <p:cNvPr id="33" name="TextBox 32"/>
            <p:cNvSpPr txBox="1"/>
            <p:nvPr/>
          </p:nvSpPr>
          <p:spPr>
            <a:xfrm>
              <a:off x="671252" y="3589190"/>
              <a:ext cx="1415772" cy="584775"/>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3200" dirty="0">
                  <a:solidFill>
                    <a:srgbClr val="008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老三论</a:t>
              </a:r>
            </a:p>
          </p:txBody>
        </p:sp>
        <p:sp>
          <p:nvSpPr>
            <p:cNvPr id="34" name="TextBox 33"/>
            <p:cNvSpPr txBox="1"/>
            <p:nvPr/>
          </p:nvSpPr>
          <p:spPr>
            <a:xfrm>
              <a:off x="2339343" y="3472106"/>
              <a:ext cx="1415772"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新三论</a:t>
              </a:r>
            </a:p>
          </p:txBody>
        </p:sp>
        <p:grpSp>
          <p:nvGrpSpPr>
            <p:cNvPr id="35" name="组合 46"/>
            <p:cNvGrpSpPr/>
            <p:nvPr/>
          </p:nvGrpSpPr>
          <p:grpSpPr>
            <a:xfrm>
              <a:off x="971600" y="1563638"/>
              <a:ext cx="5790959" cy="1881500"/>
              <a:chOff x="971600" y="1563638"/>
              <a:chExt cx="5790959" cy="1881500"/>
            </a:xfrm>
          </p:grpSpPr>
          <p:sp>
            <p:nvSpPr>
              <p:cNvPr id="36" name="TextBox 35"/>
              <p:cNvSpPr txBox="1"/>
              <p:nvPr/>
            </p:nvSpPr>
            <p:spPr>
              <a:xfrm>
                <a:off x="971600"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1937</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37" name="TextBox 36"/>
              <p:cNvSpPr txBox="1"/>
              <p:nvPr/>
            </p:nvSpPr>
            <p:spPr>
              <a:xfrm>
                <a:off x="2771800"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1948</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38" name="TextBox 37"/>
              <p:cNvSpPr txBox="1"/>
              <p:nvPr/>
            </p:nvSpPr>
            <p:spPr>
              <a:xfrm>
                <a:off x="4355976"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1948</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39" name="TextBox 38"/>
              <p:cNvSpPr txBox="1"/>
              <p:nvPr/>
            </p:nvSpPr>
            <p:spPr>
              <a:xfrm>
                <a:off x="5364088"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1969</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0" name="TextBox 39"/>
              <p:cNvSpPr txBox="1"/>
              <p:nvPr/>
            </p:nvSpPr>
            <p:spPr>
              <a:xfrm>
                <a:off x="6084168" y="300379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1972</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1" name="TextBox 40"/>
              <p:cNvSpPr txBox="1"/>
              <p:nvPr/>
            </p:nvSpPr>
            <p:spPr>
              <a:xfrm>
                <a:off x="3635896" y="3075806"/>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1973</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grpSp>
      </p:grpSp>
      <p:sp>
        <p:nvSpPr>
          <p:cNvPr id="66" name="TextBox 65"/>
          <p:cNvSpPr txBox="1"/>
          <p:nvPr/>
        </p:nvSpPr>
        <p:spPr>
          <a:xfrm>
            <a:off x="1200105" y="1615593"/>
            <a:ext cx="3456384" cy="646331"/>
          </a:xfrm>
          <a:prstGeom prst="rect">
            <a:avLst/>
          </a:prstGeom>
          <a:noFill/>
          <a:ln>
            <a:solidFill>
              <a:schemeClr val="bg1">
                <a:lumMod val="85000"/>
              </a:schemeClr>
            </a:solidFill>
          </a:ln>
        </p:spPr>
        <p:txBody>
          <a:bodyPr wrap="square" rtlCol="0">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对于</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工具</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和</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材料</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，相对简单，上帝比较放心，派两位大师就够了</a:t>
            </a:r>
          </a:p>
        </p:txBody>
      </p:sp>
      <p:sp>
        <p:nvSpPr>
          <p:cNvPr id="67" name="椭圆形标注 66"/>
          <p:cNvSpPr/>
          <p:nvPr/>
        </p:nvSpPr>
        <p:spPr>
          <a:xfrm>
            <a:off x="4152433" y="2211710"/>
            <a:ext cx="3240360" cy="3096344"/>
          </a:xfrm>
          <a:prstGeom prst="wedgeEllipseCallout">
            <a:avLst>
              <a:gd name="adj1" fmla="val -3517"/>
              <a:gd name="adj2" fmla="val -84487"/>
            </a:avLst>
          </a:prstGeom>
          <a:noFill/>
          <a:ln w="762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68" name="TextBox 67"/>
          <p:cNvSpPr txBox="1"/>
          <p:nvPr/>
        </p:nvSpPr>
        <p:spPr>
          <a:xfrm>
            <a:off x="5323636" y="1292427"/>
            <a:ext cx="2723823" cy="646331"/>
          </a:xfrm>
          <a:prstGeom prst="rect">
            <a:avLst/>
          </a:prstGeom>
          <a:solidFill>
            <a:schemeClr val="lt1">
              <a:alpha val="63000"/>
            </a:schemeClr>
          </a:solidFill>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人类对方法的掌握比较难</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defTabSz="914400"/>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上帝分两批派来</a:t>
            </a:r>
            <a:r>
              <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4</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位大师</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4"/>
          <p:cNvGrpSpPr/>
          <p:nvPr/>
        </p:nvGrpSpPr>
        <p:grpSpPr bwMode="auto">
          <a:xfrm>
            <a:off x="539552" y="411511"/>
            <a:ext cx="2016224" cy="1655905"/>
            <a:chOff x="4732422" y="4857760"/>
            <a:chExt cx="1185219" cy="1052967"/>
          </a:xfrm>
          <a:effectLst>
            <a:outerShdw blurRad="50800" dist="38100" dir="2700000" algn="tl" rotWithShape="0">
              <a:prstClr val="black">
                <a:alpha val="40000"/>
              </a:prstClr>
            </a:outerShdw>
          </a:effectLst>
        </p:grpSpPr>
        <p:grpSp>
          <p:nvGrpSpPr>
            <p:cNvPr id="4" name="组合 52"/>
            <p:cNvGrpSpPr/>
            <p:nvPr/>
          </p:nvGrpSpPr>
          <p:grpSpPr>
            <a:xfrm>
              <a:off x="4732422" y="4857760"/>
              <a:ext cx="1185219" cy="857256"/>
              <a:chOff x="4503821" y="4786322"/>
              <a:chExt cx="1328094" cy="857256"/>
            </a:xfrm>
          </p:grpSpPr>
          <p:pic>
            <p:nvPicPr>
              <p:cNvPr id="6" name="Picture 10" descr="c:\documents and settings\administrator\application data\360se6\User Data\temp\962bd40735fae6cdc499bc470db30f2442a70fe2.jpg"/>
              <p:cNvPicPr>
                <a:picLocks noChangeArrowheads="1"/>
              </p:cNvPicPr>
              <p:nvPr/>
            </p:nvPicPr>
            <p:blipFill>
              <a:blip r:embed="rId2" cstate="print"/>
              <a:srcRect/>
              <a:stretch>
                <a:fillRect/>
              </a:stretch>
            </p:blipFill>
            <p:spPr bwMode="auto">
              <a:xfrm>
                <a:off x="450382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2" descr="c:\documents and settings\administrator\application data\360se6\User Data\temp\b219ebc4b74543a965a2d8bc1e178a82b9011400.jpg"/>
              <p:cNvPicPr>
                <a:picLocks noChangeArrowheads="1"/>
              </p:cNvPicPr>
              <p:nvPr/>
            </p:nvPicPr>
            <p:blipFill>
              <a:blip r:embed="rId3" cstate="print"/>
              <a:srcRect/>
              <a:stretch>
                <a:fillRect/>
              </a:stretch>
            </p:blipFill>
            <p:spPr bwMode="auto">
              <a:xfrm>
                <a:off x="518897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5" name="TextBox 4"/>
            <p:cNvSpPr txBox="1"/>
            <p:nvPr/>
          </p:nvSpPr>
          <p:spPr>
            <a:xfrm>
              <a:off x="5104281" y="5715016"/>
              <a:ext cx="319632" cy="195711"/>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维纳</a:t>
              </a:r>
            </a:p>
          </p:txBody>
        </p:sp>
      </p:grpSp>
      <p:pic>
        <p:nvPicPr>
          <p:cNvPr id="8" name="Picture 2" descr="c:\documents and settings\administrator\application data\360se6\User Data\temp\4ec2d5628535e5dd8498b5fc76c6a7efce1b6258.jpg"/>
          <p:cNvPicPr>
            <a:picLocks noChangeAspect="1" noChangeArrowheads="1"/>
          </p:cNvPicPr>
          <p:nvPr/>
        </p:nvPicPr>
        <p:blipFill>
          <a:blip r:embed="rId4" cstate="screen"/>
          <a:srcRect/>
          <a:stretch>
            <a:fillRect/>
          </a:stretch>
        </p:blipFill>
        <p:spPr bwMode="auto">
          <a:xfrm>
            <a:off x="2699792" y="915566"/>
            <a:ext cx="2601846" cy="1143008"/>
          </a:xfrm>
          <a:prstGeom prst="rect">
            <a:avLst/>
          </a:prstGeom>
          <a:noFill/>
        </p:spPr>
      </p:pic>
      <p:sp>
        <p:nvSpPr>
          <p:cNvPr id="9" name="矩形 8"/>
          <p:cNvSpPr/>
          <p:nvPr/>
        </p:nvSpPr>
        <p:spPr>
          <a:xfrm>
            <a:off x="5589670" y="411511"/>
            <a:ext cx="3158794" cy="1200329"/>
          </a:xfrm>
          <a:prstGeom prst="rect">
            <a:avLst/>
          </a:prstGeom>
          <a:ln w="3175">
            <a:solidFill>
              <a:schemeClr val="bg1">
                <a:lumMod val="85000"/>
              </a:schemeClr>
            </a:solidFill>
          </a:ln>
        </p:spPr>
        <p:txBody>
          <a:bodyPr wrap="square">
            <a:spAutoFit/>
          </a:bodyPr>
          <a:lstStyle/>
          <a:p>
            <a:pPr indent="363855" defTabSz="914400"/>
            <a:r>
              <a:rPr lang="zh-CN" altLang="en-US" dirty="0">
                <a:solidFill>
                  <a:prstClr val="black"/>
                </a:solidFill>
                <a:latin typeface="幼圆" panose="02010509060101010101" pitchFamily="49" charset="-122"/>
                <a:ea typeface="幼圆" panose="02010509060101010101" pitchFamily="49" charset="-122"/>
              </a:rPr>
              <a:t>每个系统都有它的目的。反馈就是把“结果”返回给“原因”，这样就可以及时调整动作，使系统不偏离目标。</a:t>
            </a:r>
          </a:p>
        </p:txBody>
      </p:sp>
      <p:sp>
        <p:nvSpPr>
          <p:cNvPr id="10" name="矩形 9"/>
          <p:cNvSpPr/>
          <p:nvPr/>
        </p:nvSpPr>
        <p:spPr>
          <a:xfrm>
            <a:off x="467544" y="3867894"/>
            <a:ext cx="3672408" cy="1077218"/>
          </a:xfrm>
          <a:prstGeom prst="rect">
            <a:avLst/>
          </a:prstGeom>
        </p:spPr>
        <p:txBody>
          <a:bodyPr wrap="square">
            <a:spAutoFit/>
          </a:bodyPr>
          <a:lstStyle/>
          <a:p>
            <a:pPr defTabSz="914400"/>
            <a:r>
              <a:rPr lang="zh-CN" altLang="en-US" sz="1600" dirty="0">
                <a:solidFill>
                  <a:prstClr val="black"/>
                </a:solidFill>
                <a:latin typeface="幼圆" panose="02010509060101010101" pitchFamily="49" charset="-122"/>
                <a:ea typeface="幼圆" panose="02010509060101010101" pitchFamily="49" charset="-122"/>
              </a:rPr>
              <a:t>负反馈的作用是保持系统稳定</a:t>
            </a:r>
          </a:p>
          <a:p>
            <a:pPr defTabSz="914400"/>
            <a:r>
              <a:rPr lang="zh-CN" altLang="en-US" sz="1600" dirty="0">
                <a:solidFill>
                  <a:prstClr val="black"/>
                </a:solidFill>
                <a:latin typeface="幼圆" panose="02010509060101010101" pitchFamily="49" charset="-122"/>
                <a:ea typeface="幼圆" panose="02010509060101010101" pitchFamily="49" charset="-122"/>
              </a:rPr>
              <a:t>正反馈的作用是使系统突变，发生革命</a:t>
            </a:r>
          </a:p>
          <a:p>
            <a:pPr defTabSz="914400"/>
            <a:r>
              <a:rPr lang="zh-CN" altLang="en-US" sz="1600" dirty="0">
                <a:solidFill>
                  <a:prstClr val="black"/>
                </a:solidFill>
                <a:latin typeface="幼圆" panose="02010509060101010101" pitchFamily="49" charset="-122"/>
                <a:ea typeface="幼圆" panose="02010509060101010101" pitchFamily="49" charset="-122"/>
              </a:rPr>
              <a:t>恶性循环、良性循环也都是正反馈</a:t>
            </a:r>
          </a:p>
          <a:p>
            <a:pPr defTabSz="914400"/>
            <a:r>
              <a:rPr lang="zh-CN" altLang="en-US" sz="1600" dirty="0">
                <a:solidFill>
                  <a:prstClr val="black"/>
                </a:solidFill>
                <a:latin typeface="幼圆" panose="02010509060101010101" pitchFamily="49" charset="-122"/>
                <a:ea typeface="幼圆" panose="02010509060101010101" pitchFamily="49" charset="-122"/>
              </a:rPr>
              <a:t>系统既需要负反馈，也需要正反馈</a:t>
            </a:r>
          </a:p>
        </p:txBody>
      </p:sp>
      <p:graphicFrame>
        <p:nvGraphicFramePr>
          <p:cNvPr id="11" name="图示 10"/>
          <p:cNvGraphicFramePr/>
          <p:nvPr/>
        </p:nvGraphicFramePr>
        <p:xfrm>
          <a:off x="809444" y="2133961"/>
          <a:ext cx="4032448" cy="17439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矩形 1"/>
          <p:cNvSpPr/>
          <p:nvPr/>
        </p:nvSpPr>
        <p:spPr>
          <a:xfrm>
            <a:off x="2771800" y="483518"/>
            <a:ext cx="2016224" cy="523220"/>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控制论</a:t>
            </a:r>
            <a:r>
              <a:rPr lang="zh-CN" altLang="en-US" sz="20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a:t>
            </a:r>
            <a:r>
              <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反馈</a:t>
            </a:r>
            <a:endPar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endParaRPr>
          </a:p>
        </p:txBody>
      </p:sp>
      <p:pic>
        <p:nvPicPr>
          <p:cNvPr id="13" name="Picture 2" descr="http://img0.pchouse.com.cn/pchouse/1602/28/1436553_119.png"/>
          <p:cNvPicPr>
            <a:picLocks noChangeAspect="1" noChangeArrowheads="1"/>
          </p:cNvPicPr>
          <p:nvPr/>
        </p:nvPicPr>
        <p:blipFill>
          <a:blip r:embed="rId10" cstate="screen"/>
          <a:srcRect/>
          <a:stretch>
            <a:fillRect/>
          </a:stretch>
        </p:blipFill>
        <p:spPr bwMode="auto">
          <a:xfrm>
            <a:off x="4932040" y="3153200"/>
            <a:ext cx="2736304" cy="1791912"/>
          </a:xfrm>
          <a:prstGeom prst="rect">
            <a:avLst/>
          </a:prstGeom>
          <a:ln>
            <a:noFill/>
          </a:ln>
          <a:effectLst>
            <a:softEdge rad="112500"/>
          </a:effectLst>
        </p:spPr>
      </p:pic>
      <p:pic>
        <p:nvPicPr>
          <p:cNvPr id="14" name="图片 13" descr="股市熔断.jpg"/>
          <p:cNvPicPr/>
          <p:nvPr/>
        </p:nvPicPr>
        <p:blipFill>
          <a:blip r:embed="rId11" cstate="print"/>
          <a:stretch>
            <a:fillRect/>
          </a:stretch>
        </p:blipFill>
        <p:spPr>
          <a:xfrm>
            <a:off x="5112337" y="1828717"/>
            <a:ext cx="3647412" cy="1486065"/>
          </a:xfrm>
          <a:prstGeom prst="rect">
            <a:avLst/>
          </a:prstGeom>
          <a:ln>
            <a:noFill/>
          </a:ln>
          <a:effectLst>
            <a:outerShdw blurRad="292100" dist="139700" dir="2700000" algn="tl" rotWithShape="0">
              <a:srgbClr val="333333">
                <a:alpha val="65000"/>
              </a:srgbClr>
            </a:outerShdw>
          </a:effectLst>
        </p:spPr>
      </p:pic>
      <p:sp>
        <p:nvSpPr>
          <p:cNvPr id="15" name="矩形 14"/>
          <p:cNvSpPr/>
          <p:nvPr/>
        </p:nvSpPr>
        <p:spPr>
          <a:xfrm>
            <a:off x="5964922" y="2077147"/>
            <a:ext cx="2790056" cy="800219"/>
          </a:xfrm>
          <a:prstGeom prst="rect">
            <a:avLst/>
          </a:prstGeom>
        </p:spPr>
        <p:txBody>
          <a:bodyPr wrap="square">
            <a:spAutoFit/>
          </a:bodyPr>
          <a:lstStyle/>
          <a:p>
            <a:pPr defTabSz="914400"/>
            <a:r>
              <a:rPr lang="en-US" altLang="zh-CN"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2016</a:t>
            </a:r>
            <a:r>
              <a:rPr lang="zh-CN" altLang="en-US"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年</a:t>
            </a:r>
            <a:r>
              <a:rPr lang="en-US" altLang="zh-CN"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a:t>
            </a:r>
            <a:r>
              <a:rPr lang="zh-CN" altLang="en-US"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月</a:t>
            </a:r>
            <a:r>
              <a:rPr lang="en-US" altLang="zh-CN"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4</a:t>
            </a:r>
            <a:r>
              <a:rPr lang="zh-CN" altLang="en-US"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日股市熔断</a:t>
            </a:r>
          </a:p>
          <a:p>
            <a:pPr defTabSz="914400"/>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正反馈</a:t>
            </a:r>
            <a:r>
              <a:rPr lang="zh-CN" altLang="en-US" sz="2800"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的例子</a:t>
            </a:r>
          </a:p>
        </p:txBody>
      </p:sp>
      <p:sp>
        <p:nvSpPr>
          <p:cNvPr id="16" name="矩形 15"/>
          <p:cNvSpPr/>
          <p:nvPr/>
        </p:nvSpPr>
        <p:spPr>
          <a:xfrm>
            <a:off x="6084168" y="3867894"/>
            <a:ext cx="2790056" cy="800219"/>
          </a:xfrm>
          <a:prstGeom prst="rect">
            <a:avLst/>
          </a:prstGeom>
        </p:spPr>
        <p:txBody>
          <a:bodyPr wrap="square">
            <a:spAutoFit/>
          </a:bodyPr>
          <a:lstStyle/>
          <a:p>
            <a:pPr algn="r" defTabSz="914400"/>
            <a:r>
              <a:rPr lang="zh-CN" altLang="en-US"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收音机音量的调节</a:t>
            </a:r>
          </a:p>
          <a:p>
            <a:pPr algn="r" defTabSz="914400"/>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负反馈</a:t>
            </a:r>
            <a:r>
              <a:rPr lang="zh-CN" altLang="en-US" sz="2800"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的例子</a:t>
            </a:r>
          </a:p>
        </p:txBody>
      </p:sp>
      <p:sp>
        <p:nvSpPr>
          <p:cNvPr id="17" name="文本框 16"/>
          <p:cNvSpPr txBox="1"/>
          <p:nvPr/>
        </p:nvSpPr>
        <p:spPr>
          <a:xfrm>
            <a:off x="708867" y="2055730"/>
            <a:ext cx="1470275"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方法课导师</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a:t>
            </a:r>
            <a:endPar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documents and settings\administrator\application data\360se6\User Data\temp\4ec2d5628535e5dd8498b5fc76c6a7efce1b6258.jpg"/>
          <p:cNvPicPr>
            <a:picLocks noChangeAspect="1" noChangeArrowheads="1"/>
          </p:cNvPicPr>
          <p:nvPr/>
        </p:nvPicPr>
        <p:blipFill>
          <a:blip r:embed="rId2" cstate="screen"/>
          <a:srcRect/>
          <a:stretch>
            <a:fillRect/>
          </a:stretch>
        </p:blipFill>
        <p:spPr bwMode="auto">
          <a:xfrm>
            <a:off x="2699792" y="915566"/>
            <a:ext cx="2601846" cy="1143008"/>
          </a:xfrm>
          <a:prstGeom prst="rect">
            <a:avLst/>
          </a:prstGeom>
          <a:noFill/>
        </p:spPr>
      </p:pic>
      <p:pic>
        <p:nvPicPr>
          <p:cNvPr id="17" name="Picture 2" descr="https://gimg2.baidu.com/image_search/src=http%3A%2F%2Fhbimg.huabanimg.com%2F1403ea32ddd21cfbc985af5b96a83aa3f3ef7ccceb54-K2de6K_fw658&amp;refer=http%3A%2F%2Fhbimg.huabanimg.com&amp;app=2002&amp;size=f9999,10000&amp;q=a80&amp;n=0&amp;g=0n&amp;fmt=jpeg?sec=1636608186&amp;t=16aae80d9c4e27f181bdce2c1a141187"/>
          <p:cNvPicPr>
            <a:picLocks noChangeAspect="1" noChangeArrowheads="1"/>
          </p:cNvPicPr>
          <p:nvPr/>
        </p:nvPicPr>
        <p:blipFill>
          <a:blip r:embed="rId3" cstate="screen"/>
          <a:srcRect/>
          <a:stretch>
            <a:fillRect/>
          </a:stretch>
        </p:blipFill>
        <p:spPr bwMode="auto">
          <a:xfrm>
            <a:off x="467544" y="2067416"/>
            <a:ext cx="2808312" cy="2944887"/>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 name="文本框 17"/>
          <p:cNvSpPr txBox="1"/>
          <p:nvPr/>
        </p:nvSpPr>
        <p:spPr>
          <a:xfrm>
            <a:off x="5445654" y="552770"/>
            <a:ext cx="3626338" cy="523220"/>
          </a:xfrm>
          <a:prstGeom prst="rect">
            <a:avLst/>
          </a:prstGeom>
          <a:noFill/>
        </p:spPr>
        <p:txBody>
          <a:bodyPr wrap="square" rtlCol="0">
            <a:spAutoFit/>
          </a:bodyPr>
          <a:lstStyle/>
          <a:p>
            <a:r>
              <a:rPr lang="zh-CN" altLang="en-US" sz="2800" dirty="0">
                <a:latin typeface="方正粗宋简体" panose="03000509000000000000" pitchFamily="65" charset="-122"/>
                <a:ea typeface="方正粗宋简体" panose="03000509000000000000" pitchFamily="65" charset="-122"/>
              </a:rPr>
              <a:t>自行车为什么不倒？</a:t>
            </a:r>
          </a:p>
        </p:txBody>
      </p:sp>
      <p:grpSp>
        <p:nvGrpSpPr>
          <p:cNvPr id="19" name="组合 34"/>
          <p:cNvGrpSpPr/>
          <p:nvPr/>
        </p:nvGrpSpPr>
        <p:grpSpPr bwMode="auto">
          <a:xfrm>
            <a:off x="539552" y="411511"/>
            <a:ext cx="2016224" cy="1655905"/>
            <a:chOff x="4732422" y="4857760"/>
            <a:chExt cx="1185219" cy="1052967"/>
          </a:xfrm>
          <a:effectLst>
            <a:outerShdw blurRad="50800" dist="38100" dir="2700000" algn="tl" rotWithShape="0">
              <a:prstClr val="black">
                <a:alpha val="40000"/>
              </a:prstClr>
            </a:outerShdw>
          </a:effectLst>
        </p:grpSpPr>
        <p:grpSp>
          <p:nvGrpSpPr>
            <p:cNvPr id="20" name="组合 52"/>
            <p:cNvGrpSpPr/>
            <p:nvPr/>
          </p:nvGrpSpPr>
          <p:grpSpPr>
            <a:xfrm>
              <a:off x="4732422" y="4857760"/>
              <a:ext cx="1185219" cy="857256"/>
              <a:chOff x="4503821" y="4786322"/>
              <a:chExt cx="1328094" cy="857256"/>
            </a:xfrm>
          </p:grpSpPr>
          <p:pic>
            <p:nvPicPr>
              <p:cNvPr id="22" name="Picture 10" descr="c:\documents and settings\administrator\application data\360se6\User Data\temp\962bd40735fae6cdc499bc470db30f2442a70fe2.jpg"/>
              <p:cNvPicPr>
                <a:picLocks noChangeArrowheads="1"/>
              </p:cNvPicPr>
              <p:nvPr/>
            </p:nvPicPr>
            <p:blipFill>
              <a:blip r:embed="rId4" cstate="print"/>
              <a:srcRect/>
              <a:stretch>
                <a:fillRect/>
              </a:stretch>
            </p:blipFill>
            <p:spPr bwMode="auto">
              <a:xfrm>
                <a:off x="450382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12" descr="c:\documents and settings\administrator\application data\360se6\User Data\temp\b219ebc4b74543a965a2d8bc1e178a82b9011400.jpg"/>
              <p:cNvPicPr>
                <a:picLocks noChangeArrowheads="1"/>
              </p:cNvPicPr>
              <p:nvPr/>
            </p:nvPicPr>
            <p:blipFill>
              <a:blip r:embed="rId5" cstate="print"/>
              <a:srcRect/>
              <a:stretch>
                <a:fillRect/>
              </a:stretch>
            </p:blipFill>
            <p:spPr bwMode="auto">
              <a:xfrm>
                <a:off x="518897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1" name="TextBox 4"/>
            <p:cNvSpPr txBox="1"/>
            <p:nvPr/>
          </p:nvSpPr>
          <p:spPr>
            <a:xfrm>
              <a:off x="5104281" y="5715016"/>
              <a:ext cx="319632" cy="195711"/>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维纳</a:t>
              </a:r>
            </a:p>
          </p:txBody>
        </p:sp>
      </p:grpSp>
      <p:sp>
        <p:nvSpPr>
          <p:cNvPr id="25" name="矩形 24"/>
          <p:cNvSpPr/>
          <p:nvPr/>
        </p:nvSpPr>
        <p:spPr>
          <a:xfrm>
            <a:off x="2771800" y="483518"/>
            <a:ext cx="2016224" cy="523220"/>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控制论</a:t>
            </a:r>
            <a:r>
              <a:rPr lang="zh-CN" altLang="en-US" sz="20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a:t>
            </a:r>
            <a:r>
              <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反馈</a:t>
            </a:r>
            <a:endPar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endParaRPr>
          </a:p>
        </p:txBody>
      </p:sp>
      <p:sp>
        <p:nvSpPr>
          <p:cNvPr id="12" name="文本框 11"/>
          <p:cNvSpPr txBox="1"/>
          <p:nvPr/>
        </p:nvSpPr>
        <p:spPr>
          <a:xfrm>
            <a:off x="5508104" y="1121744"/>
            <a:ext cx="3005951" cy="769441"/>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4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负反馈原理</a:t>
            </a:r>
          </a:p>
        </p:txBody>
      </p:sp>
      <p:pic>
        <p:nvPicPr>
          <p:cNvPr id="26" name="图片 25"/>
          <p:cNvPicPr>
            <a:picLocks noChangeAspect="1"/>
          </p:cNvPicPr>
          <p:nvPr/>
        </p:nvPicPr>
        <p:blipFill>
          <a:blip r:embed="rId6" cstate="screen"/>
          <a:stretch>
            <a:fillRect/>
          </a:stretch>
        </p:blipFill>
        <p:spPr>
          <a:xfrm rot="303464">
            <a:off x="2541186" y="2172374"/>
            <a:ext cx="2453258" cy="1633870"/>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7" name="图片 26"/>
          <p:cNvPicPr>
            <a:picLocks noChangeAspect="1"/>
          </p:cNvPicPr>
          <p:nvPr/>
        </p:nvPicPr>
        <p:blipFill rotWithShape="1">
          <a:blip r:embed="rId7" cstate="screen"/>
          <a:srcRect/>
          <a:stretch>
            <a:fillRect/>
          </a:stretch>
        </p:blipFill>
        <p:spPr>
          <a:xfrm>
            <a:off x="7561797" y="2619042"/>
            <a:ext cx="1089928" cy="2393261"/>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图片 27"/>
          <p:cNvPicPr>
            <a:picLocks noChangeAspect="1"/>
          </p:cNvPicPr>
          <p:nvPr/>
        </p:nvPicPr>
        <p:blipFill>
          <a:blip r:embed="rId8" cstate="screen"/>
          <a:stretch>
            <a:fillRect/>
          </a:stretch>
        </p:blipFill>
        <p:spPr>
          <a:xfrm rot="21173254">
            <a:off x="4871147" y="2573582"/>
            <a:ext cx="2725746" cy="1826249"/>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9" name="文本框 28"/>
          <p:cNvSpPr txBox="1"/>
          <p:nvPr/>
        </p:nvSpPr>
        <p:spPr>
          <a:xfrm>
            <a:off x="4000715" y="4299942"/>
            <a:ext cx="3065263"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力矩 </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&gt;&gt; </a:t>
            </a: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陀螺效应</a:t>
            </a:r>
          </a:p>
        </p:txBody>
      </p:sp>
      <p:sp>
        <p:nvSpPr>
          <p:cNvPr id="30" name="文本框 29"/>
          <p:cNvSpPr txBox="1"/>
          <p:nvPr/>
        </p:nvSpPr>
        <p:spPr>
          <a:xfrm>
            <a:off x="5242005" y="1932052"/>
            <a:ext cx="3272050"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系统反馈</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控制调整</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4746" y="1544474"/>
            <a:ext cx="2339102"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控制就是组织</a:t>
            </a:r>
          </a:p>
        </p:txBody>
      </p:sp>
      <p:sp>
        <p:nvSpPr>
          <p:cNvPr id="8" name="TextBox 7"/>
          <p:cNvSpPr txBox="1"/>
          <p:nvPr/>
        </p:nvSpPr>
        <p:spPr>
          <a:xfrm>
            <a:off x="864746" y="2192546"/>
            <a:ext cx="2339102"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控制依靠信息</a:t>
            </a:r>
          </a:p>
        </p:txBody>
      </p:sp>
      <p:sp>
        <p:nvSpPr>
          <p:cNvPr id="7" name="TextBox 6"/>
          <p:cNvSpPr txBox="1"/>
          <p:nvPr/>
        </p:nvSpPr>
        <p:spPr>
          <a:xfrm>
            <a:off x="539552" y="771550"/>
            <a:ext cx="3416320"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控制论的核心要义：</a:t>
            </a:r>
          </a:p>
        </p:txBody>
      </p:sp>
      <p:grpSp>
        <p:nvGrpSpPr>
          <p:cNvPr id="23" name="组合 22"/>
          <p:cNvGrpSpPr/>
          <p:nvPr/>
        </p:nvGrpSpPr>
        <p:grpSpPr>
          <a:xfrm>
            <a:off x="3923928" y="1518052"/>
            <a:ext cx="2476440" cy="2414926"/>
            <a:chOff x="452368" y="1644492"/>
            <a:chExt cx="2476440" cy="2414926"/>
          </a:xfrm>
        </p:grpSpPr>
        <p:sp>
          <p:nvSpPr>
            <p:cNvPr id="24" name="任意多边形 23"/>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grpSp>
          <p:nvGrpSpPr>
            <p:cNvPr id="25" name="组合 17"/>
            <p:cNvGrpSpPr/>
            <p:nvPr/>
          </p:nvGrpSpPr>
          <p:grpSpPr>
            <a:xfrm>
              <a:off x="940957" y="1644492"/>
              <a:ext cx="1659321" cy="2036058"/>
              <a:chOff x="940957" y="1644492"/>
              <a:chExt cx="1659321" cy="2036058"/>
            </a:xfrm>
          </p:grpSpPr>
          <p:cxnSp>
            <p:nvCxnSpPr>
              <p:cNvPr id="26" name="直接连接符 25"/>
              <p:cNvCxnSpPr>
                <a:stCxn id="24" idx="2"/>
                <a:endCxn id="24"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4" idx="5"/>
                <a:endCxn id="24"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4" idx="9"/>
                <a:endCxn id="24"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331640" y="2571750"/>
                <a:ext cx="551754" cy="584775"/>
              </a:xfrm>
              <a:prstGeom prst="rect">
                <a:avLst/>
              </a:prstGeom>
              <a:noFill/>
            </p:spPr>
            <p:txBody>
              <a:bodyPr wrap="none" rtlCol="0">
                <a:spAutoFit/>
              </a:bodyPr>
              <a:lstStyle/>
              <a:p>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30" name="组合 31"/>
              <p:cNvGrpSpPr/>
              <p:nvPr/>
            </p:nvGrpSpPr>
            <p:grpSpPr>
              <a:xfrm rot="2238548">
                <a:off x="2085665" y="1644492"/>
                <a:ext cx="514613" cy="353272"/>
                <a:chOff x="2267744" y="1761995"/>
                <a:chExt cx="249329" cy="305699"/>
              </a:xfrm>
              <a:solidFill>
                <a:srgbClr val="FF0000"/>
              </a:solidFill>
            </p:grpSpPr>
            <p:sp>
              <p:nvSpPr>
                <p:cNvPr id="31" name="下箭头 30"/>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32" name="下箭头 31"/>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ea typeface="幼圆" panose="02010509060101010101" pitchFamily="49" charset="-122"/>
                  </a:endParaRPr>
                </a:p>
              </p:txBody>
            </p:sp>
          </p:grpSp>
        </p:grpSp>
      </p:grpSp>
      <p:sp>
        <p:nvSpPr>
          <p:cNvPr id="33" name="线形标注 1(带强调线) 32"/>
          <p:cNvSpPr/>
          <p:nvPr/>
        </p:nvSpPr>
        <p:spPr>
          <a:xfrm>
            <a:off x="6372200" y="1302028"/>
            <a:ext cx="864096" cy="1152128"/>
          </a:xfrm>
          <a:prstGeom prst="accentCallout1">
            <a:avLst>
              <a:gd name="adj1" fmla="val 18750"/>
              <a:gd name="adj2" fmla="val -8333"/>
              <a:gd name="adj3" fmla="val 23099"/>
              <a:gd name="adj4" fmla="val -47716"/>
            </a:avLst>
          </a:prstGeom>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p>
        </p:txBody>
      </p:sp>
      <p:sp>
        <p:nvSpPr>
          <p:cNvPr id="34" name="右大括号 33"/>
          <p:cNvSpPr/>
          <p:nvPr/>
        </p:nvSpPr>
        <p:spPr>
          <a:xfrm>
            <a:off x="7215276" y="1333558"/>
            <a:ext cx="144016" cy="720080"/>
          </a:xfrm>
          <a:prstGeom prst="rightBrace">
            <a:avLst>
              <a:gd name="adj1" fmla="val 44273"/>
              <a:gd name="adj2" fmla="val 50374"/>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sp>
        <p:nvSpPr>
          <p:cNvPr id="35" name="TextBox 34"/>
          <p:cNvSpPr txBox="1"/>
          <p:nvPr/>
        </p:nvSpPr>
        <p:spPr>
          <a:xfrm>
            <a:off x="7391170" y="1520704"/>
            <a:ext cx="646331" cy="369332"/>
          </a:xfrm>
          <a:prstGeom prst="rect">
            <a:avLst/>
          </a:prstGeom>
          <a:noFill/>
        </p:spPr>
        <p:txBody>
          <a:bodyPr wrap="none" rtlCol="0">
            <a:spAutoFit/>
          </a:bodyPr>
          <a:lstStyle/>
          <a:p>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质能</a:t>
            </a:r>
          </a:p>
        </p:txBody>
      </p:sp>
      <p:sp>
        <p:nvSpPr>
          <p:cNvPr id="36" name="TextBox 35"/>
          <p:cNvSpPr txBox="1"/>
          <p:nvPr/>
        </p:nvSpPr>
        <p:spPr>
          <a:xfrm>
            <a:off x="6136660" y="2943236"/>
            <a:ext cx="2611612" cy="1077218"/>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质能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What</a:t>
            </a: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How</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7" name="TextBox 36"/>
          <p:cNvSpPr txBox="1"/>
          <p:nvPr/>
        </p:nvSpPr>
        <p:spPr>
          <a:xfrm>
            <a:off x="559605" y="4227934"/>
            <a:ext cx="7972835" cy="707886"/>
          </a:xfrm>
          <a:prstGeom prst="rect">
            <a:avLst/>
          </a:prstGeom>
          <a:noFill/>
          <a:ln>
            <a:solidFill>
              <a:schemeClr val="bg1">
                <a:lumMod val="85000"/>
              </a:schemeClr>
            </a:solidFill>
          </a:ln>
        </p:spPr>
        <p:txBody>
          <a:bodyPr wrap="square" rtlCol="0">
            <a:spAutoFit/>
          </a:bodyPr>
          <a:lstStyle/>
          <a:p>
            <a:pPr indent="358775" algn="just" defTabSz="914400"/>
            <a:r>
              <a:rPr lang="zh-CN" altLang="en-US" sz="20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物质和能量，为系统提供动力，也有材料，但不直接影响系统的结构性，而信息主要影响系统的结构创生和发展。</a:t>
            </a:r>
          </a:p>
        </p:txBody>
      </p:sp>
      <p:sp>
        <p:nvSpPr>
          <p:cNvPr id="2" name="文本框 1"/>
          <p:cNvSpPr txBox="1"/>
          <p:nvPr/>
        </p:nvSpPr>
        <p:spPr>
          <a:xfrm>
            <a:off x="827577" y="3030085"/>
            <a:ext cx="3416320" cy="954107"/>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但是控制不是目的，</a:t>
            </a:r>
            <a:endPar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生存和发展才是！</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6"/>
          <p:cNvGrpSpPr/>
          <p:nvPr/>
        </p:nvGrpSpPr>
        <p:grpSpPr bwMode="auto">
          <a:xfrm>
            <a:off x="395536" y="411509"/>
            <a:ext cx="1944216" cy="1559611"/>
            <a:chOff x="7594237" y="4857760"/>
            <a:chExt cx="1185224" cy="1068025"/>
          </a:xfrm>
          <a:effectLst>
            <a:outerShdw blurRad="50800" dist="38100" dir="2700000" algn="tl" rotWithShape="0">
              <a:prstClr val="black">
                <a:alpha val="40000"/>
              </a:prstClr>
            </a:outerShdw>
          </a:effectLst>
        </p:grpSpPr>
        <p:grpSp>
          <p:nvGrpSpPr>
            <p:cNvPr id="3" name="组合 20"/>
            <p:cNvGrpSpPr/>
            <p:nvPr/>
          </p:nvGrpSpPr>
          <p:grpSpPr>
            <a:xfrm>
              <a:off x="7594237" y="4857760"/>
              <a:ext cx="1185224" cy="857256"/>
              <a:chOff x="7244429" y="4786322"/>
              <a:chExt cx="1328099" cy="857256"/>
            </a:xfrm>
          </p:grpSpPr>
          <p:pic>
            <p:nvPicPr>
              <p:cNvPr id="5" name="Picture 18" descr="c:\documents and settings\administrator\application data\360se6\User Data\temp\77094b36acaf2edd88e130b18d1001e939019351.jpg"/>
              <p:cNvPicPr>
                <a:picLocks noChangeArrowheads="1"/>
              </p:cNvPicPr>
              <p:nvPr/>
            </p:nvPicPr>
            <p:blipFill>
              <a:blip r:embed="rId2" cstate="screen"/>
              <a:srcRect/>
              <a:stretch>
                <a:fillRect/>
              </a:stretch>
            </p:blipFill>
            <p:spPr bwMode="auto">
              <a:xfrm>
                <a:off x="7929586"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0" descr="c:\documents and settings\administrator\application data\360se6\User Data\temp\u=1699585798,3339288410&amp;fm=11&amp;gp=0.jpg"/>
              <p:cNvPicPr>
                <a:picLocks noChangeArrowheads="1"/>
              </p:cNvPicPr>
              <p:nvPr/>
            </p:nvPicPr>
            <p:blipFill>
              <a:blip r:embed="rId3" cstate="screen"/>
              <a:srcRect/>
              <a:stretch>
                <a:fillRect/>
              </a:stretch>
            </p:blipFill>
            <p:spPr bwMode="auto">
              <a:xfrm>
                <a:off x="724442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 name="TextBox 3"/>
            <p:cNvSpPr txBox="1"/>
            <p:nvPr/>
          </p:nvSpPr>
          <p:spPr>
            <a:xfrm>
              <a:off x="7934681" y="5715019"/>
              <a:ext cx="550367" cy="210766"/>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普利高津</a:t>
              </a:r>
            </a:p>
          </p:txBody>
        </p:sp>
      </p:grpSp>
      <p:sp>
        <p:nvSpPr>
          <p:cNvPr id="7" name="矩形 6"/>
          <p:cNvSpPr/>
          <p:nvPr/>
        </p:nvSpPr>
        <p:spPr>
          <a:xfrm>
            <a:off x="323528" y="2016468"/>
            <a:ext cx="6048672" cy="1431161"/>
          </a:xfrm>
          <a:prstGeom prst="rect">
            <a:avLst/>
          </a:prstGeom>
          <a:ln>
            <a:solidFill>
              <a:schemeClr val="bg1">
                <a:lumMod val="85000"/>
              </a:schemeClr>
            </a:solidFill>
          </a:ln>
        </p:spPr>
        <p:txBody>
          <a:bodyPr wrap="square">
            <a:spAutoFit/>
          </a:bodyPr>
          <a:lstStyle/>
          <a:p>
            <a:pPr defTabSz="914400"/>
            <a:endParaRPr lang="en-US" altLang="zh-CN" sz="500" b="1" dirty="0">
              <a:ln w="1905">
                <a:solidFill>
                  <a:srgbClr val="FF0000"/>
                </a:solidFill>
              </a:ln>
              <a:solidFill>
                <a:srgbClr val="C00000"/>
              </a:solidFill>
              <a:effectLst>
                <a:innerShdw blurRad="69850" dist="43180" dir="5400000">
                  <a:srgbClr val="000000">
                    <a:alpha val="65000"/>
                  </a:srgbClr>
                </a:innerShdw>
              </a:effectLst>
              <a:latin typeface="幼圆" panose="02010509060101010101" pitchFamily="49" charset="-122"/>
              <a:ea typeface="幼圆" panose="02010509060101010101" pitchFamily="49" charset="-122"/>
            </a:endParaRPr>
          </a:p>
          <a:p>
            <a:pPr defTabSz="914400"/>
            <a:r>
              <a:rPr lang="zh-CN" altLang="en-US" sz="2000" b="1" dirty="0">
                <a:ln w="1905">
                  <a:solidFill>
                    <a:srgbClr val="FF0000"/>
                  </a:solidFill>
                </a:ln>
                <a:solidFill>
                  <a:srgbClr val="C00000"/>
                </a:solidFill>
                <a:effectLst>
                  <a:innerShdw blurRad="69850" dist="43180" dir="5400000">
                    <a:srgbClr val="000000">
                      <a:alpha val="65000"/>
                    </a:srgbClr>
                  </a:innerShdw>
                </a:effectLst>
                <a:latin typeface="幼圆" panose="02010509060101010101" pitchFamily="49" charset="-122"/>
                <a:ea typeface="幼圆" panose="02010509060101010101" pitchFamily="49" charset="-122"/>
              </a:rPr>
              <a:t>                 ：</a:t>
            </a:r>
            <a:r>
              <a:rPr lang="zh-CN" altLang="en-US" dirty="0">
                <a:solidFill>
                  <a:prstClr val="black"/>
                </a:solidFill>
                <a:latin typeface="幼圆" panose="02010509060101010101" pitchFamily="49" charset="-122"/>
                <a:ea typeface="幼圆" panose="02010509060101010101" pitchFamily="49" charset="-122"/>
              </a:rPr>
              <a:t>远离平衡态的</a:t>
            </a:r>
            <a:r>
              <a:rPr lang="zh-CN" altLang="en-US" dirty="0">
                <a:solidFill>
                  <a:srgbClr val="C00000"/>
                </a:solidFill>
                <a:latin typeface="幼圆" panose="02010509060101010101" pitchFamily="49" charset="-122"/>
                <a:ea typeface="幼圆" panose="02010509060101010101" pitchFamily="49" charset="-122"/>
              </a:rPr>
              <a:t>开放</a:t>
            </a:r>
            <a:r>
              <a:rPr lang="zh-CN" altLang="en-US" dirty="0">
                <a:solidFill>
                  <a:prstClr val="black"/>
                </a:solidFill>
                <a:latin typeface="幼圆" panose="02010509060101010101" pitchFamily="49" charset="-122"/>
                <a:ea typeface="幼圆" panose="02010509060101010101" pitchFamily="49" charset="-122"/>
              </a:rPr>
              <a:t>系统，通过与外界交换物质和能量，可能在一定的条件下形成一种新的稳定的</a:t>
            </a:r>
            <a:r>
              <a:rPr lang="zh-CN" altLang="en-US" dirty="0">
                <a:solidFill>
                  <a:srgbClr val="C00000"/>
                </a:solidFill>
                <a:latin typeface="幼圆" panose="02010509060101010101" pitchFamily="49" charset="-122"/>
                <a:ea typeface="幼圆" panose="02010509060101010101" pitchFamily="49" charset="-122"/>
              </a:rPr>
              <a:t>有序</a:t>
            </a:r>
            <a:r>
              <a:rPr lang="zh-CN" altLang="en-US" dirty="0">
                <a:solidFill>
                  <a:prstClr val="black"/>
                </a:solidFill>
                <a:latin typeface="幼圆" panose="02010509060101010101" pitchFamily="49" charset="-122"/>
                <a:ea typeface="幼圆" panose="02010509060101010101" pitchFamily="49" charset="-122"/>
              </a:rPr>
              <a:t>结构 </a:t>
            </a:r>
            <a:r>
              <a:rPr lang="en-US" altLang="zh-CN" dirty="0">
                <a:solidFill>
                  <a:prstClr val="black"/>
                </a:solidFill>
                <a:latin typeface="幼圆" panose="02010509060101010101" pitchFamily="49" charset="-122"/>
                <a:ea typeface="幼圆" panose="02010509060101010101" pitchFamily="49" charset="-122"/>
              </a:rPr>
              <a:t>—— </a:t>
            </a:r>
            <a:r>
              <a:rPr lang="zh-CN" altLang="en-US" b="1" dirty="0">
                <a:solidFill>
                  <a:srgbClr val="C00000"/>
                </a:solidFill>
                <a:latin typeface="幼圆" panose="02010509060101010101" pitchFamily="49" charset="-122"/>
                <a:ea typeface="幼圆" panose="02010509060101010101" pitchFamily="49" charset="-122"/>
              </a:rPr>
              <a:t>耗散结构</a:t>
            </a:r>
            <a:r>
              <a:rPr lang="zh-CN" altLang="en-US" b="1" dirty="0">
                <a:solidFill>
                  <a:prstClr val="black"/>
                </a:solidFill>
                <a:latin typeface="幼圆" panose="02010509060101010101" pitchFamily="49" charset="-122"/>
                <a:ea typeface="幼圆" panose="02010509060101010101" pitchFamily="49" charset="-122"/>
              </a:rPr>
              <a:t> </a:t>
            </a:r>
            <a:r>
              <a:rPr lang="en-US" altLang="zh-CN" b="1" dirty="0">
                <a:solidFill>
                  <a:prstClr val="black"/>
                </a:solidFill>
                <a:latin typeface="幼圆" panose="02010509060101010101" pitchFamily="49" charset="-122"/>
                <a:ea typeface="幼圆" panose="02010509060101010101" pitchFamily="49" charset="-122"/>
              </a:rPr>
              <a:t>——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动态的有序</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defTabSz="914400"/>
            <a:r>
              <a:rPr lang="zh-CN" altLang="en-US" dirty="0">
                <a:solidFill>
                  <a:srgbClr val="C00000"/>
                </a:solidFill>
                <a:latin typeface="幼圆" panose="02010509060101010101" pitchFamily="49" charset="-122"/>
                <a:ea typeface="幼圆" panose="02010509060101010101" pitchFamily="49" charset="-122"/>
              </a:rPr>
              <a:t>封闭 </a:t>
            </a:r>
            <a:r>
              <a:rPr lang="en-US" altLang="zh-CN" dirty="0">
                <a:solidFill>
                  <a:srgbClr val="C00000"/>
                </a:solidFill>
                <a:latin typeface="幼圆" panose="02010509060101010101" pitchFamily="49" charset="-122"/>
                <a:ea typeface="幼圆" panose="02010509060101010101" pitchFamily="49" charset="-122"/>
              </a:rPr>
              <a:t>= </a:t>
            </a:r>
            <a:r>
              <a:rPr lang="zh-CN" altLang="en-US" dirty="0">
                <a:solidFill>
                  <a:srgbClr val="C00000"/>
                </a:solidFill>
                <a:latin typeface="幼圆" panose="02010509060101010101" pitchFamily="49" charset="-122"/>
                <a:ea typeface="幼圆" panose="02010509060101010101" pitchFamily="49" charset="-122"/>
              </a:rPr>
              <a:t>死亡</a:t>
            </a:r>
            <a:r>
              <a:rPr lang="zh-CN" altLang="en-US" dirty="0">
                <a:solidFill>
                  <a:prstClr val="black"/>
                </a:solidFill>
                <a:latin typeface="幼圆" panose="02010509060101010101" pitchFamily="49" charset="-122"/>
                <a:ea typeface="幼圆" panose="02010509060101010101" pitchFamily="49" charset="-122"/>
              </a:rPr>
              <a:t>、</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新陈代谢</a:t>
            </a:r>
            <a:endParaRPr lang="zh-CN" altLang="en-US" sz="2000"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8" name="图片 7" descr="贝纳德流.jpg"/>
          <p:cNvPicPr>
            <a:picLocks noChangeAspect="1"/>
          </p:cNvPicPr>
          <p:nvPr/>
        </p:nvPicPr>
        <p:blipFill>
          <a:blip r:embed="rId4" cstate="screen"/>
          <a:stretch>
            <a:fillRect/>
          </a:stretch>
        </p:blipFill>
        <p:spPr>
          <a:xfrm>
            <a:off x="6395989" y="490734"/>
            <a:ext cx="2256037" cy="1504952"/>
          </a:xfrm>
          <a:prstGeom prst="rect">
            <a:avLst/>
          </a:prstGeom>
        </p:spPr>
      </p:pic>
      <p:sp>
        <p:nvSpPr>
          <p:cNvPr id="9" name="TextBox 8"/>
          <p:cNvSpPr txBox="1"/>
          <p:nvPr/>
        </p:nvSpPr>
        <p:spPr>
          <a:xfrm>
            <a:off x="7236296" y="1563638"/>
            <a:ext cx="1338828" cy="369332"/>
          </a:xfrm>
          <a:prstGeom prst="rect">
            <a:avLst/>
          </a:prstGeom>
          <a:solidFill>
            <a:schemeClr val="tx1">
              <a:lumMod val="50000"/>
              <a:lumOff val="50000"/>
              <a:alpha val="73000"/>
            </a:schemeClr>
          </a:solidFill>
        </p:spPr>
        <p:txBody>
          <a:bodyPr wrap="none" rtlCol="0">
            <a:spAutoFit/>
          </a:bodyPr>
          <a:lstStyle/>
          <a:p>
            <a:pPr defTabSz="914400"/>
            <a:r>
              <a:rPr lang="zh-CN" altLang="en-US"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贝纳德花纹</a:t>
            </a:r>
          </a:p>
        </p:txBody>
      </p:sp>
      <p:sp>
        <p:nvSpPr>
          <p:cNvPr id="10" name="TextBox 9"/>
          <p:cNvSpPr txBox="1"/>
          <p:nvPr/>
        </p:nvSpPr>
        <p:spPr>
          <a:xfrm>
            <a:off x="3029556" y="944774"/>
            <a:ext cx="3076291" cy="646331"/>
          </a:xfrm>
          <a:prstGeom prst="rect">
            <a:avLst/>
          </a:prstGeom>
          <a:noFill/>
          <a:ln>
            <a:solidFill>
              <a:schemeClr val="bg1">
                <a:lumMod val="85000"/>
              </a:schemeClr>
            </a:solidFill>
          </a:ln>
        </p:spPr>
        <p:txBody>
          <a:bodyPr wrap="square" rtlCol="0">
            <a:spAutoFit/>
          </a:bodyPr>
          <a:lstStyle/>
          <a:p>
            <a:pPr algn="r" defTabSz="914400"/>
            <a:r>
              <a:rPr lang="zh-CN" altLang="en-US" dirty="0">
                <a:solidFill>
                  <a:prstClr val="black"/>
                </a:solidFill>
                <a:latin typeface="幼圆" panose="02010509060101010101" pitchFamily="49" charset="-122"/>
                <a:ea typeface="幼圆" panose="02010509060101010101" pitchFamily="49" charset="-122"/>
              </a:rPr>
              <a:t>平底锅加热液体</a:t>
            </a:r>
            <a:r>
              <a:rPr lang="zh-CN" altLang="en-US" b="1" dirty="0">
                <a:solidFill>
                  <a:srgbClr val="C00000"/>
                </a:solidFill>
                <a:latin typeface="幼圆" panose="02010509060101010101" pitchFamily="49" charset="-122"/>
                <a:ea typeface="幼圆" panose="02010509060101010101" pitchFamily="49" charset="-122"/>
              </a:rPr>
              <a:t>自动</a:t>
            </a:r>
            <a:r>
              <a:rPr lang="zh-CN" altLang="en-US" dirty="0">
                <a:solidFill>
                  <a:prstClr val="black"/>
                </a:solidFill>
                <a:latin typeface="幼圆" panose="02010509060101010101" pitchFamily="49" charset="-122"/>
                <a:ea typeface="幼圆" panose="02010509060101010101" pitchFamily="49" charset="-122"/>
              </a:rPr>
              <a:t>形成贝纳德花纹：</a:t>
            </a:r>
            <a:r>
              <a:rPr lang="zh-CN" altLang="en-US" b="1" dirty="0">
                <a:solidFill>
                  <a:srgbClr val="C00000"/>
                </a:solidFill>
                <a:latin typeface="幼圆" panose="02010509060101010101" pitchFamily="49" charset="-122"/>
                <a:ea typeface="幼圆" panose="02010509060101010101" pitchFamily="49" charset="-122"/>
              </a:rPr>
              <a:t>自组织</a:t>
            </a:r>
          </a:p>
        </p:txBody>
      </p:sp>
      <p:sp>
        <p:nvSpPr>
          <p:cNvPr id="11" name="椭圆形标注 10"/>
          <p:cNvSpPr/>
          <p:nvPr/>
        </p:nvSpPr>
        <p:spPr>
          <a:xfrm>
            <a:off x="2915816" y="2139702"/>
            <a:ext cx="1224136" cy="360040"/>
          </a:xfrm>
          <a:prstGeom prst="wedgeEllipseCallout">
            <a:avLst>
              <a:gd name="adj1" fmla="val -14042"/>
              <a:gd name="adj2" fmla="val 36017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2" name="椭圆形标注 11"/>
          <p:cNvSpPr/>
          <p:nvPr/>
        </p:nvSpPr>
        <p:spPr>
          <a:xfrm>
            <a:off x="3347864" y="1995686"/>
            <a:ext cx="432048" cy="648072"/>
          </a:xfrm>
          <a:prstGeom prst="wedgeEllipseCallout">
            <a:avLst>
              <a:gd name="adj1" fmla="val -347918"/>
              <a:gd name="adj2" fmla="val 205344"/>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3" name="TextBox 12"/>
          <p:cNvSpPr txBox="1"/>
          <p:nvPr/>
        </p:nvSpPr>
        <p:spPr>
          <a:xfrm>
            <a:off x="323528" y="3651870"/>
            <a:ext cx="2520280" cy="1200329"/>
          </a:xfrm>
          <a:prstGeom prst="rect">
            <a:avLst/>
          </a:prstGeom>
          <a:noFill/>
          <a:ln w="3175">
            <a:solidFill>
              <a:schemeClr val="bg1">
                <a:lumMod val="85000"/>
              </a:schemeClr>
            </a:solidFill>
          </a:ln>
        </p:spPr>
        <p:txBody>
          <a:bodyPr wrap="square" rtlCol="0">
            <a:spAutoFit/>
          </a:bodyPr>
          <a:lstStyle/>
          <a:p>
            <a:pPr defTabSz="914400"/>
            <a:r>
              <a:rPr lang="zh-CN" altLang="en-US" b="1" dirty="0">
                <a:solidFill>
                  <a:srgbClr val="008000"/>
                </a:solidFill>
                <a:latin typeface="幼圆" panose="02010509060101010101" pitchFamily="49" charset="-122"/>
                <a:ea typeface="幼圆" panose="02010509060101010101" pitchFamily="49" charset="-122"/>
              </a:rPr>
              <a:t>平衡态</a:t>
            </a:r>
            <a:r>
              <a:rPr lang="zh-CN" altLang="en-US" dirty="0">
                <a:solidFill>
                  <a:prstClr val="black"/>
                </a:solidFill>
                <a:latin typeface="幼圆" panose="02010509060101010101" pitchFamily="49" charset="-122"/>
                <a:ea typeface="幼圆" panose="02010509060101010101" pitchFamily="49" charset="-122"/>
              </a:rPr>
              <a:t>：系统的内部结构和外部行为稳定。比如平底锅未加热之前的平静、钟表正常的走动</a:t>
            </a:r>
          </a:p>
        </p:txBody>
      </p:sp>
      <p:sp>
        <p:nvSpPr>
          <p:cNvPr id="14" name="TextBox 13"/>
          <p:cNvSpPr txBox="1"/>
          <p:nvPr/>
        </p:nvSpPr>
        <p:spPr>
          <a:xfrm>
            <a:off x="2987824" y="3653611"/>
            <a:ext cx="1008112" cy="1077218"/>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400"/>
            <a:r>
              <a:rPr lang="zh-CN" altLang="en-US" sz="3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打破平衡</a:t>
            </a:r>
          </a:p>
        </p:txBody>
      </p:sp>
      <p:grpSp>
        <p:nvGrpSpPr>
          <p:cNvPr id="22" name="组合 21"/>
          <p:cNvGrpSpPr/>
          <p:nvPr/>
        </p:nvGrpSpPr>
        <p:grpSpPr>
          <a:xfrm>
            <a:off x="4652139" y="2825629"/>
            <a:ext cx="4528373" cy="2626441"/>
            <a:chOff x="4150343" y="3517760"/>
            <a:chExt cx="2478716" cy="1584176"/>
          </a:xfrm>
        </p:grpSpPr>
        <p:grpSp>
          <p:nvGrpSpPr>
            <p:cNvPr id="21" name="组合 20"/>
            <p:cNvGrpSpPr/>
            <p:nvPr/>
          </p:nvGrpSpPr>
          <p:grpSpPr>
            <a:xfrm rot="21379868">
              <a:off x="4150343" y="3743931"/>
              <a:ext cx="1008112" cy="1008112"/>
              <a:chOff x="4150343" y="3743931"/>
              <a:chExt cx="1008112" cy="1008112"/>
            </a:xfrm>
          </p:grpSpPr>
          <p:cxnSp>
            <p:nvCxnSpPr>
              <p:cNvPr id="18" name="直接连接符 17"/>
              <p:cNvCxnSpPr/>
              <p:nvPr/>
            </p:nvCxnSpPr>
            <p:spPr>
              <a:xfrm flipV="1">
                <a:off x="4798415" y="3815939"/>
                <a:ext cx="0" cy="4320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726407" y="3815939"/>
                <a:ext cx="72008" cy="3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372" name="Picture 4" descr="http://pic2.ooopic.com/01/02/26/66b1OOOPIC5b.jpg"/>
              <p:cNvPicPr>
                <a:picLocks noChangeAspect="1" noChangeArrowheads="1"/>
              </p:cNvPicPr>
              <p:nvPr/>
            </p:nvPicPr>
            <p:blipFill>
              <a:blip r:embed="rId5" cstate="print">
                <a:clrChange>
                  <a:clrFrom>
                    <a:srgbClr val="FDFDFD"/>
                  </a:clrFrom>
                  <a:clrTo>
                    <a:srgbClr val="FDFDFD">
                      <a:alpha val="0"/>
                    </a:srgbClr>
                  </a:clrTo>
                </a:clrChange>
              </a:blip>
              <a:srcRect/>
              <a:stretch>
                <a:fillRect/>
              </a:stretch>
            </p:blipFill>
            <p:spPr bwMode="auto">
              <a:xfrm>
                <a:off x="4150343" y="3743931"/>
                <a:ext cx="1008112" cy="1008112"/>
              </a:xfrm>
              <a:prstGeom prst="rect">
                <a:avLst/>
              </a:prstGeom>
              <a:noFill/>
            </p:spPr>
          </p:pic>
        </p:grpSp>
        <p:pic>
          <p:nvPicPr>
            <p:cNvPr id="58370" name="Picture 2" descr="http://pic2.ooopic.com/01/06/92/44b1OOOPIC33.jpg"/>
            <p:cNvPicPr>
              <a:picLocks noChangeAspect="1" noChangeArrowheads="1"/>
            </p:cNvPicPr>
            <p:nvPr/>
          </p:nvPicPr>
          <p:blipFill>
            <a:blip r:embed="rId6" cstate="screen">
              <a:clrChange>
                <a:clrFrom>
                  <a:srgbClr val="FFFFFF"/>
                </a:clrFrom>
                <a:clrTo>
                  <a:srgbClr val="FFFFFF">
                    <a:alpha val="0"/>
                  </a:srgbClr>
                </a:clrTo>
              </a:clrChange>
            </a:blip>
            <a:srcRect/>
            <a:stretch>
              <a:fillRect/>
            </a:stretch>
          </p:blipFill>
          <p:spPr bwMode="auto">
            <a:xfrm flipH="1">
              <a:off x="4685909" y="3517760"/>
              <a:ext cx="1943150" cy="1584176"/>
            </a:xfrm>
            <a:prstGeom prst="rect">
              <a:avLst/>
            </a:prstGeom>
            <a:noFill/>
          </p:spPr>
        </p:pic>
      </p:grpSp>
      <p:sp>
        <p:nvSpPr>
          <p:cNvPr id="23" name="TextBox 22"/>
          <p:cNvSpPr txBox="1"/>
          <p:nvPr/>
        </p:nvSpPr>
        <p:spPr>
          <a:xfrm>
            <a:off x="5305628" y="4681468"/>
            <a:ext cx="800219" cy="338554"/>
          </a:xfrm>
          <a:prstGeom prst="rect">
            <a:avLst/>
          </a:prstGeom>
          <a:noFill/>
        </p:spPr>
        <p:txBody>
          <a:bodyPr wrap="none" rtlCol="0">
            <a:spAutoFit/>
          </a:bodyPr>
          <a:lstStyle/>
          <a:p>
            <a:pPr defTabSz="914400"/>
            <a:r>
              <a:rPr lang="zh-CN" altLang="en-US" sz="1600" dirty="0">
                <a:solidFill>
                  <a:prstClr val="black"/>
                </a:solidFill>
                <a:latin typeface="幼圆" panose="02010509060101010101" pitchFamily="49" charset="-122"/>
                <a:ea typeface="幼圆" panose="02010509060101010101" pitchFamily="49" charset="-122"/>
              </a:rPr>
              <a:t>平衡态</a:t>
            </a:r>
          </a:p>
        </p:txBody>
      </p:sp>
      <p:sp>
        <p:nvSpPr>
          <p:cNvPr id="24" name="TextBox 23"/>
          <p:cNvSpPr txBox="1"/>
          <p:nvPr/>
        </p:nvSpPr>
        <p:spPr>
          <a:xfrm>
            <a:off x="6817796" y="4681468"/>
            <a:ext cx="1210588" cy="338554"/>
          </a:xfrm>
          <a:prstGeom prst="rect">
            <a:avLst/>
          </a:prstGeom>
          <a:noFill/>
        </p:spPr>
        <p:txBody>
          <a:bodyPr wrap="none" rtlCol="0">
            <a:spAutoFit/>
          </a:bodyPr>
          <a:lstStyle/>
          <a:p>
            <a:pPr defTabSz="914400"/>
            <a:r>
              <a:rPr lang="zh-CN" altLang="en-US" sz="1600" dirty="0">
                <a:solidFill>
                  <a:prstClr val="black"/>
                </a:solidFill>
                <a:latin typeface="幼圆" panose="02010509060101010101" pitchFamily="49" charset="-122"/>
                <a:ea typeface="幼圆" panose="02010509060101010101" pitchFamily="49" charset="-122"/>
              </a:rPr>
              <a:t>远离平衡态</a:t>
            </a:r>
          </a:p>
        </p:txBody>
      </p:sp>
      <p:sp>
        <p:nvSpPr>
          <p:cNvPr id="25" name="矩形 24"/>
          <p:cNvSpPr/>
          <p:nvPr/>
        </p:nvSpPr>
        <p:spPr>
          <a:xfrm>
            <a:off x="323528" y="2005348"/>
            <a:ext cx="2497800" cy="52322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耗散结构理论 </a:t>
            </a:r>
            <a:endParaRPr lang="en-US" altLang="zh-CN"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sp>
        <p:nvSpPr>
          <p:cNvPr id="26" name="文本框 25"/>
          <p:cNvSpPr txBox="1"/>
          <p:nvPr/>
        </p:nvSpPr>
        <p:spPr>
          <a:xfrm>
            <a:off x="2525661" y="387350"/>
            <a:ext cx="1470275"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方法课导师</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endPar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3"/>
          <p:cNvSpPr txBox="1"/>
          <p:nvPr/>
        </p:nvSpPr>
        <p:spPr>
          <a:xfrm>
            <a:off x="349369" y="151741"/>
            <a:ext cx="4222631" cy="523220"/>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人人都看得懂的新系统论</a:t>
            </a:r>
          </a:p>
        </p:txBody>
      </p:sp>
      <p:sp>
        <p:nvSpPr>
          <p:cNvPr id="18" name="TextBox 5"/>
          <p:cNvSpPr txBox="1"/>
          <p:nvPr/>
        </p:nvSpPr>
        <p:spPr>
          <a:xfrm>
            <a:off x="309413" y="587464"/>
            <a:ext cx="5647700" cy="400110"/>
          </a:xfrm>
          <a:prstGeom prst="rect">
            <a:avLst/>
          </a:prstGeom>
          <a:noFill/>
        </p:spPr>
        <p:txBody>
          <a:bodyPr wrap="none" rtlCol="0">
            <a:spAutoFit/>
          </a:bodyPr>
          <a:lstStyle/>
          <a:p>
            <a:r>
              <a:rPr lang="en-US" altLang="zh-CN" sz="2000" dirty="0">
                <a:ea typeface="幼圆" panose="02010509060101010101" pitchFamily="49" charset="-122"/>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a:t>
            </a:r>
            <a:r>
              <a:rPr lang="zh-CN" altLang="en-US" sz="2000" dirty="0">
                <a:ea typeface="幼圆" panose="02010509060101010101" pitchFamily="49" charset="-122"/>
              </a:rPr>
              <a:t>：</a:t>
            </a:r>
            <a:r>
              <a:rPr lang="zh-CN" altLang="en-US" dirty="0">
                <a:latin typeface="幼圆" panose="02010509060101010101" pitchFamily="49" charset="-122"/>
                <a:ea typeface="幼圆" panose="02010509060101010101" pitchFamily="49" charset="-122"/>
              </a:rPr>
              <a:t>看世界的大视野大思维大格局大超越</a:t>
            </a:r>
            <a:r>
              <a:rPr lang="en-US" altLang="zh-CN" sz="2000" dirty="0">
                <a:ea typeface="幼圆" panose="02010509060101010101" pitchFamily="49" charset="-122"/>
              </a:rPr>
              <a:t>》</a:t>
            </a:r>
            <a:endParaRPr lang="zh-CN" altLang="en-US" sz="2000" dirty="0">
              <a:ea typeface="幼圆" panose="02010509060101010101" pitchFamily="49" charset="-122"/>
            </a:endParaRPr>
          </a:p>
        </p:txBody>
      </p:sp>
      <p:pic>
        <p:nvPicPr>
          <p:cNvPr id="19" name="图片 18" descr="封面5.jpg"/>
          <p:cNvPicPr>
            <a:picLocks noChangeAspect="1"/>
          </p:cNvPicPr>
          <p:nvPr/>
        </p:nvPicPr>
        <p:blipFill>
          <a:blip r:embed="rId2" cstate="screen">
            <a:lum/>
          </a:blip>
          <a:stretch>
            <a:fillRect/>
          </a:stretch>
        </p:blipFill>
        <p:spPr>
          <a:xfrm>
            <a:off x="4496627" y="894346"/>
            <a:ext cx="1964361" cy="2649604"/>
          </a:xfrm>
          <a:prstGeom prst="rect">
            <a:avLst/>
          </a:prstGeom>
          <a:ln w="3175" cmpd="dbl">
            <a:solidFill>
              <a:schemeClr val="bg1">
                <a:lumMod val="85000"/>
              </a:schemeClr>
            </a:solidFill>
          </a:ln>
          <a:scene3d>
            <a:camera prst="perspectiveHeroicExtremeLeftFacing" fov="2400000">
              <a:rot lat="20241737" lon="1220680" rev="21280685"/>
            </a:camera>
            <a:lightRig rig="chilly" dir="t"/>
          </a:scene3d>
          <a:sp3d prstMaterial="dkEdge">
            <a:bevelT w="0" h="381000" prst="coolSlant"/>
            <a:bevelB w="0" h="0"/>
            <a:extrusionClr>
              <a:schemeClr val="bg1"/>
            </a:extrusionClr>
            <a:contourClr>
              <a:schemeClr val="tx1">
                <a:lumMod val="50000"/>
                <a:lumOff val="50000"/>
              </a:schemeClr>
            </a:contourClr>
          </a:sp3d>
        </p:spPr>
      </p:pic>
      <p:sp>
        <p:nvSpPr>
          <p:cNvPr id="20" name="TextBox 4"/>
          <p:cNvSpPr txBox="1"/>
          <p:nvPr/>
        </p:nvSpPr>
        <p:spPr>
          <a:xfrm>
            <a:off x="4564368" y="3562742"/>
            <a:ext cx="1872208" cy="954107"/>
          </a:xfrm>
          <a:prstGeom prst="rect">
            <a:avLst/>
          </a:prstGeom>
          <a:noFill/>
        </p:spPr>
        <p:txBody>
          <a:bodyPr wrap="square" rtlCol="0">
            <a:spAutoFit/>
          </a:bodyPr>
          <a:lstStyle/>
          <a:p>
            <a:pPr algn="ctr"/>
            <a:r>
              <a:rPr lang="zh-CN" altLang="en-US"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免费开源电子著作</a:t>
            </a:r>
          </a:p>
        </p:txBody>
      </p:sp>
      <p:pic>
        <p:nvPicPr>
          <p:cNvPr id="11" name="图片 10"/>
          <p:cNvPicPr/>
          <p:nvPr/>
        </p:nvPicPr>
        <p:blipFill>
          <a:blip r:embed="rId3" cstate="screen">
            <a:clrChange>
              <a:clrFrom>
                <a:srgbClr val="FFFFFF"/>
              </a:clrFrom>
              <a:clrTo>
                <a:srgbClr val="FFFFFF">
                  <a:alpha val="0"/>
                </a:srgbClr>
              </a:clrTo>
            </a:clrChange>
          </a:blip>
          <a:srcRect/>
          <a:stretch>
            <a:fillRect/>
          </a:stretch>
        </p:blipFill>
        <p:spPr bwMode="auto">
          <a:xfrm>
            <a:off x="5919266" y="-128295"/>
            <a:ext cx="1444806" cy="1349920"/>
          </a:xfrm>
          <a:prstGeom prst="rect">
            <a:avLst/>
          </a:prstGeom>
          <a:noFill/>
          <a:ln w="9525">
            <a:noFill/>
            <a:miter lim="800000"/>
            <a:headEnd/>
            <a:tailEnd/>
          </a:ln>
        </p:spPr>
      </p:pic>
      <p:sp>
        <p:nvSpPr>
          <p:cNvPr id="2" name="文本框 1"/>
          <p:cNvSpPr txBox="1"/>
          <p:nvPr/>
        </p:nvSpPr>
        <p:spPr>
          <a:xfrm>
            <a:off x="1224893" y="4492389"/>
            <a:ext cx="4493538" cy="523220"/>
          </a:xfrm>
          <a:prstGeom prst="wedgeRectCallout">
            <a:avLst>
              <a:gd name="adj1" fmla="val -59297"/>
              <a:gd name="adj2" fmla="val -6062"/>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互动获阿色手写签名电子书</a:t>
            </a:r>
          </a:p>
        </p:txBody>
      </p:sp>
      <p:sp>
        <p:nvSpPr>
          <p:cNvPr id="10" name="文本框 9"/>
          <p:cNvSpPr txBox="1"/>
          <p:nvPr/>
        </p:nvSpPr>
        <p:spPr>
          <a:xfrm>
            <a:off x="7436558" y="235374"/>
            <a:ext cx="1659642" cy="646331"/>
          </a:xfrm>
          <a:prstGeom prst="wedgeRectCallout">
            <a:avLst>
              <a:gd name="adj1" fmla="val -63860"/>
              <a:gd name="adj2" fmla="val -8347"/>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di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我是瞎讲，你最好是瞎听。</a:t>
            </a:r>
          </a:p>
        </p:txBody>
      </p:sp>
      <p:pic>
        <p:nvPicPr>
          <p:cNvPr id="8" name="图片 7"/>
          <p:cNvPicPr>
            <a:picLocks noChangeAspect="1"/>
          </p:cNvPicPr>
          <p:nvPr/>
        </p:nvPicPr>
        <p:blipFill>
          <a:blip r:embed="rId4" cstate="screen"/>
          <a:stretch>
            <a:fillRect/>
          </a:stretch>
        </p:blipFill>
        <p:spPr>
          <a:xfrm>
            <a:off x="6567716" y="876844"/>
            <a:ext cx="2937055" cy="1880397"/>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2" name="矩形 11"/>
          <p:cNvSpPr/>
          <p:nvPr/>
        </p:nvSpPr>
        <p:spPr>
          <a:xfrm>
            <a:off x="244202" y="1022744"/>
            <a:ext cx="4105371" cy="3259867"/>
          </a:xfrm>
          <a:prstGeom prst="rect">
            <a:avLst/>
          </a:prstGeom>
          <a:ln>
            <a:solidFill>
              <a:schemeClr val="tx1">
                <a:lumMod val="50000"/>
                <a:lumOff val="50000"/>
              </a:schemeClr>
            </a:solidFill>
          </a:ln>
        </p:spPr>
        <p:txBody>
          <a:bodyPr wrap="square">
            <a:spAutoFit/>
          </a:bodyPr>
          <a:lstStyle/>
          <a:p>
            <a:pPr indent="357505" algn="just">
              <a:lnSpc>
                <a:spcPts val="1300"/>
              </a:lnSpc>
            </a:pPr>
            <a:r>
              <a:rPr lang="zh-CN" altLang="en-US" sz="1200" dirty="0">
                <a:latin typeface="幼圆" panose="02010509060101010101" pitchFamily="49" charset="-122"/>
                <a:ea typeface="幼圆" panose="02010509060101010101" pitchFamily="49" charset="-122"/>
              </a:rPr>
              <a:t>王权，</a:t>
            </a:r>
            <a:r>
              <a:rPr lang="en-US" altLang="zh-CN" sz="1200" dirty="0">
                <a:latin typeface="幼圆" panose="02010509060101010101" pitchFamily="49" charset="-122"/>
                <a:ea typeface="幼圆" panose="02010509060101010101" pitchFamily="49" charset="-122"/>
              </a:rPr>
              <a:t>1968</a:t>
            </a:r>
            <a:r>
              <a:rPr lang="zh-CN" altLang="en-US" sz="1200" dirty="0">
                <a:latin typeface="幼圆" panose="02010509060101010101" pitchFamily="49" charset="-122"/>
                <a:ea typeface="幼圆" panose="02010509060101010101" pitchFamily="49" charset="-122"/>
              </a:rPr>
              <a:t>年出生，直男，地道东北农民穷八代。大庆油田信息化工作者。传说是数字油田概念的始作俑者、谬论奠基人和死不改悔的“走之派”，流窜在石油石化行业和大型企业信息化领域，擅长忽悠，同伙众多。长期鼓吹数字油田和大系统观，流毒甚广。在各大学和各种研讨会、峰会、论坛作案较多，手法毒辣，罪行累累。</a:t>
            </a:r>
          </a:p>
          <a:p>
            <a:pPr indent="357505" algn="just">
              <a:lnSpc>
                <a:spcPts val="1300"/>
              </a:lnSpc>
            </a:pPr>
            <a:r>
              <a:rPr lang="zh-CN" altLang="en-US" sz="1200" dirty="0">
                <a:latin typeface="幼圆" panose="02010509060101010101" pitchFamily="49" charset="-122"/>
                <a:ea typeface="幼圆" panose="02010509060101010101" pitchFamily="49" charset="-122"/>
              </a:rPr>
              <a:t>该犯</a:t>
            </a:r>
            <a:r>
              <a:rPr lang="en-US" altLang="zh-CN" sz="1200" dirty="0">
                <a:latin typeface="幼圆" panose="02010509060101010101" pitchFamily="49" charset="-122"/>
                <a:ea typeface="幼圆" panose="02010509060101010101" pitchFamily="49" charset="-122"/>
              </a:rPr>
              <a:t>1990</a:t>
            </a:r>
            <a:r>
              <a:rPr lang="zh-CN" altLang="en-US" sz="1200" dirty="0">
                <a:latin typeface="幼圆" panose="02010509060101010101" pitchFamily="49" charset="-122"/>
                <a:ea typeface="幼圆" panose="02010509060101010101" pitchFamily="49" charset="-122"/>
              </a:rPr>
              <a:t>年本科毕业于西南石油学院物探专业，先搞勘探，后转</a:t>
            </a:r>
            <a:r>
              <a:rPr lang="en-US" altLang="zh-CN" sz="1200" dirty="0">
                <a:latin typeface="幼圆" panose="02010509060101010101" pitchFamily="49" charset="-122"/>
                <a:ea typeface="幼圆" panose="02010509060101010101" pitchFamily="49" charset="-122"/>
              </a:rPr>
              <a:t>IT</a:t>
            </a:r>
            <a:r>
              <a:rPr lang="zh-CN" altLang="en-US" sz="1200" dirty="0">
                <a:latin typeface="幼圆" panose="02010509060101010101" pitchFamily="49" charset="-122"/>
                <a:ea typeface="幼圆" panose="02010509060101010101" pitchFamily="49" charset="-122"/>
              </a:rPr>
              <a:t>。</a:t>
            </a:r>
            <a:r>
              <a:rPr lang="en-US" altLang="zh-CN" sz="1200" dirty="0">
                <a:latin typeface="幼圆" panose="02010509060101010101" pitchFamily="49" charset="-122"/>
                <a:ea typeface="幼圆" panose="02010509060101010101" pitchFamily="49" charset="-122"/>
              </a:rPr>
              <a:t>2003</a:t>
            </a:r>
            <a:r>
              <a:rPr lang="zh-CN" altLang="en-US" sz="1200" dirty="0">
                <a:latin typeface="幼圆" panose="02010509060101010101" pitchFamily="49" charset="-122"/>
                <a:ea typeface="幼圆" panose="02010509060101010101" pitchFamily="49" charset="-122"/>
              </a:rPr>
              <a:t>年“学士后”毕业于天津大学管理科学与工程专业。中共党员，正高级工程师，曾混迹于加拿大滑铁卢大学一年多假装访问科学家。</a:t>
            </a:r>
          </a:p>
          <a:p>
            <a:pPr indent="357505" algn="just">
              <a:lnSpc>
                <a:spcPts val="1300"/>
              </a:lnSpc>
            </a:pPr>
            <a:r>
              <a:rPr lang="zh-CN" altLang="en-US" sz="1200" dirty="0">
                <a:latin typeface="幼圆" panose="02010509060101010101" pitchFamily="49" charset="-122"/>
                <a:ea typeface="幼圆" panose="02010509060101010101" pitchFamily="49" charset="-122"/>
              </a:rPr>
              <a:t>种过地，放过牛，打过人，挨过揍。当过地震勘探放线工，也干过物探解释员、程序员、数据库管理员、系统分析设计员、项目负责人、销售负责人、项目经理、部门业务主管等职，还长期在各种层次上冒充各种专家。参与和主持过无数软件开发项目、大型企业网设计、超大规模信息系统集成、信息规划等工作。罪没少遭，苦没少受，但仍不长记性，爱耍年轻，爱好持续性撞墙。目前，该犯已潜入系统科学领域，手拿胶皮搋子，号称会通下水道。请广大人民群众留意，如有发现立即报案，以免受害。</a:t>
            </a:r>
          </a:p>
        </p:txBody>
      </p:sp>
      <p:sp>
        <p:nvSpPr>
          <p:cNvPr id="3" name="文本框 2"/>
          <p:cNvSpPr txBox="1"/>
          <p:nvPr/>
        </p:nvSpPr>
        <p:spPr>
          <a:xfrm>
            <a:off x="5156557" y="2743397"/>
            <a:ext cx="973343" cy="369332"/>
          </a:xfrm>
          <a:prstGeom prst="rect">
            <a:avLst/>
          </a:prstGeom>
          <a:noFill/>
        </p:spPr>
        <p:txBody>
          <a:bodyPr wrap="none" rtlCol="0">
            <a:spAutoFit/>
          </a:bodyPr>
          <a:lstStyle/>
          <a:p>
            <a:r>
              <a:rPr lang="en-US" altLang="zh-CN" dirty="0">
                <a:latin typeface="方正粗宋简体" panose="03000509000000000000" pitchFamily="65" charset="-122"/>
                <a:ea typeface="方正粗宋简体" panose="03000509000000000000" pitchFamily="65" charset="-122"/>
              </a:rPr>
              <a:t>2016</a:t>
            </a:r>
            <a:r>
              <a:rPr lang="zh-CN" altLang="en-US" dirty="0">
                <a:latin typeface="方正粗宋简体" panose="03000509000000000000" pitchFamily="65" charset="-122"/>
                <a:ea typeface="方正粗宋简体" panose="03000509000000000000" pitchFamily="65" charset="-122"/>
              </a:rPr>
              <a:t>年</a:t>
            </a:r>
          </a:p>
        </p:txBody>
      </p:sp>
      <p:pic>
        <p:nvPicPr>
          <p:cNvPr id="23" name="图片 22"/>
          <p:cNvPicPr>
            <a:picLocks noChangeAspect="1"/>
          </p:cNvPicPr>
          <p:nvPr/>
        </p:nvPicPr>
        <p:blipFill>
          <a:blip r:embed="rId5" cstate="screen"/>
          <a:stretch>
            <a:fillRect/>
          </a:stretch>
        </p:blipFill>
        <p:spPr>
          <a:xfrm>
            <a:off x="107504" y="4343107"/>
            <a:ext cx="752822" cy="752822"/>
          </a:xfrm>
          <a:prstGeom prst="rect">
            <a:avLst/>
          </a:prstGeom>
        </p:spPr>
      </p:pic>
      <p:grpSp>
        <p:nvGrpSpPr>
          <p:cNvPr id="4" name="组合 3"/>
          <p:cNvGrpSpPr/>
          <p:nvPr/>
        </p:nvGrpSpPr>
        <p:grpSpPr>
          <a:xfrm>
            <a:off x="6812367" y="2757241"/>
            <a:ext cx="2087431" cy="2260716"/>
            <a:chOff x="124333" y="2884662"/>
            <a:chExt cx="2087431" cy="2260716"/>
          </a:xfrm>
        </p:grpSpPr>
        <p:pic>
          <p:nvPicPr>
            <p:cNvPr id="5" name="图片 4"/>
            <p:cNvPicPr>
              <a:picLocks noChangeAspect="1"/>
            </p:cNvPicPr>
            <p:nvPr/>
          </p:nvPicPr>
          <p:blipFill rotWithShape="1">
            <a:blip r:embed="rId6" cstate="screen"/>
            <a:srcRect b="13495"/>
            <a:stretch>
              <a:fillRect/>
            </a:stretch>
          </p:blipFill>
          <p:spPr>
            <a:xfrm>
              <a:off x="224734" y="2899768"/>
              <a:ext cx="1886627" cy="1888097"/>
            </a:xfrm>
            <a:prstGeom prst="rect">
              <a:avLst/>
            </a:prstGeom>
            <a:ln w="3175">
              <a:noFill/>
            </a:ln>
          </p:spPr>
        </p:pic>
        <p:sp>
          <p:nvSpPr>
            <p:cNvPr id="6" name="矩形 5"/>
            <p:cNvSpPr/>
            <p:nvPr/>
          </p:nvSpPr>
          <p:spPr>
            <a:xfrm>
              <a:off x="188554" y="2884662"/>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1491630"/>
            <a:ext cx="7056784" cy="1477328"/>
          </a:xfrm>
          <a:prstGeom prst="rect">
            <a:avLst/>
          </a:prstGeom>
          <a:ln w="3175">
            <a:solidFill>
              <a:schemeClr val="bg1">
                <a:lumMod val="85000"/>
              </a:schemeClr>
            </a:solidFill>
          </a:ln>
        </p:spPr>
        <p:txBody>
          <a:bodyPr wrap="square">
            <a:spAutoFit/>
          </a:bodyPr>
          <a:lstStyle/>
          <a:p>
            <a:pPr marL="342900" indent="-342900" defTabSz="914400">
              <a:buFont typeface="Arial Black" panose="020B0A04020102020204" pitchFamily="34" charset="0"/>
              <a:buAutoNum type="arabicPeriod"/>
            </a:pPr>
            <a:r>
              <a:rPr lang="zh-CN" altLang="en-US" dirty="0">
                <a:solidFill>
                  <a:prstClr val="black"/>
                </a:solidFill>
                <a:latin typeface="幼圆" panose="02010509060101010101" pitchFamily="49" charset="-122"/>
                <a:ea typeface="幼圆" panose="02010509060101010101" pitchFamily="49" charset="-122"/>
              </a:rPr>
              <a:t>任何系统，在与外界不发生作用的情况下，均会产生相对静止或衰退现象。</a:t>
            </a:r>
          </a:p>
          <a:p>
            <a:pPr marL="342900" indent="-342900" defTabSz="914400">
              <a:buFont typeface="Arial Black" panose="020B0A04020102020204" pitchFamily="34" charset="0"/>
              <a:buAutoNum type="arabicPeriod"/>
            </a:pPr>
            <a:r>
              <a:rPr lang="zh-CN" altLang="en-US" dirty="0">
                <a:solidFill>
                  <a:prstClr val="black"/>
                </a:solidFill>
                <a:latin typeface="幼圆" panose="02010509060101010101" pitchFamily="49" charset="-122"/>
                <a:ea typeface="幼圆" panose="02010509060101010101" pitchFamily="49" charset="-122"/>
              </a:rPr>
              <a:t>凡是与外界保持良好相互作用的开放系统，都会得到发展。</a:t>
            </a:r>
          </a:p>
          <a:p>
            <a:pPr marL="342900" indent="-342900" defTabSz="914400">
              <a:buFont typeface="Arial Black" panose="020B0A04020102020204" pitchFamily="34" charset="0"/>
              <a:buAutoNum type="arabicPeriod"/>
            </a:pPr>
            <a:r>
              <a:rPr lang="zh-CN" altLang="en-US" dirty="0">
                <a:solidFill>
                  <a:prstClr val="black"/>
                </a:solidFill>
                <a:latin typeface="幼圆" panose="02010509060101010101" pitchFamily="49" charset="-122"/>
                <a:ea typeface="幼圆" panose="02010509060101010101" pitchFamily="49" charset="-122"/>
              </a:rPr>
              <a:t>一个具有内动力的系统，必定是一个有差异的、非均质的、非绝对平衡态的系统。（</a:t>
            </a:r>
            <a:r>
              <a:rPr lang="zh-CN" altLang="en-US" dirty="0">
                <a:solidFill>
                  <a:srgbClr val="C00000"/>
                </a:solidFill>
                <a:latin typeface="幼圆" panose="02010509060101010101" pitchFamily="49" charset="-122"/>
                <a:ea typeface="幼圆" panose="02010509060101010101" pitchFamily="49" charset="-122"/>
              </a:rPr>
              <a:t>和而不同</a:t>
            </a:r>
            <a:r>
              <a:rPr lang="zh-CN" altLang="en-US" dirty="0">
                <a:solidFill>
                  <a:prstClr val="black"/>
                </a:solidFill>
                <a:latin typeface="幼圆" panose="02010509060101010101" pitchFamily="49" charset="-122"/>
                <a:ea typeface="幼圆" panose="02010509060101010101" pitchFamily="49" charset="-122"/>
              </a:rPr>
              <a:t>）</a:t>
            </a:r>
          </a:p>
        </p:txBody>
      </p:sp>
      <p:sp>
        <p:nvSpPr>
          <p:cNvPr id="3" name="TextBox 2"/>
          <p:cNvSpPr txBox="1"/>
          <p:nvPr/>
        </p:nvSpPr>
        <p:spPr>
          <a:xfrm>
            <a:off x="827584" y="771550"/>
            <a:ext cx="5109091"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耗散结构理论告诉我们：</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系统要开放</a:t>
            </a:r>
          </a:p>
        </p:txBody>
      </p:sp>
      <p:sp>
        <p:nvSpPr>
          <p:cNvPr id="4" name="TextBox 3"/>
          <p:cNvSpPr txBox="1"/>
          <p:nvPr/>
        </p:nvSpPr>
        <p:spPr>
          <a:xfrm>
            <a:off x="1472163" y="3291830"/>
            <a:ext cx="6340197" cy="584775"/>
          </a:xfrm>
          <a:prstGeom prst="rect">
            <a:avLst/>
          </a:prstGeom>
          <a:noFill/>
        </p:spPr>
        <p:txBody>
          <a:bodyPr wrap="none" rtlCol="0">
            <a:spAutoFit/>
          </a:bodyPr>
          <a:lstStyle/>
          <a:p>
            <a:pPr defTabSz="914400"/>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耗散结构是一个“动态”平衡系统</a:t>
            </a:r>
          </a:p>
        </p:txBody>
      </p:sp>
      <p:sp>
        <p:nvSpPr>
          <p:cNvPr id="5" name="TextBox 4"/>
          <p:cNvSpPr txBox="1"/>
          <p:nvPr/>
        </p:nvSpPr>
        <p:spPr>
          <a:xfrm>
            <a:off x="684297" y="4155926"/>
            <a:ext cx="1462260" cy="646331"/>
          </a:xfrm>
          <a:prstGeom prst="rect">
            <a:avLst/>
          </a:prstGeom>
          <a:noFill/>
        </p:spPr>
        <p:txBody>
          <a:bodyPr wrap="none" rtlCol="0">
            <a:spAutoFit/>
          </a:bodyPr>
          <a:lstStyle/>
          <a:p>
            <a:pPr defTabSz="914400"/>
            <a:r>
              <a:rPr lang="en-US" altLang="zh-CN" dirty="0">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rPr>
              <a:t>No </a:t>
            </a:r>
            <a:r>
              <a:rPr lang="en-US" altLang="zh-CN" dirty="0" err="1">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rPr>
              <a:t>zuo</a:t>
            </a:r>
            <a:r>
              <a:rPr lang="en-US" altLang="zh-CN" dirty="0">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rPr>
              <a:t> no die!</a:t>
            </a:r>
            <a:br>
              <a:rPr lang="en-US" altLang="zh-CN" dirty="0">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rPr>
            </a:br>
            <a:r>
              <a:rPr lang="en-US" altLang="zh-CN" dirty="0">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rPr>
              <a:t>No die no stop!</a:t>
            </a:r>
            <a:endParaRPr lang="zh-CN" altLang="en-US" dirty="0">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endParaRPr>
          </a:p>
        </p:txBody>
      </p:sp>
      <p:sp>
        <p:nvSpPr>
          <p:cNvPr id="60418" name="AutoShape 2" descr="http://img0.imgtn.bdimg.com/it/u=439486317,3930446581&amp;fm=21&amp;gp=0.jpg"/>
          <p:cNvSpPr>
            <a:spLocks noChangeAspect="1" noChangeArrowheads="1"/>
          </p:cNvSpPr>
          <p:nvPr/>
        </p:nvSpPr>
        <p:spPr bwMode="auto">
          <a:xfrm>
            <a:off x="1259632" y="2643758"/>
            <a:ext cx="304800" cy="304801"/>
          </a:xfrm>
          <a:prstGeom prst="rect">
            <a:avLst/>
          </a:prstGeom>
          <a:noFill/>
        </p:spPr>
        <p:txBody>
          <a:bodyPr vert="horz" wrap="square" lIns="91440" tIns="45720" rIns="91440" bIns="45720" numCol="1" anchor="t" anchorCtr="0" compatLnSpc="1"/>
          <a:lstStyle/>
          <a:p>
            <a:pPr defTabSz="914400"/>
            <a:endParaRPr lang="zh-CN" altLang="en-US" dirty="0">
              <a:solidFill>
                <a:prstClr val="black"/>
              </a:solidFill>
              <a:ea typeface="幼圆" panose="02010509060101010101" pitchFamily="49" charset="-122"/>
            </a:endParaRPr>
          </a:p>
        </p:txBody>
      </p:sp>
      <p:pic>
        <p:nvPicPr>
          <p:cNvPr id="7" name="图片 6" descr="生命不息.jpg"/>
          <p:cNvPicPr>
            <a:picLocks noChangeAspect="1"/>
          </p:cNvPicPr>
          <p:nvPr/>
        </p:nvPicPr>
        <p:blipFill>
          <a:blip r:embed="rId2" cstate="screen"/>
          <a:stretch>
            <a:fillRect/>
          </a:stretch>
        </p:blipFill>
        <p:spPr>
          <a:xfrm>
            <a:off x="3286976" y="4228954"/>
            <a:ext cx="3012182" cy="500275"/>
          </a:xfrm>
          <a:prstGeom prst="rect">
            <a:avLst/>
          </a:prstGeom>
        </p:spPr>
      </p:pic>
      <p:sp>
        <p:nvSpPr>
          <p:cNvPr id="6" name="文本框 5"/>
          <p:cNvSpPr txBox="1"/>
          <p:nvPr/>
        </p:nvSpPr>
        <p:spPr>
          <a:xfrm>
            <a:off x="6302918" y="0"/>
            <a:ext cx="1945303" cy="147083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开放耗</a:t>
            </a:r>
            <a:br>
              <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散原理</a:t>
            </a:r>
          </a:p>
        </p:txBody>
      </p:sp>
      <p:sp>
        <p:nvSpPr>
          <p:cNvPr id="10" name="文本框 9">
            <a:hlinkClick r:id="rId3" action="ppaction://hlinksldjump"/>
          </p:cNvPr>
          <p:cNvSpPr txBox="1"/>
          <p:nvPr/>
        </p:nvSpPr>
        <p:spPr>
          <a:xfrm>
            <a:off x="8172400" y="166162"/>
            <a:ext cx="91394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BSV1KFHS</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9552" y="2112543"/>
            <a:ext cx="3887611" cy="1967607"/>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文本框 4"/>
          <p:cNvSpPr txBox="1"/>
          <p:nvPr/>
        </p:nvSpPr>
        <p:spPr>
          <a:xfrm>
            <a:off x="5826703" y="843558"/>
            <a:ext cx="2492990" cy="1077218"/>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改革开放的总设计师</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4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邓小平</a:t>
            </a:r>
          </a:p>
        </p:txBody>
      </p:sp>
      <p:sp>
        <p:nvSpPr>
          <p:cNvPr id="6" name="文本框 5"/>
          <p:cNvSpPr txBox="1"/>
          <p:nvPr/>
        </p:nvSpPr>
        <p:spPr>
          <a:xfrm>
            <a:off x="5749759" y="1995686"/>
            <a:ext cx="2646879" cy="892552"/>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把中国变成了一个</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耗散结构系统</a:t>
            </a:r>
          </a:p>
        </p:txBody>
      </p:sp>
      <p:sp>
        <p:nvSpPr>
          <p:cNvPr id="7" name="TextBox 2"/>
          <p:cNvSpPr txBox="1"/>
          <p:nvPr/>
        </p:nvSpPr>
        <p:spPr>
          <a:xfrm>
            <a:off x="539552" y="987574"/>
            <a:ext cx="4595242" cy="707886"/>
          </a:xfrm>
          <a:prstGeom prst="rect">
            <a:avLst/>
          </a:prstGeom>
          <a:noFill/>
        </p:spPr>
        <p:txBody>
          <a:bodyPr wrap="square" rtlCol="0">
            <a:spAutoFit/>
          </a:bodyPr>
          <a:lstStyle/>
          <a:p>
            <a:pPr indent="268605"/>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中国要发展，就必须对外开放，把自己打造成一个高效的耗散结构系统。</a:t>
            </a:r>
          </a:p>
        </p:txBody>
      </p:sp>
      <p:pic>
        <p:nvPicPr>
          <p:cNvPr id="9" name="图片 8"/>
          <p:cNvPicPr>
            <a:picLocks noChangeAspect="1"/>
          </p:cNvPicPr>
          <p:nvPr/>
        </p:nvPicPr>
        <p:blipFill>
          <a:blip r:embed="rId3" cstate="screen"/>
          <a:stretch>
            <a:fillRect/>
          </a:stretch>
        </p:blipFill>
        <p:spPr>
          <a:xfrm>
            <a:off x="4932040" y="3201024"/>
            <a:ext cx="3808788" cy="8345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tretch>
            <a:fillRect/>
          </a:stretch>
        </p:blipFill>
        <p:spPr bwMode="auto">
          <a:xfrm>
            <a:off x="4129445" y="1347614"/>
            <a:ext cx="4413393" cy="2736304"/>
          </a:xfrm>
          <a:prstGeom prst="rect">
            <a:avLst/>
          </a:prstGeom>
          <a:solidFill>
            <a:srgbClr val="FFFFFF">
              <a:shade val="85000"/>
            </a:srgbClr>
          </a:solidFill>
          <a:ln w="9525">
            <a:solidFill>
              <a:schemeClr val="bg1"/>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51" name="Picture 3"/>
          <p:cNvPicPr>
            <a:picLocks noChangeAspect="1" noChangeArrowheads="1"/>
          </p:cNvPicPr>
          <p:nvPr/>
        </p:nvPicPr>
        <p:blipFill>
          <a:blip r:embed="rId3">
            <a:duotone>
              <a:schemeClr val="accent6">
                <a:shade val="45000"/>
                <a:satMod val="135000"/>
              </a:schemeClr>
              <a:prstClr val="white"/>
            </a:duotone>
          </a:blip>
          <a:srcRect/>
          <a:stretch>
            <a:fillRect/>
          </a:stretch>
        </p:blipFill>
        <p:spPr bwMode="auto">
          <a:xfrm>
            <a:off x="3923928" y="1410490"/>
            <a:ext cx="4016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67544" y="1963171"/>
            <a:ext cx="3096344" cy="1261884"/>
          </a:xfrm>
          <a:prstGeom prst="rect">
            <a:avLst/>
          </a:prstGeom>
          <a:noFill/>
        </p:spPr>
        <p:txBody>
          <a:bodyPr wrap="square" rtlCol="0">
            <a:spAutoFit/>
          </a:bodyPr>
          <a:lstStyle/>
          <a:p>
            <a:pPr indent="268605" algn="just"/>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构建</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创新</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活力</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联动</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包容</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的世界经济。</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8605" algn="just"/>
            <a:r>
              <a:rPr lang="zh-CN" altLang="en-US" sz="18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这就是更加高效的、规模更大的耗散结构系统。</a:t>
            </a:r>
          </a:p>
        </p:txBody>
      </p:sp>
      <p:pic>
        <p:nvPicPr>
          <p:cNvPr id="2052" name="Picture 4"/>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4013662" y="199119"/>
            <a:ext cx="2039502"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5" cstate="screen"/>
          <a:stretch>
            <a:fillRect/>
          </a:stretch>
        </p:blipFill>
        <p:spPr>
          <a:xfrm>
            <a:off x="5004048" y="3159894"/>
            <a:ext cx="3449206" cy="1848048"/>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图片 4"/>
          <p:cNvPicPr>
            <a:picLocks noChangeAspect="1"/>
          </p:cNvPicPr>
          <p:nvPr/>
        </p:nvPicPr>
        <p:blipFill rotWithShape="1">
          <a:blip r:embed="rId6" cstate="print">
            <a:clrChange>
              <a:clrFrom>
                <a:srgbClr val="FFFFFF"/>
              </a:clrFrom>
              <a:clrTo>
                <a:srgbClr val="FFFFFF">
                  <a:alpha val="0"/>
                </a:srgbClr>
              </a:clrTo>
            </a:clrChange>
          </a:blip>
          <a:srcRect/>
          <a:stretch>
            <a:fillRect/>
          </a:stretch>
        </p:blipFill>
        <p:spPr>
          <a:xfrm>
            <a:off x="215243" y="3363838"/>
            <a:ext cx="3764887" cy="1203598"/>
          </a:xfrm>
          <a:prstGeom prst="rect">
            <a:avLst/>
          </a:prstGeom>
        </p:spPr>
      </p:pic>
      <p:sp>
        <p:nvSpPr>
          <p:cNvPr id="2" name="TextBox 1"/>
          <p:cNvSpPr txBox="1"/>
          <p:nvPr/>
        </p:nvSpPr>
        <p:spPr>
          <a:xfrm>
            <a:off x="5364088" y="608290"/>
            <a:ext cx="3416320"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为什么要一带一路？</a:t>
            </a:r>
          </a:p>
        </p:txBody>
      </p:sp>
      <p:pic>
        <p:nvPicPr>
          <p:cNvPr id="6" name="图片 5"/>
          <p:cNvPicPr>
            <a:picLocks noChangeAspect="1"/>
          </p:cNvPicPr>
          <p:nvPr/>
        </p:nvPicPr>
        <p:blipFill rotWithShape="1">
          <a:blip r:embed="rId7" cstate="screen"/>
          <a:srcRect/>
          <a:stretch>
            <a:fillRect/>
          </a:stretch>
        </p:blipFill>
        <p:spPr>
          <a:xfrm>
            <a:off x="899592" y="778318"/>
            <a:ext cx="1440161" cy="108012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2"/>
          <p:cNvGrpSpPr/>
          <p:nvPr/>
        </p:nvGrpSpPr>
        <p:grpSpPr bwMode="auto">
          <a:xfrm>
            <a:off x="539552" y="699542"/>
            <a:ext cx="2088232" cy="1607758"/>
            <a:chOff x="1934664" y="4857760"/>
            <a:chExt cx="1185219" cy="1060216"/>
          </a:xfrm>
          <a:effectLst>
            <a:outerShdw blurRad="50800" dist="38100" dir="2700000" algn="tl" rotWithShape="0">
              <a:prstClr val="black">
                <a:alpha val="40000"/>
              </a:prstClr>
            </a:outerShdw>
          </a:effectLst>
        </p:grpSpPr>
        <p:grpSp>
          <p:nvGrpSpPr>
            <p:cNvPr id="3" name="组合 16"/>
            <p:cNvGrpSpPr/>
            <p:nvPr/>
          </p:nvGrpSpPr>
          <p:grpSpPr>
            <a:xfrm>
              <a:off x="1934664" y="4857760"/>
              <a:ext cx="1185219" cy="857256"/>
              <a:chOff x="1763213" y="4786322"/>
              <a:chExt cx="1328094" cy="857256"/>
            </a:xfrm>
          </p:grpSpPr>
          <p:pic>
            <p:nvPicPr>
              <p:cNvPr id="5" name="Picture 2" descr="c:\documents and settings\administrator\application data\360se6\User Data\temp\7aec54e736d12f2e62f13c114fc2d562843568cf.jpg"/>
              <p:cNvPicPr>
                <a:picLocks noChangeArrowheads="1"/>
              </p:cNvPicPr>
              <p:nvPr/>
            </p:nvPicPr>
            <p:blipFill>
              <a:blip r:embed="rId2" cstate="screen"/>
              <a:srcRect/>
              <a:stretch>
                <a:fillRect/>
              </a:stretch>
            </p:blipFill>
            <p:spPr bwMode="auto">
              <a:xfrm>
                <a:off x="176321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4" descr="c:\documents and settings\administrator\application data\360se6\User Data\temp\77094b36acaf2edd87472fca8d1001e93901935a.jpg"/>
              <p:cNvPicPr>
                <a:picLocks noChangeArrowheads="1"/>
              </p:cNvPicPr>
              <p:nvPr/>
            </p:nvPicPr>
            <p:blipFill>
              <a:blip r:embed="rId3" cstate="screen"/>
              <a:srcRect/>
              <a:stretch>
                <a:fillRect/>
              </a:stretch>
            </p:blipFill>
            <p:spPr bwMode="auto">
              <a:xfrm>
                <a:off x="2448365"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 name="TextBox 3"/>
            <p:cNvSpPr txBox="1"/>
            <p:nvPr/>
          </p:nvSpPr>
          <p:spPr>
            <a:xfrm>
              <a:off x="2312034" y="5715016"/>
              <a:ext cx="308610" cy="202960"/>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哈肯</a:t>
              </a:r>
            </a:p>
          </p:txBody>
        </p:sp>
      </p:grpSp>
      <p:sp>
        <p:nvSpPr>
          <p:cNvPr id="7" name="矩形 6"/>
          <p:cNvSpPr/>
          <p:nvPr/>
        </p:nvSpPr>
        <p:spPr>
          <a:xfrm>
            <a:off x="899592" y="2535743"/>
            <a:ext cx="7200800" cy="1908215"/>
          </a:xfrm>
          <a:prstGeom prst="rect">
            <a:avLst/>
          </a:prstGeom>
          <a:ln>
            <a:solidFill>
              <a:schemeClr val="bg1">
                <a:lumMod val="85000"/>
              </a:schemeClr>
            </a:solidFill>
          </a:ln>
        </p:spPr>
        <p:txBody>
          <a:bodyPr wrap="square">
            <a:spAutoFit/>
          </a:bodyPr>
          <a:lstStyle/>
          <a:p>
            <a:pPr defTabSz="914400"/>
            <a:endParaRPr lang="en-US" altLang="zh-CN"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a:p>
            <a:pPr indent="446405"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研究协同系统从</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无序到有序</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的演化规律的新兴综合性学科。协同系统是指由许多子系统组成的、能以</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方式形成宏观的空间、时间或功能</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有序</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结构的</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开放</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446405" defTabSz="914400"/>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主宰着系统的行为和演化。</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446405" defTabSz="914400"/>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系统要进化</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p:txBody>
      </p:sp>
      <p:grpSp>
        <p:nvGrpSpPr>
          <p:cNvPr id="10" name="组合 9"/>
          <p:cNvGrpSpPr/>
          <p:nvPr/>
        </p:nvGrpSpPr>
        <p:grpSpPr>
          <a:xfrm>
            <a:off x="4644008" y="812385"/>
            <a:ext cx="1690061" cy="968734"/>
            <a:chOff x="4860032" y="483518"/>
            <a:chExt cx="1690061" cy="968734"/>
          </a:xfrm>
        </p:grpSpPr>
        <p:pic>
          <p:nvPicPr>
            <p:cNvPr id="8" name="图片 7" descr="亚里士多德.jpg"/>
            <p:cNvPicPr/>
            <p:nvPr/>
          </p:nvPicPr>
          <p:blipFill>
            <a:blip r:embed="rId4" cstate="screen"/>
            <a:stretch>
              <a:fillRect/>
            </a:stretch>
          </p:blipFill>
          <p:spPr>
            <a:xfrm>
              <a:off x="4860032" y="483518"/>
              <a:ext cx="1298051" cy="96873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6185891" y="586699"/>
              <a:ext cx="364202" cy="738664"/>
            </a:xfrm>
            <a:prstGeom prst="rect">
              <a:avLst/>
            </a:prstGeom>
            <a:noFill/>
          </p:spPr>
          <p:txBody>
            <a:bodyPr wrap="none" rtlCol="0">
              <a:spAutoFit/>
            </a:bodyPr>
            <a:lstStyle/>
            <a:p>
              <a:pPr defTabSz="914400"/>
              <a:r>
                <a:rPr lang="zh-CN" altLang="en-US" sz="1400" dirty="0">
                  <a:solidFill>
                    <a:prstClr val="black"/>
                  </a:solidFill>
                  <a:latin typeface="幼圆" panose="02010509060101010101" pitchFamily="49" charset="-122"/>
                  <a:ea typeface="幼圆" panose="02010509060101010101" pitchFamily="49" charset="-122"/>
                </a:rPr>
                <a:t>梁</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dirty="0">
                  <a:solidFill>
                    <a:prstClr val="black"/>
                  </a:solidFill>
                  <a:latin typeface="幼圆" panose="02010509060101010101" pitchFamily="49" charset="-122"/>
                  <a:ea typeface="幼圆" panose="02010509060101010101" pitchFamily="49" charset="-122"/>
                </a:rPr>
                <a:t>漱</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dirty="0">
                  <a:solidFill>
                    <a:prstClr val="black"/>
                  </a:solidFill>
                  <a:latin typeface="幼圆" panose="02010509060101010101" pitchFamily="49" charset="-122"/>
                  <a:ea typeface="幼圆" panose="02010509060101010101" pitchFamily="49" charset="-122"/>
                </a:rPr>
                <a:t>溟</a:t>
              </a:r>
            </a:p>
          </p:txBody>
        </p:sp>
      </p:grpSp>
      <p:sp>
        <p:nvSpPr>
          <p:cNvPr id="11" name="右箭头 10"/>
          <p:cNvSpPr/>
          <p:nvPr/>
        </p:nvSpPr>
        <p:spPr>
          <a:xfrm>
            <a:off x="3059832" y="915566"/>
            <a:ext cx="1224136" cy="79208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914400"/>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更正</a:t>
            </a:r>
          </a:p>
        </p:txBody>
      </p:sp>
      <p:sp>
        <p:nvSpPr>
          <p:cNvPr id="12" name="TextBox 11"/>
          <p:cNvSpPr txBox="1"/>
          <p:nvPr/>
        </p:nvSpPr>
        <p:spPr>
          <a:xfrm>
            <a:off x="4645466" y="1819768"/>
            <a:ext cx="1261884" cy="307777"/>
          </a:xfrm>
          <a:prstGeom prst="rect">
            <a:avLst/>
          </a:prstGeom>
          <a:noFill/>
        </p:spPr>
        <p:txBody>
          <a:bodyPr wrap="none" rtlCol="0">
            <a:spAutoFit/>
          </a:bodyPr>
          <a:lstStyle/>
          <a:p>
            <a:pPr defTabSz="914400"/>
            <a:r>
              <a:rPr lang="en-US" altLang="zh-CN" sz="1400" dirty="0">
                <a:solidFill>
                  <a:prstClr val="black"/>
                </a:solidFill>
                <a:latin typeface="幼圆" panose="02010509060101010101" pitchFamily="49" charset="-122"/>
                <a:ea typeface="幼圆" panose="02010509060101010101" pitchFamily="49" charset="-122"/>
              </a:rPr>
              <a:t>《</a:t>
            </a:r>
            <a:r>
              <a:rPr lang="zh-CN" altLang="en-US" sz="1400" dirty="0">
                <a:solidFill>
                  <a:prstClr val="black"/>
                </a:solidFill>
                <a:latin typeface="幼圆" panose="02010509060101010101" pitchFamily="49" charset="-122"/>
                <a:ea typeface="幼圆" panose="02010509060101010101" pitchFamily="49" charset="-122"/>
              </a:rPr>
              <a:t>大系统观</a:t>
            </a:r>
            <a:r>
              <a:rPr lang="en-US" altLang="zh-CN" sz="1400" dirty="0">
                <a:solidFill>
                  <a:prstClr val="black"/>
                </a:solidFill>
                <a:latin typeface="幼圆" panose="02010509060101010101" pitchFamily="49" charset="-122"/>
                <a:ea typeface="幼圆" panose="02010509060101010101" pitchFamily="49" charset="-122"/>
              </a:rPr>
              <a:t>》</a:t>
            </a:r>
            <a:endParaRPr lang="zh-CN" altLang="en-US" sz="1400" dirty="0">
              <a:solidFill>
                <a:prstClr val="black"/>
              </a:solidFill>
              <a:latin typeface="幼圆" panose="02010509060101010101" pitchFamily="49" charset="-122"/>
              <a:ea typeface="幼圆" panose="02010509060101010101" pitchFamily="49" charset="-122"/>
            </a:endParaRPr>
          </a:p>
        </p:txBody>
      </p:sp>
      <p:sp>
        <p:nvSpPr>
          <p:cNvPr id="13" name="矩形 12"/>
          <p:cNvSpPr/>
          <p:nvPr/>
        </p:nvSpPr>
        <p:spPr>
          <a:xfrm>
            <a:off x="1023555" y="2427734"/>
            <a:ext cx="1285929" cy="52322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协同学</a:t>
            </a:r>
            <a:endParaRPr lang="en-US" altLang="zh-CN"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sp>
        <p:nvSpPr>
          <p:cNvPr id="14" name="文本框 13"/>
          <p:cNvSpPr txBox="1"/>
          <p:nvPr/>
        </p:nvSpPr>
        <p:spPr>
          <a:xfrm>
            <a:off x="6516216" y="379631"/>
            <a:ext cx="2376264" cy="1328023"/>
          </a:xfrm>
          <a:prstGeom prst="wedgeRoundRectCallout">
            <a:avLst>
              <a:gd name="adj1" fmla="val 27411"/>
              <a:gd name="adj2" fmla="val 59931"/>
              <a:gd name="adj3" fmla="val 16667"/>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indent="266700" algn="just"/>
            <a:r>
              <a:rPr lang="zh-CN" altLang="en-US" dirty="0">
                <a:latin typeface="幼圆" panose="02010509060101010101" pitchFamily="49" charset="-122"/>
                <a:ea typeface="幼圆" panose="02010509060101010101" pitchFamily="49" charset="-122"/>
              </a:rPr>
              <a:t>在</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大系统观</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书中，我将梁漱溟的照片误认为是哈肯了。百度误我。</a:t>
            </a:r>
          </a:p>
        </p:txBody>
      </p:sp>
      <p:pic>
        <p:nvPicPr>
          <p:cNvPr id="15" name="图片 14" descr="头像wq副本.jpg"/>
          <p:cNvPicPr>
            <a:picLocks noChangeAspect="1"/>
          </p:cNvPicPr>
          <p:nvPr/>
        </p:nvPicPr>
        <p:blipFill>
          <a:blip r:embed="rId5" cstate="screen"/>
          <a:stretch>
            <a:fillRect/>
          </a:stretch>
        </p:blipFill>
        <p:spPr>
          <a:xfrm>
            <a:off x="8244407" y="1851669"/>
            <a:ext cx="720081" cy="7200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文本框 15"/>
          <p:cNvSpPr txBox="1"/>
          <p:nvPr/>
        </p:nvSpPr>
        <p:spPr>
          <a:xfrm>
            <a:off x="1808569" y="1968745"/>
            <a:ext cx="1470275"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方法课导师</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endPar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04" y="699542"/>
            <a:ext cx="4653186" cy="4198801"/>
            <a:chOff x="3774901" y="1353814"/>
            <a:chExt cx="5189587" cy="4981065"/>
          </a:xfrm>
        </p:grpSpPr>
        <p:pic>
          <p:nvPicPr>
            <p:cNvPr id="3" name="图片 2"/>
            <p:cNvPicPr/>
            <p:nvPr/>
          </p:nvPicPr>
          <p:blipFill>
            <a:blip r:embed="rId2" cstate="screen"/>
            <a:srcRect/>
            <a:stretch>
              <a:fillRect/>
            </a:stretch>
          </p:blipFill>
          <p:spPr bwMode="auto">
            <a:xfrm>
              <a:off x="3774901" y="1412776"/>
              <a:ext cx="5059454" cy="1882130"/>
            </a:xfrm>
            <a:prstGeom prst="rect">
              <a:avLst/>
            </a:prstGeom>
            <a:noFill/>
            <a:ln w="9525">
              <a:noFill/>
              <a:miter lim="800000"/>
              <a:headEnd/>
              <a:tailEnd/>
            </a:ln>
          </p:spPr>
        </p:pic>
        <p:sp>
          <p:nvSpPr>
            <p:cNvPr id="4" name="矩形 3"/>
            <p:cNvSpPr/>
            <p:nvPr/>
          </p:nvSpPr>
          <p:spPr>
            <a:xfrm>
              <a:off x="4882717" y="2996952"/>
              <a:ext cx="3297045" cy="401629"/>
            </a:xfrm>
            <a:prstGeom prst="rect">
              <a:avLst/>
            </a:prstGeom>
          </p:spPr>
          <p:txBody>
            <a:bodyPr wrap="none">
              <a:spAutoFit/>
            </a:bodyPr>
            <a:lstStyle/>
            <a:p>
              <a:pPr defTabSz="914400"/>
              <a:r>
                <a:rPr lang="zh-CN" altLang="en-US" sz="1600" b="1" spc="50" dirty="0">
                  <a:ln w="12700" cmpd="sng">
                    <a:solidFill>
                      <a:srgbClr val="00B0F0"/>
                    </a:solidFill>
                    <a:prstDash val="solid"/>
                  </a:ln>
                  <a:solidFill>
                    <a:srgbClr val="F79646">
                      <a:tint val="1000"/>
                    </a:srgbClr>
                  </a:solidFill>
                  <a:effectLst>
                    <a:glow rad="53100">
                      <a:srgbClr val="F79646">
                        <a:satMod val="180000"/>
                        <a:alpha val="30000"/>
                      </a:srgbClr>
                    </a:glow>
                  </a:effectLst>
                  <a:latin typeface="方正超粗黑简体" panose="03000509000000000000" pitchFamily="65" charset="-122"/>
                  <a:ea typeface="方正超粗黑简体" panose="03000509000000000000" pitchFamily="65" charset="-122"/>
                </a:rPr>
                <a:t>普通日光灯管两端加上反射镜</a:t>
              </a:r>
            </a:p>
          </p:txBody>
        </p:sp>
        <p:sp>
          <p:nvSpPr>
            <p:cNvPr id="5" name="矩形标注 4"/>
            <p:cNvSpPr/>
            <p:nvPr/>
          </p:nvSpPr>
          <p:spPr bwMode="auto">
            <a:xfrm>
              <a:off x="4067944" y="3645024"/>
              <a:ext cx="2376264" cy="1412959"/>
            </a:xfrm>
            <a:prstGeom prst="wedgeRectCallout">
              <a:avLst>
                <a:gd name="adj1" fmla="val -34704"/>
                <a:gd name="adj2" fmla="val -92541"/>
              </a:avLst>
            </a:prstGeom>
            <a:solidFill>
              <a:srgbClr val="CCFFCC"/>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pPr fontAlgn="ctr">
                <a:spcBef>
                  <a:spcPct val="0"/>
                </a:spcBef>
                <a:spcAft>
                  <a:spcPct val="0"/>
                </a:spcAft>
              </a:pPr>
              <a:endParaRPr lang="zh-CN" altLang="en-US" sz="1600" dirty="0">
                <a:solidFill>
                  <a:prstClr val="black"/>
                </a:solidFill>
                <a:latin typeface="Arial Black" panose="020B0A04020102020204" pitchFamily="34" charset="0"/>
                <a:ea typeface="幼圆" panose="02010509060101010101" pitchFamily="49" charset="-122"/>
              </a:endParaRPr>
            </a:p>
          </p:txBody>
        </p:sp>
        <p:sp>
          <p:nvSpPr>
            <p:cNvPr id="6" name="矩形 5"/>
            <p:cNvSpPr/>
            <p:nvPr/>
          </p:nvSpPr>
          <p:spPr>
            <a:xfrm>
              <a:off x="4139952" y="3698189"/>
              <a:ext cx="2376264" cy="1387446"/>
            </a:xfrm>
            <a:prstGeom prst="rect">
              <a:avLst/>
            </a:prstGeom>
          </p:spPr>
          <p:txBody>
            <a:bodyPr wrap="square">
              <a:spAutoFit/>
            </a:bodyPr>
            <a:lstStyle/>
            <a:p>
              <a:pPr defTabSz="914400"/>
              <a:r>
                <a:rPr lang="zh-CN" altLang="en-US" sz="1400" dirty="0">
                  <a:solidFill>
                    <a:prstClr val="black"/>
                  </a:solidFill>
                  <a:latin typeface="幼圆" panose="02010509060101010101" pitchFamily="49" charset="-122"/>
                  <a:ea typeface="幼圆" panose="02010509060101010101" pitchFamily="49" charset="-122"/>
                </a:rPr>
                <a:t>一束光，</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b="1" dirty="0">
                  <a:solidFill>
                    <a:srgbClr val="FF0000"/>
                  </a:solidFill>
                  <a:latin typeface="幼圆" panose="02010509060101010101" pitchFamily="49" charset="-122"/>
                  <a:ea typeface="幼圆" panose="02010509060101010101" pitchFamily="49" charset="-122"/>
                </a:rPr>
                <a:t>平行</a:t>
              </a:r>
              <a:r>
                <a:rPr lang="zh-CN" altLang="en-US" sz="1400" dirty="0">
                  <a:solidFill>
                    <a:prstClr val="black"/>
                  </a:solidFill>
                  <a:latin typeface="幼圆" panose="02010509060101010101" pitchFamily="49" charset="-122"/>
                  <a:ea typeface="幼圆" panose="02010509060101010101" pitchFamily="49" charset="-122"/>
                </a:rPr>
                <a:t>于轴线，</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dirty="0">
                  <a:solidFill>
                    <a:prstClr val="black"/>
                  </a:solidFill>
                  <a:latin typeface="幼圆" panose="02010509060101010101" pitchFamily="49" charset="-122"/>
                  <a:ea typeface="幼圆" panose="02010509060101010101" pitchFamily="49" charset="-122"/>
                </a:rPr>
                <a:t>那么，沿轴线来回震荡。</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dirty="0">
                  <a:solidFill>
                    <a:prstClr val="black"/>
                  </a:solidFill>
                  <a:latin typeface="幼圆" panose="02010509060101010101" pitchFamily="49" charset="-122"/>
                  <a:ea typeface="幼圆" panose="02010509060101010101" pitchFamily="49" charset="-122"/>
                </a:rPr>
                <a:t>多次能量补充，越来越强，方向越来越一致。</a:t>
              </a:r>
            </a:p>
          </p:txBody>
        </p:sp>
        <p:sp>
          <p:nvSpPr>
            <p:cNvPr id="7" name="矩形标注 6"/>
            <p:cNvSpPr/>
            <p:nvPr/>
          </p:nvSpPr>
          <p:spPr bwMode="auto">
            <a:xfrm>
              <a:off x="6588224" y="3645024"/>
              <a:ext cx="2376264" cy="1412959"/>
            </a:xfrm>
            <a:prstGeom prst="wedgeRectCallout">
              <a:avLst>
                <a:gd name="adj1" fmla="val 27044"/>
                <a:gd name="adj2" fmla="val -93361"/>
              </a:avLst>
            </a:prstGeom>
            <a:solidFill>
              <a:schemeClr val="bg1">
                <a:lumMod val="85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pPr fontAlgn="ctr">
                <a:spcBef>
                  <a:spcPct val="0"/>
                </a:spcBef>
                <a:spcAft>
                  <a:spcPct val="0"/>
                </a:spcAft>
              </a:pPr>
              <a:endParaRPr lang="zh-CN" altLang="en-US" sz="1400" dirty="0">
                <a:solidFill>
                  <a:prstClr val="black"/>
                </a:solidFill>
                <a:latin typeface="幼圆" panose="02010509060101010101" pitchFamily="49" charset="-122"/>
                <a:ea typeface="幼圆" panose="02010509060101010101" pitchFamily="49" charset="-122"/>
              </a:endParaRPr>
            </a:p>
          </p:txBody>
        </p:sp>
        <p:sp>
          <p:nvSpPr>
            <p:cNvPr id="8" name="矩形 7"/>
            <p:cNvSpPr/>
            <p:nvPr/>
          </p:nvSpPr>
          <p:spPr>
            <a:xfrm>
              <a:off x="6660232" y="3698189"/>
              <a:ext cx="2160240" cy="1387446"/>
            </a:xfrm>
            <a:prstGeom prst="rect">
              <a:avLst/>
            </a:prstGeom>
          </p:spPr>
          <p:txBody>
            <a:bodyPr wrap="square">
              <a:spAutoFit/>
            </a:bodyPr>
            <a:lstStyle/>
            <a:p>
              <a:pPr defTabSz="914400"/>
              <a:r>
                <a:rPr lang="zh-CN" altLang="en-US" sz="1400" dirty="0">
                  <a:solidFill>
                    <a:prstClr val="black"/>
                  </a:solidFill>
                  <a:latin typeface="幼圆" panose="02010509060101010101" pitchFamily="49" charset="-122"/>
                  <a:ea typeface="幼圆" panose="02010509060101010101" pitchFamily="49" charset="-122"/>
                </a:rPr>
                <a:t>一束光，</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b="1" dirty="0">
                  <a:solidFill>
                    <a:srgbClr val="FF0000"/>
                  </a:solidFill>
                  <a:latin typeface="幼圆" panose="02010509060101010101" pitchFamily="49" charset="-122"/>
                  <a:ea typeface="幼圆" panose="02010509060101010101" pitchFamily="49" charset="-122"/>
                </a:rPr>
                <a:t>不平行</a:t>
              </a:r>
              <a:r>
                <a:rPr lang="zh-CN" altLang="en-US" sz="1400" dirty="0">
                  <a:solidFill>
                    <a:prstClr val="black"/>
                  </a:solidFill>
                  <a:latin typeface="幼圆" panose="02010509060101010101" pitchFamily="49" charset="-122"/>
                  <a:ea typeface="幼圆" panose="02010509060101010101" pitchFamily="49" charset="-122"/>
                </a:rPr>
                <a:t>于轴线，</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dirty="0">
                  <a:solidFill>
                    <a:prstClr val="black"/>
                  </a:solidFill>
                  <a:latin typeface="幼圆" panose="02010509060101010101" pitchFamily="49" charset="-122"/>
                  <a:ea typeface="幼圆" panose="02010509060101010101" pitchFamily="49" charset="-122"/>
                </a:rPr>
                <a:t>那么，若干次折射后它就被剔除，不再参与激光的形成。</a:t>
              </a:r>
            </a:p>
          </p:txBody>
        </p:sp>
        <p:sp>
          <p:nvSpPr>
            <p:cNvPr id="9" name="矩形 8"/>
            <p:cNvSpPr/>
            <p:nvPr/>
          </p:nvSpPr>
          <p:spPr>
            <a:xfrm>
              <a:off x="4067944" y="5129991"/>
              <a:ext cx="4896544" cy="12048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defTabSz="914400"/>
              <a:r>
                <a:rPr lang="zh-CN" altLang="en-US" sz="1200" b="1" dirty="0">
                  <a:solidFill>
                    <a:prstClr val="black"/>
                  </a:solidFill>
                  <a:latin typeface="幼圆" panose="02010509060101010101" pitchFamily="49" charset="-122"/>
                  <a:ea typeface="幼圆" panose="02010509060101010101" pitchFamily="49" charset="-122"/>
                </a:rPr>
                <a:t>激光的“组织</a:t>
              </a:r>
              <a:r>
                <a:rPr lang="en-US" altLang="zh-CN" sz="1200" b="1" dirty="0">
                  <a:solidFill>
                    <a:prstClr val="black"/>
                  </a:solidFill>
                  <a:latin typeface="幼圆" panose="02010509060101010101" pitchFamily="49" charset="-122"/>
                  <a:ea typeface="幼圆" panose="02010509060101010101" pitchFamily="49" charset="-122"/>
                </a:rPr>
                <a:t>+</a:t>
              </a:r>
              <a:r>
                <a:rPr lang="zh-CN" altLang="en-US" sz="1200" b="1" dirty="0">
                  <a:solidFill>
                    <a:prstClr val="black"/>
                  </a:solidFill>
                  <a:latin typeface="幼圆" panose="02010509060101010101" pitchFamily="49" charset="-122"/>
                  <a:ea typeface="幼圆" panose="02010509060101010101" pitchFamily="49" charset="-122"/>
                </a:rPr>
                <a:t>自组织</a:t>
              </a:r>
              <a:r>
                <a:rPr lang="en-US" altLang="zh-CN" sz="1200" b="1" dirty="0">
                  <a:solidFill>
                    <a:prstClr val="black"/>
                  </a:solidFill>
                  <a:latin typeface="幼圆" panose="02010509060101010101" pitchFamily="49" charset="-122"/>
                  <a:ea typeface="幼圆" panose="02010509060101010101" pitchFamily="49" charset="-122"/>
                </a:rPr>
                <a:t>”</a:t>
              </a:r>
              <a:r>
                <a:rPr lang="zh-CN" altLang="en-US" sz="1200" dirty="0">
                  <a:solidFill>
                    <a:prstClr val="black"/>
                  </a:solidFill>
                  <a:latin typeface="幼圆" panose="02010509060101010101" pitchFamily="49" charset="-122"/>
                  <a:ea typeface="幼圆" panose="02010509060101010101" pitchFamily="49" charset="-122"/>
                </a:rPr>
                <a:t>：灯管内的光自己达成一致。每个光子都受到“由所有光子构成的整体”的影响。方向不一致的光子：要么被剔除，要么被同化。如果把光子想象成乒乓球更好理解。不一致的乒乓球，如果没逃出去，它就被其他主流的球碰撞带动，最后顺从了主流，强化了主流。</a:t>
              </a:r>
            </a:p>
          </p:txBody>
        </p:sp>
        <p:sp>
          <p:nvSpPr>
            <p:cNvPr id="10" name="矩形 9"/>
            <p:cNvSpPr/>
            <p:nvPr/>
          </p:nvSpPr>
          <p:spPr>
            <a:xfrm>
              <a:off x="3855210" y="1353814"/>
              <a:ext cx="4860032" cy="474653"/>
            </a:xfrm>
            <a:prstGeom prst="rect">
              <a:avLst/>
            </a:prstGeom>
          </p:spPr>
          <p:txBody>
            <a:bodyPr wrap="square">
              <a:spAutoFit/>
            </a:bodyPr>
            <a:lstStyle/>
            <a:p>
              <a:pPr algn="r" defTabSz="914400"/>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激光的原理</a:t>
              </a:r>
            </a:p>
          </p:txBody>
        </p:sp>
      </p:grpSp>
      <p:sp>
        <p:nvSpPr>
          <p:cNvPr id="11" name="TextBox 10"/>
          <p:cNvSpPr txBox="1"/>
          <p:nvPr/>
        </p:nvSpPr>
        <p:spPr>
          <a:xfrm>
            <a:off x="467544" y="339502"/>
            <a:ext cx="1107996"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p>
        </p:txBody>
      </p:sp>
      <p:sp>
        <p:nvSpPr>
          <p:cNvPr id="29" name="TextBox 28"/>
          <p:cNvSpPr txBox="1"/>
          <p:nvPr/>
        </p:nvSpPr>
        <p:spPr>
          <a:xfrm>
            <a:off x="6261325" y="3260514"/>
            <a:ext cx="1508107" cy="523220"/>
          </a:xfrm>
          <a:prstGeom prst="rect">
            <a:avLst/>
          </a:prstGeom>
          <a:noFill/>
        </p:spPr>
        <p:txBody>
          <a:bodyPr wrap="square" rtlCol="0">
            <a:spAutoFit/>
          </a:bodyPr>
          <a:lstStyle/>
          <a:p>
            <a:pPr algn="ctr" defTabSz="914400"/>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社会的自组织：</a:t>
            </a:r>
            <a:b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环泳</a:t>
            </a:r>
          </a:p>
        </p:txBody>
      </p:sp>
      <p:grpSp>
        <p:nvGrpSpPr>
          <p:cNvPr id="47" name="组合 46"/>
          <p:cNvGrpSpPr/>
          <p:nvPr/>
        </p:nvGrpSpPr>
        <p:grpSpPr>
          <a:xfrm>
            <a:off x="5610855" y="504616"/>
            <a:ext cx="2597680" cy="2527473"/>
            <a:chOff x="4860032" y="1779662"/>
            <a:chExt cx="1776197" cy="1728192"/>
          </a:xfrm>
        </p:grpSpPr>
        <p:grpSp>
          <p:nvGrpSpPr>
            <p:cNvPr id="13" name="组合 12"/>
            <p:cNvGrpSpPr/>
            <p:nvPr/>
          </p:nvGrpSpPr>
          <p:grpSpPr>
            <a:xfrm>
              <a:off x="4860032" y="1779662"/>
              <a:ext cx="1776197" cy="1728192"/>
              <a:chOff x="2378921" y="1340768"/>
              <a:chExt cx="5087697" cy="5134440"/>
            </a:xfrm>
          </p:grpSpPr>
          <p:pic>
            <p:nvPicPr>
              <p:cNvPr id="14" name="Picture 2" descr="http://img2.imgtn.bdimg.com/it/u=826725056,3350466486&amp;fm=21&amp;gp=0.jpg"/>
              <p:cNvPicPr>
                <a:picLocks noChangeAspect="1" noChangeArrowheads="1"/>
              </p:cNvPicPr>
              <p:nvPr/>
            </p:nvPicPr>
            <p:blipFill>
              <a:blip r:embed="rId3" cstate="screen"/>
              <a:srcRect/>
              <a:stretch>
                <a:fillRect/>
              </a:stretch>
            </p:blipFill>
            <p:spPr bwMode="auto">
              <a:xfrm rot="20456458">
                <a:off x="3347864" y="1556792"/>
                <a:ext cx="964700" cy="504056"/>
              </a:xfrm>
              <a:prstGeom prst="rect">
                <a:avLst/>
              </a:prstGeom>
              <a:noFill/>
            </p:spPr>
          </p:pic>
          <p:pic>
            <p:nvPicPr>
              <p:cNvPr id="15" name="Picture 2" descr="http://img2.imgtn.bdimg.com/it/u=826725056,3350466486&amp;fm=21&amp;gp=0.jpg"/>
              <p:cNvPicPr>
                <a:picLocks noChangeAspect="1" noChangeArrowheads="1"/>
              </p:cNvPicPr>
              <p:nvPr/>
            </p:nvPicPr>
            <p:blipFill>
              <a:blip r:embed="rId3" cstate="screen"/>
              <a:srcRect/>
              <a:stretch>
                <a:fillRect/>
              </a:stretch>
            </p:blipFill>
            <p:spPr bwMode="auto">
              <a:xfrm rot="9358332">
                <a:off x="5280897" y="5763804"/>
                <a:ext cx="964700" cy="504056"/>
              </a:xfrm>
              <a:prstGeom prst="rect">
                <a:avLst/>
              </a:prstGeom>
              <a:noFill/>
            </p:spPr>
          </p:pic>
          <p:pic>
            <p:nvPicPr>
              <p:cNvPr id="16" name="Picture 2" descr="http://img2.imgtn.bdimg.com/it/u=826725056,3350466486&amp;fm=21&amp;gp=0.jpg"/>
              <p:cNvPicPr>
                <a:picLocks noChangeAspect="1" noChangeArrowheads="1"/>
              </p:cNvPicPr>
              <p:nvPr/>
            </p:nvPicPr>
            <p:blipFill>
              <a:blip r:embed="rId4" cstate="screen"/>
              <a:srcRect/>
              <a:stretch>
                <a:fillRect/>
              </a:stretch>
            </p:blipFill>
            <p:spPr bwMode="auto">
              <a:xfrm rot="6692659">
                <a:off x="6589430" y="4438251"/>
                <a:ext cx="964700" cy="504056"/>
              </a:xfrm>
              <a:prstGeom prst="rect">
                <a:avLst/>
              </a:prstGeom>
              <a:noFill/>
            </p:spPr>
          </p:pic>
          <p:pic>
            <p:nvPicPr>
              <p:cNvPr id="17" name="Picture 2" descr="http://img2.imgtn.bdimg.com/it/u=826725056,3350466486&amp;fm=21&amp;gp=0.jpg"/>
              <p:cNvPicPr>
                <a:picLocks noChangeAspect="1" noChangeArrowheads="1"/>
              </p:cNvPicPr>
              <p:nvPr/>
            </p:nvPicPr>
            <p:blipFill>
              <a:blip r:embed="rId4" cstate="screen"/>
              <a:srcRect/>
              <a:stretch>
                <a:fillRect/>
              </a:stretch>
            </p:blipFill>
            <p:spPr bwMode="auto">
              <a:xfrm rot="3898850">
                <a:off x="6538250" y="2712537"/>
                <a:ext cx="964700" cy="504056"/>
              </a:xfrm>
              <a:prstGeom prst="rect">
                <a:avLst/>
              </a:prstGeom>
              <a:noFill/>
            </p:spPr>
          </p:pic>
          <p:pic>
            <p:nvPicPr>
              <p:cNvPr id="18" name="Picture 2" descr="http://img2.imgtn.bdimg.com/it/u=826725056,3350466486&amp;fm=21&amp;gp=0.jpg"/>
              <p:cNvPicPr>
                <a:picLocks noChangeAspect="1" noChangeArrowheads="1"/>
              </p:cNvPicPr>
              <p:nvPr/>
            </p:nvPicPr>
            <p:blipFill>
              <a:blip r:embed="rId3" cstate="screen"/>
              <a:srcRect/>
              <a:stretch>
                <a:fillRect/>
              </a:stretch>
            </p:blipFill>
            <p:spPr bwMode="auto">
              <a:xfrm>
                <a:off x="4355976" y="1340768"/>
                <a:ext cx="964700" cy="504056"/>
              </a:xfrm>
              <a:prstGeom prst="rect">
                <a:avLst/>
              </a:prstGeom>
              <a:noFill/>
            </p:spPr>
          </p:pic>
          <p:pic>
            <p:nvPicPr>
              <p:cNvPr id="19" name="Picture 2" descr="http://img2.imgtn.bdimg.com/it/u=826725056,3350466486&amp;fm=21&amp;gp=0.jpg"/>
              <p:cNvPicPr>
                <a:picLocks noChangeAspect="1" noChangeArrowheads="1"/>
              </p:cNvPicPr>
              <p:nvPr/>
            </p:nvPicPr>
            <p:blipFill>
              <a:blip r:embed="rId4" cstate="screen"/>
              <a:srcRect/>
              <a:stretch>
                <a:fillRect/>
              </a:stretch>
            </p:blipFill>
            <p:spPr bwMode="auto">
              <a:xfrm rot="18309460">
                <a:off x="2555776" y="2204864"/>
                <a:ext cx="964700" cy="504056"/>
              </a:xfrm>
              <a:prstGeom prst="rect">
                <a:avLst/>
              </a:prstGeom>
              <a:noFill/>
            </p:spPr>
          </p:pic>
          <p:pic>
            <p:nvPicPr>
              <p:cNvPr id="20" name="Picture 2" descr="http://img2.imgtn.bdimg.com/it/u=826725056,3350466486&amp;fm=21&amp;gp=0.jpg"/>
              <p:cNvPicPr>
                <a:picLocks noChangeAspect="1" noChangeArrowheads="1"/>
              </p:cNvPicPr>
              <p:nvPr/>
            </p:nvPicPr>
            <p:blipFill>
              <a:blip r:embed="rId4" cstate="screen"/>
              <a:srcRect/>
              <a:stretch>
                <a:fillRect/>
              </a:stretch>
            </p:blipFill>
            <p:spPr bwMode="auto">
              <a:xfrm rot="13753969">
                <a:off x="2579272" y="5003005"/>
                <a:ext cx="964700" cy="504056"/>
              </a:xfrm>
              <a:prstGeom prst="rect">
                <a:avLst/>
              </a:prstGeom>
              <a:noFill/>
            </p:spPr>
          </p:pic>
          <p:pic>
            <p:nvPicPr>
              <p:cNvPr id="21" name="Picture 2" descr="http://img2.imgtn.bdimg.com/it/u=826725056,3350466486&amp;fm=21&amp;gp=0.jpg"/>
              <p:cNvPicPr>
                <a:picLocks noChangeAspect="1" noChangeArrowheads="1"/>
              </p:cNvPicPr>
              <p:nvPr/>
            </p:nvPicPr>
            <p:blipFill>
              <a:blip r:embed="rId4" cstate="screen"/>
              <a:srcRect/>
              <a:stretch>
                <a:fillRect/>
              </a:stretch>
            </p:blipFill>
            <p:spPr bwMode="auto">
              <a:xfrm rot="7773077">
                <a:off x="6084168" y="5229200"/>
                <a:ext cx="964700" cy="504056"/>
              </a:xfrm>
              <a:prstGeom prst="rect">
                <a:avLst/>
              </a:prstGeom>
              <a:noFill/>
            </p:spPr>
          </p:pic>
          <p:pic>
            <p:nvPicPr>
              <p:cNvPr id="22" name="Picture 2" descr="http://img2.imgtn.bdimg.com/it/u=826725056,3350466486&amp;fm=21&amp;gp=0.jpg"/>
              <p:cNvPicPr>
                <a:picLocks noChangeAspect="1" noChangeArrowheads="1"/>
              </p:cNvPicPr>
              <p:nvPr/>
            </p:nvPicPr>
            <p:blipFill>
              <a:blip r:embed="rId4" cstate="screen"/>
              <a:srcRect/>
              <a:stretch>
                <a:fillRect/>
              </a:stretch>
            </p:blipFill>
            <p:spPr bwMode="auto">
              <a:xfrm rot="3013659">
                <a:off x="6012160" y="1916832"/>
                <a:ext cx="964700" cy="504056"/>
              </a:xfrm>
              <a:prstGeom prst="rect">
                <a:avLst/>
              </a:prstGeom>
              <a:noFill/>
            </p:spPr>
          </p:pic>
          <p:pic>
            <p:nvPicPr>
              <p:cNvPr id="23" name="Picture 2" descr="http://img2.imgtn.bdimg.com/it/u=826725056,3350466486&amp;fm=21&amp;gp=0.jpg"/>
              <p:cNvPicPr>
                <a:picLocks noChangeAspect="1" noChangeArrowheads="1"/>
              </p:cNvPicPr>
              <p:nvPr/>
            </p:nvPicPr>
            <p:blipFill>
              <a:blip r:embed="rId4" cstate="screen"/>
              <a:srcRect/>
              <a:stretch>
                <a:fillRect/>
              </a:stretch>
            </p:blipFill>
            <p:spPr bwMode="auto">
              <a:xfrm rot="17236291">
                <a:off x="2169268" y="3064327"/>
                <a:ext cx="964700" cy="504056"/>
              </a:xfrm>
              <a:prstGeom prst="rect">
                <a:avLst/>
              </a:prstGeom>
              <a:noFill/>
            </p:spPr>
          </p:pic>
          <p:pic>
            <p:nvPicPr>
              <p:cNvPr id="24" name="Picture 2" descr="http://img2.imgtn.bdimg.com/it/u=826725056,3350466486&amp;fm=21&amp;gp=0.jpg"/>
              <p:cNvPicPr>
                <a:picLocks noChangeAspect="1" noChangeArrowheads="1"/>
              </p:cNvPicPr>
              <p:nvPr/>
            </p:nvPicPr>
            <p:blipFill>
              <a:blip r:embed="rId4" cstate="screen"/>
              <a:srcRect/>
              <a:stretch>
                <a:fillRect/>
              </a:stretch>
            </p:blipFill>
            <p:spPr bwMode="auto">
              <a:xfrm rot="5187659">
                <a:off x="6732240" y="3573016"/>
                <a:ext cx="964700" cy="504056"/>
              </a:xfrm>
              <a:prstGeom prst="rect">
                <a:avLst/>
              </a:prstGeom>
              <a:noFill/>
            </p:spPr>
          </p:pic>
          <p:pic>
            <p:nvPicPr>
              <p:cNvPr id="25" name="Picture 2" descr="http://img2.imgtn.bdimg.com/it/u=826725056,3350466486&amp;fm=21&amp;gp=0.jpg"/>
              <p:cNvPicPr>
                <a:picLocks noChangeAspect="1" noChangeArrowheads="1"/>
              </p:cNvPicPr>
              <p:nvPr/>
            </p:nvPicPr>
            <p:blipFill>
              <a:blip r:embed="rId3" cstate="screen"/>
              <a:srcRect/>
              <a:stretch>
                <a:fillRect/>
              </a:stretch>
            </p:blipFill>
            <p:spPr bwMode="auto">
              <a:xfrm rot="10642167">
                <a:off x="4295026" y="5971152"/>
                <a:ext cx="964700" cy="504056"/>
              </a:xfrm>
              <a:prstGeom prst="rect">
                <a:avLst/>
              </a:prstGeom>
              <a:noFill/>
            </p:spPr>
          </p:pic>
          <p:pic>
            <p:nvPicPr>
              <p:cNvPr id="26" name="Picture 2" descr="http://img2.imgtn.bdimg.com/it/u=826725056,3350466486&amp;fm=21&amp;gp=0.jpg"/>
              <p:cNvPicPr>
                <a:picLocks noChangeAspect="1" noChangeArrowheads="1"/>
              </p:cNvPicPr>
              <p:nvPr/>
            </p:nvPicPr>
            <p:blipFill>
              <a:blip r:embed="rId3" cstate="screen"/>
              <a:srcRect/>
              <a:stretch>
                <a:fillRect/>
              </a:stretch>
            </p:blipFill>
            <p:spPr bwMode="auto">
              <a:xfrm rot="961226">
                <a:off x="5364088" y="1484784"/>
                <a:ext cx="964700" cy="504056"/>
              </a:xfrm>
              <a:prstGeom prst="rect">
                <a:avLst/>
              </a:prstGeom>
              <a:noFill/>
            </p:spPr>
          </p:pic>
          <p:pic>
            <p:nvPicPr>
              <p:cNvPr id="27" name="Picture 2" descr="http://img2.imgtn.bdimg.com/it/u=826725056,3350466486&amp;fm=21&amp;gp=0.jpg"/>
              <p:cNvPicPr>
                <a:picLocks noChangeAspect="1" noChangeArrowheads="1"/>
              </p:cNvPicPr>
              <p:nvPr/>
            </p:nvPicPr>
            <p:blipFill>
              <a:blip r:embed="rId4" cstate="screen"/>
              <a:srcRect/>
              <a:stretch>
                <a:fillRect/>
              </a:stretch>
            </p:blipFill>
            <p:spPr bwMode="auto">
              <a:xfrm rot="15343305">
                <a:off x="2148599" y="4066620"/>
                <a:ext cx="964700" cy="504056"/>
              </a:xfrm>
              <a:prstGeom prst="rect">
                <a:avLst/>
              </a:prstGeom>
              <a:noFill/>
            </p:spPr>
          </p:pic>
          <p:pic>
            <p:nvPicPr>
              <p:cNvPr id="28" name="Picture 2" descr="http://img2.imgtn.bdimg.com/it/u=826725056,3350466486&amp;fm=21&amp;gp=0.jpg"/>
              <p:cNvPicPr>
                <a:picLocks noChangeAspect="1" noChangeArrowheads="1"/>
              </p:cNvPicPr>
              <p:nvPr/>
            </p:nvPicPr>
            <p:blipFill>
              <a:blip r:embed="rId3" cstate="screen"/>
              <a:srcRect/>
              <a:stretch>
                <a:fillRect/>
              </a:stretch>
            </p:blipFill>
            <p:spPr bwMode="auto">
              <a:xfrm rot="12884581">
                <a:off x="3261483" y="5675182"/>
                <a:ext cx="964700" cy="504056"/>
              </a:xfrm>
              <a:prstGeom prst="rect">
                <a:avLst/>
              </a:prstGeom>
              <a:noFill/>
            </p:spPr>
          </p:pic>
        </p:grpSp>
        <p:grpSp>
          <p:nvGrpSpPr>
            <p:cNvPr id="30" name="组合 29"/>
            <p:cNvGrpSpPr/>
            <p:nvPr/>
          </p:nvGrpSpPr>
          <p:grpSpPr>
            <a:xfrm rot="20810650">
              <a:off x="5064388" y="1994408"/>
              <a:ext cx="1359768" cy="1287760"/>
              <a:chOff x="2378921" y="1340768"/>
              <a:chExt cx="5087697" cy="5134440"/>
            </a:xfrm>
          </p:grpSpPr>
          <p:pic>
            <p:nvPicPr>
              <p:cNvPr id="31" name="Picture 2" descr="http://img2.imgtn.bdimg.com/it/u=826725056,3350466486&amp;fm=21&amp;gp=0.jpg"/>
              <p:cNvPicPr>
                <a:picLocks noChangeAspect="1" noChangeArrowheads="1"/>
              </p:cNvPicPr>
              <p:nvPr/>
            </p:nvPicPr>
            <p:blipFill>
              <a:blip r:embed="rId5" cstate="screen"/>
              <a:srcRect/>
              <a:stretch>
                <a:fillRect/>
              </a:stretch>
            </p:blipFill>
            <p:spPr bwMode="auto">
              <a:xfrm rot="20456458">
                <a:off x="3347864" y="1556792"/>
                <a:ext cx="964700" cy="504056"/>
              </a:xfrm>
              <a:prstGeom prst="rect">
                <a:avLst/>
              </a:prstGeom>
              <a:noFill/>
            </p:spPr>
          </p:pic>
          <p:pic>
            <p:nvPicPr>
              <p:cNvPr id="32" name="Picture 2" descr="http://img2.imgtn.bdimg.com/it/u=826725056,3350466486&amp;fm=21&amp;gp=0.jpg"/>
              <p:cNvPicPr>
                <a:picLocks noChangeAspect="1" noChangeArrowheads="1"/>
              </p:cNvPicPr>
              <p:nvPr/>
            </p:nvPicPr>
            <p:blipFill>
              <a:blip r:embed="rId5" cstate="screen"/>
              <a:srcRect/>
              <a:stretch>
                <a:fillRect/>
              </a:stretch>
            </p:blipFill>
            <p:spPr bwMode="auto">
              <a:xfrm rot="9358332">
                <a:off x="5280897" y="5763804"/>
                <a:ext cx="964700" cy="504056"/>
              </a:xfrm>
              <a:prstGeom prst="rect">
                <a:avLst/>
              </a:prstGeom>
              <a:noFill/>
            </p:spPr>
          </p:pic>
          <p:pic>
            <p:nvPicPr>
              <p:cNvPr id="33" name="Picture 2" descr="http://img2.imgtn.bdimg.com/it/u=826725056,3350466486&amp;fm=21&amp;gp=0.jpg"/>
              <p:cNvPicPr>
                <a:picLocks noChangeAspect="1" noChangeArrowheads="1"/>
              </p:cNvPicPr>
              <p:nvPr/>
            </p:nvPicPr>
            <p:blipFill>
              <a:blip r:embed="rId6" cstate="screen"/>
              <a:srcRect/>
              <a:stretch>
                <a:fillRect/>
              </a:stretch>
            </p:blipFill>
            <p:spPr bwMode="auto">
              <a:xfrm rot="6692659">
                <a:off x="6589430" y="4438251"/>
                <a:ext cx="964700" cy="504056"/>
              </a:xfrm>
              <a:prstGeom prst="rect">
                <a:avLst/>
              </a:prstGeom>
              <a:noFill/>
            </p:spPr>
          </p:pic>
          <p:pic>
            <p:nvPicPr>
              <p:cNvPr id="34" name="Picture 2" descr="http://img2.imgtn.bdimg.com/it/u=826725056,3350466486&amp;fm=21&amp;gp=0.jpg"/>
              <p:cNvPicPr>
                <a:picLocks noChangeAspect="1" noChangeArrowheads="1"/>
              </p:cNvPicPr>
              <p:nvPr/>
            </p:nvPicPr>
            <p:blipFill>
              <a:blip r:embed="rId6" cstate="screen"/>
              <a:srcRect/>
              <a:stretch>
                <a:fillRect/>
              </a:stretch>
            </p:blipFill>
            <p:spPr bwMode="auto">
              <a:xfrm rot="3898850">
                <a:off x="6538250" y="2712537"/>
                <a:ext cx="964700" cy="504056"/>
              </a:xfrm>
              <a:prstGeom prst="rect">
                <a:avLst/>
              </a:prstGeom>
              <a:noFill/>
            </p:spPr>
          </p:pic>
          <p:pic>
            <p:nvPicPr>
              <p:cNvPr id="35" name="Picture 2" descr="http://img2.imgtn.bdimg.com/it/u=826725056,3350466486&amp;fm=21&amp;gp=0.jpg"/>
              <p:cNvPicPr>
                <a:picLocks noChangeAspect="1" noChangeArrowheads="1"/>
              </p:cNvPicPr>
              <p:nvPr/>
            </p:nvPicPr>
            <p:blipFill>
              <a:blip r:embed="rId5" cstate="screen"/>
              <a:srcRect/>
              <a:stretch>
                <a:fillRect/>
              </a:stretch>
            </p:blipFill>
            <p:spPr bwMode="auto">
              <a:xfrm>
                <a:off x="4355976" y="1340768"/>
                <a:ext cx="964700" cy="504056"/>
              </a:xfrm>
              <a:prstGeom prst="rect">
                <a:avLst/>
              </a:prstGeom>
              <a:noFill/>
            </p:spPr>
          </p:pic>
          <p:pic>
            <p:nvPicPr>
              <p:cNvPr id="36" name="Picture 2" descr="http://img2.imgtn.bdimg.com/it/u=826725056,3350466486&amp;fm=21&amp;gp=0.jpg"/>
              <p:cNvPicPr>
                <a:picLocks noChangeAspect="1" noChangeArrowheads="1"/>
              </p:cNvPicPr>
              <p:nvPr/>
            </p:nvPicPr>
            <p:blipFill>
              <a:blip r:embed="rId6" cstate="screen"/>
              <a:srcRect/>
              <a:stretch>
                <a:fillRect/>
              </a:stretch>
            </p:blipFill>
            <p:spPr bwMode="auto">
              <a:xfrm rot="18309460">
                <a:off x="2555776" y="2204864"/>
                <a:ext cx="964700" cy="504056"/>
              </a:xfrm>
              <a:prstGeom prst="rect">
                <a:avLst/>
              </a:prstGeom>
              <a:noFill/>
            </p:spPr>
          </p:pic>
          <p:pic>
            <p:nvPicPr>
              <p:cNvPr id="37" name="Picture 2" descr="http://img2.imgtn.bdimg.com/it/u=826725056,3350466486&amp;fm=21&amp;gp=0.jpg"/>
              <p:cNvPicPr>
                <a:picLocks noChangeAspect="1" noChangeArrowheads="1"/>
              </p:cNvPicPr>
              <p:nvPr/>
            </p:nvPicPr>
            <p:blipFill>
              <a:blip r:embed="rId6" cstate="screen"/>
              <a:srcRect/>
              <a:stretch>
                <a:fillRect/>
              </a:stretch>
            </p:blipFill>
            <p:spPr bwMode="auto">
              <a:xfrm rot="13753969">
                <a:off x="2579272" y="5003005"/>
                <a:ext cx="964700" cy="504056"/>
              </a:xfrm>
              <a:prstGeom prst="rect">
                <a:avLst/>
              </a:prstGeom>
              <a:noFill/>
            </p:spPr>
          </p:pic>
          <p:pic>
            <p:nvPicPr>
              <p:cNvPr id="38" name="Picture 2" descr="http://img2.imgtn.bdimg.com/it/u=826725056,3350466486&amp;fm=21&amp;gp=0.jpg"/>
              <p:cNvPicPr>
                <a:picLocks noChangeAspect="1" noChangeArrowheads="1"/>
              </p:cNvPicPr>
              <p:nvPr/>
            </p:nvPicPr>
            <p:blipFill>
              <a:blip r:embed="rId6" cstate="screen"/>
              <a:srcRect/>
              <a:stretch>
                <a:fillRect/>
              </a:stretch>
            </p:blipFill>
            <p:spPr bwMode="auto">
              <a:xfrm rot="7773077">
                <a:off x="6084168" y="5229200"/>
                <a:ext cx="964700" cy="504056"/>
              </a:xfrm>
              <a:prstGeom prst="rect">
                <a:avLst/>
              </a:prstGeom>
              <a:noFill/>
            </p:spPr>
          </p:pic>
          <p:pic>
            <p:nvPicPr>
              <p:cNvPr id="39" name="Picture 2" descr="http://img2.imgtn.bdimg.com/it/u=826725056,3350466486&amp;fm=21&amp;gp=0.jpg"/>
              <p:cNvPicPr>
                <a:picLocks noChangeAspect="1" noChangeArrowheads="1"/>
              </p:cNvPicPr>
              <p:nvPr/>
            </p:nvPicPr>
            <p:blipFill>
              <a:blip r:embed="rId6" cstate="screen"/>
              <a:srcRect/>
              <a:stretch>
                <a:fillRect/>
              </a:stretch>
            </p:blipFill>
            <p:spPr bwMode="auto">
              <a:xfrm rot="3013659">
                <a:off x="6012160" y="1916832"/>
                <a:ext cx="964700" cy="504056"/>
              </a:xfrm>
              <a:prstGeom prst="rect">
                <a:avLst/>
              </a:prstGeom>
              <a:noFill/>
            </p:spPr>
          </p:pic>
          <p:pic>
            <p:nvPicPr>
              <p:cNvPr id="40" name="Picture 2" descr="http://img2.imgtn.bdimg.com/it/u=826725056,3350466486&amp;fm=21&amp;gp=0.jpg"/>
              <p:cNvPicPr>
                <a:picLocks noChangeAspect="1" noChangeArrowheads="1"/>
              </p:cNvPicPr>
              <p:nvPr/>
            </p:nvPicPr>
            <p:blipFill>
              <a:blip r:embed="rId6" cstate="screen"/>
              <a:srcRect/>
              <a:stretch>
                <a:fillRect/>
              </a:stretch>
            </p:blipFill>
            <p:spPr bwMode="auto">
              <a:xfrm rot="17236291">
                <a:off x="2169268" y="3064327"/>
                <a:ext cx="964700" cy="504056"/>
              </a:xfrm>
              <a:prstGeom prst="rect">
                <a:avLst/>
              </a:prstGeom>
              <a:noFill/>
            </p:spPr>
          </p:pic>
          <p:pic>
            <p:nvPicPr>
              <p:cNvPr id="41" name="Picture 2" descr="http://img2.imgtn.bdimg.com/it/u=826725056,3350466486&amp;fm=21&amp;gp=0.jpg"/>
              <p:cNvPicPr>
                <a:picLocks noChangeAspect="1" noChangeArrowheads="1"/>
              </p:cNvPicPr>
              <p:nvPr/>
            </p:nvPicPr>
            <p:blipFill>
              <a:blip r:embed="rId6" cstate="screen"/>
              <a:srcRect/>
              <a:stretch>
                <a:fillRect/>
              </a:stretch>
            </p:blipFill>
            <p:spPr bwMode="auto">
              <a:xfrm rot="5187659">
                <a:off x="6732240" y="3573016"/>
                <a:ext cx="964700" cy="504056"/>
              </a:xfrm>
              <a:prstGeom prst="rect">
                <a:avLst/>
              </a:prstGeom>
              <a:noFill/>
            </p:spPr>
          </p:pic>
          <p:pic>
            <p:nvPicPr>
              <p:cNvPr id="42" name="Picture 2" descr="http://img2.imgtn.bdimg.com/it/u=826725056,3350466486&amp;fm=21&amp;gp=0.jpg"/>
              <p:cNvPicPr>
                <a:picLocks noChangeAspect="1" noChangeArrowheads="1"/>
              </p:cNvPicPr>
              <p:nvPr/>
            </p:nvPicPr>
            <p:blipFill>
              <a:blip r:embed="rId5" cstate="screen"/>
              <a:srcRect/>
              <a:stretch>
                <a:fillRect/>
              </a:stretch>
            </p:blipFill>
            <p:spPr bwMode="auto">
              <a:xfrm rot="10642167">
                <a:off x="4295026" y="5971152"/>
                <a:ext cx="964700" cy="504056"/>
              </a:xfrm>
              <a:prstGeom prst="rect">
                <a:avLst/>
              </a:prstGeom>
              <a:noFill/>
            </p:spPr>
          </p:pic>
          <p:pic>
            <p:nvPicPr>
              <p:cNvPr id="43" name="Picture 2" descr="http://img2.imgtn.bdimg.com/it/u=826725056,3350466486&amp;fm=21&amp;gp=0.jpg"/>
              <p:cNvPicPr>
                <a:picLocks noChangeAspect="1" noChangeArrowheads="1"/>
              </p:cNvPicPr>
              <p:nvPr/>
            </p:nvPicPr>
            <p:blipFill>
              <a:blip r:embed="rId5" cstate="screen"/>
              <a:srcRect/>
              <a:stretch>
                <a:fillRect/>
              </a:stretch>
            </p:blipFill>
            <p:spPr bwMode="auto">
              <a:xfrm rot="961226">
                <a:off x="5364088" y="1484784"/>
                <a:ext cx="964700" cy="504056"/>
              </a:xfrm>
              <a:prstGeom prst="rect">
                <a:avLst/>
              </a:prstGeom>
              <a:noFill/>
            </p:spPr>
          </p:pic>
          <p:pic>
            <p:nvPicPr>
              <p:cNvPr id="44" name="Picture 2" descr="http://img2.imgtn.bdimg.com/it/u=826725056,3350466486&amp;fm=21&amp;gp=0.jpg"/>
              <p:cNvPicPr>
                <a:picLocks noChangeAspect="1" noChangeArrowheads="1"/>
              </p:cNvPicPr>
              <p:nvPr/>
            </p:nvPicPr>
            <p:blipFill>
              <a:blip r:embed="rId6" cstate="screen"/>
              <a:srcRect/>
              <a:stretch>
                <a:fillRect/>
              </a:stretch>
            </p:blipFill>
            <p:spPr bwMode="auto">
              <a:xfrm rot="15343305">
                <a:off x="2148599" y="4066620"/>
                <a:ext cx="964700" cy="504056"/>
              </a:xfrm>
              <a:prstGeom prst="rect">
                <a:avLst/>
              </a:prstGeom>
              <a:noFill/>
            </p:spPr>
          </p:pic>
          <p:pic>
            <p:nvPicPr>
              <p:cNvPr id="45" name="Picture 2" descr="http://img2.imgtn.bdimg.com/it/u=826725056,3350466486&amp;fm=21&amp;gp=0.jpg"/>
              <p:cNvPicPr>
                <a:picLocks noChangeAspect="1" noChangeArrowheads="1"/>
              </p:cNvPicPr>
              <p:nvPr/>
            </p:nvPicPr>
            <p:blipFill>
              <a:blip r:embed="rId5" cstate="screen"/>
              <a:srcRect/>
              <a:stretch>
                <a:fillRect/>
              </a:stretch>
            </p:blipFill>
            <p:spPr bwMode="auto">
              <a:xfrm rot="12884581">
                <a:off x="3261483" y="5675182"/>
                <a:ext cx="964700" cy="504056"/>
              </a:xfrm>
              <a:prstGeom prst="rect">
                <a:avLst/>
              </a:prstGeom>
              <a:noFill/>
            </p:spPr>
          </p:pic>
        </p:grpSp>
      </p:grpSp>
      <p:sp>
        <p:nvSpPr>
          <p:cNvPr id="46" name="TextBox 45"/>
          <p:cNvSpPr txBox="1"/>
          <p:nvPr/>
        </p:nvSpPr>
        <p:spPr>
          <a:xfrm>
            <a:off x="6117309" y="3764570"/>
            <a:ext cx="1800201" cy="58477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4400"/>
            <a:r>
              <a:rPr lang="zh-CN" altLang="en-US"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任何系统内部</a:t>
            </a:r>
            <a:br>
              <a:rPr lang="en-US" altLang="zh-CN"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br>
            <a:r>
              <a:rPr lang="zh-CN" altLang="en-US"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都存在自组织</a:t>
            </a:r>
          </a:p>
        </p:txBody>
      </p:sp>
      <p:sp>
        <p:nvSpPr>
          <p:cNvPr id="48" name="TextBox 47"/>
          <p:cNvSpPr txBox="1"/>
          <p:nvPr/>
        </p:nvSpPr>
        <p:spPr>
          <a:xfrm>
            <a:off x="6087834" y="4402251"/>
            <a:ext cx="1826142" cy="58477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defTabSz="914400"/>
            <a:r>
              <a:rPr lang="zh-CN" altLang="en-US" sz="32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无为而治</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8483" y="411510"/>
            <a:ext cx="1723549" cy="830997"/>
          </a:xfrm>
          <a:prstGeom prst="rect">
            <a:avLst/>
          </a:prstGeom>
        </p:spPr>
        <p:txBody>
          <a:bodyPr wrap="none">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支配原理：</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序参量</a:t>
            </a:r>
          </a:p>
        </p:txBody>
      </p:sp>
      <p:sp>
        <p:nvSpPr>
          <p:cNvPr id="3" name="矩形 2"/>
          <p:cNvSpPr/>
          <p:nvPr/>
        </p:nvSpPr>
        <p:spPr>
          <a:xfrm>
            <a:off x="886475" y="1403494"/>
            <a:ext cx="4104456" cy="3416320"/>
          </a:xfrm>
          <a:prstGeom prst="rect">
            <a:avLst/>
          </a:prstGeom>
          <a:ln w="3175">
            <a:solidFill>
              <a:schemeClr val="bg1">
                <a:lumMod val="85000"/>
              </a:schemeClr>
            </a:solidFill>
          </a:ln>
        </p:spPr>
        <p:txBody>
          <a:bodyPr wrap="square">
            <a:spAutoFit/>
          </a:bodyPr>
          <a:lstStyle/>
          <a:p>
            <a:pPr indent="269875" defTabSz="914400"/>
            <a:r>
              <a:rPr lang="zh-CN" altLang="en-US" dirty="0">
                <a:solidFill>
                  <a:prstClr val="black"/>
                </a:solidFill>
                <a:latin typeface="幼圆" panose="02010509060101010101" pitchFamily="49" charset="-122"/>
                <a:ea typeface="幼圆" panose="02010509060101010101" pitchFamily="49" charset="-122"/>
              </a:rPr>
              <a:t>一个系统，可以用一组参量来描述，或者说，它是由一组参量来</a:t>
            </a:r>
            <a:r>
              <a:rPr lang="zh-CN" altLang="en-US" b="1" dirty="0">
                <a:solidFill>
                  <a:srgbClr val="C00000"/>
                </a:solidFill>
                <a:latin typeface="幼圆" panose="02010509060101010101" pitchFamily="49" charset="-122"/>
                <a:ea typeface="幼圆" panose="02010509060101010101" pitchFamily="49" charset="-122"/>
              </a:rPr>
              <a:t>决定</a:t>
            </a:r>
            <a:r>
              <a:rPr lang="zh-CN" altLang="en-US" dirty="0">
                <a:solidFill>
                  <a:prstClr val="black"/>
                </a:solidFill>
                <a:latin typeface="幼圆" panose="02010509060101010101" pitchFamily="49" charset="-122"/>
                <a:ea typeface="幼圆" panose="02010509060101010101" pitchFamily="49" charset="-122"/>
              </a:rPr>
              <a:t>的。</a:t>
            </a:r>
          </a:p>
          <a:p>
            <a:pPr indent="269875" defTabSz="914400"/>
            <a:r>
              <a:rPr lang="zh-CN" altLang="en-US" dirty="0">
                <a:solidFill>
                  <a:prstClr val="black"/>
                </a:solidFill>
                <a:latin typeface="幼圆" panose="02010509060101010101" pitchFamily="49" charset="-122"/>
                <a:ea typeface="幼圆" panose="02010509060101010101" pitchFamily="49" charset="-122"/>
              </a:rPr>
              <a:t>这些参量中，有的</a:t>
            </a:r>
            <a:r>
              <a:rPr lang="zh-CN" altLang="en-US" b="1" dirty="0">
                <a:solidFill>
                  <a:srgbClr val="C00000"/>
                </a:solidFill>
                <a:latin typeface="幼圆" panose="02010509060101010101" pitchFamily="49" charset="-122"/>
                <a:ea typeface="幼圆" panose="02010509060101010101" pitchFamily="49" charset="-122"/>
              </a:rPr>
              <a:t>稳定</a:t>
            </a:r>
            <a:r>
              <a:rPr lang="zh-CN" altLang="en-US" dirty="0">
                <a:solidFill>
                  <a:prstClr val="black"/>
                </a:solidFill>
                <a:latin typeface="幼圆" panose="02010509060101010101" pitchFamily="49" charset="-122"/>
                <a:ea typeface="幼圆" panose="02010509060101010101" pitchFamily="49" charset="-122"/>
              </a:rPr>
              <a:t>，有的</a:t>
            </a:r>
            <a:r>
              <a:rPr lang="zh-CN" altLang="en-US" b="1" dirty="0">
                <a:solidFill>
                  <a:srgbClr val="C00000"/>
                </a:solidFill>
                <a:latin typeface="幼圆" panose="02010509060101010101" pitchFamily="49" charset="-122"/>
                <a:ea typeface="幼圆" panose="02010509060101010101" pitchFamily="49" charset="-122"/>
              </a:rPr>
              <a:t>不稳定</a:t>
            </a:r>
            <a:r>
              <a:rPr lang="zh-CN" altLang="en-US" dirty="0">
                <a:solidFill>
                  <a:prstClr val="black"/>
                </a:solidFill>
                <a:latin typeface="幼圆" panose="02010509060101010101" pitchFamily="49" charset="-122"/>
                <a:ea typeface="幼圆" panose="02010509060101010101" pitchFamily="49" charset="-122"/>
              </a:rPr>
              <a:t>。</a:t>
            </a:r>
          </a:p>
          <a:p>
            <a:pPr indent="269875" defTabSz="914400"/>
            <a:r>
              <a:rPr lang="zh-CN" altLang="en-US" dirty="0">
                <a:solidFill>
                  <a:prstClr val="black"/>
                </a:solidFill>
                <a:latin typeface="幼圆" panose="02010509060101010101" pitchFamily="49" charset="-122"/>
                <a:ea typeface="幼圆" panose="02010509060101010101" pitchFamily="49" charset="-122"/>
              </a:rPr>
              <a:t>不稳定的参量，随着系统变化幅度的增大，它们会消失，或不起作用，或作用急剧减小。</a:t>
            </a:r>
          </a:p>
          <a:p>
            <a:pPr indent="269875" defTabSz="914400"/>
            <a:r>
              <a:rPr lang="zh-CN" altLang="en-US" b="1" dirty="0">
                <a:solidFill>
                  <a:srgbClr val="C00000"/>
                </a:solidFill>
                <a:latin typeface="幼圆" panose="02010509060101010101" pitchFamily="49" charset="-122"/>
                <a:ea typeface="幼圆" panose="02010509060101010101" pitchFamily="49" charset="-122"/>
              </a:rPr>
              <a:t>持续稳定</a:t>
            </a:r>
            <a:r>
              <a:rPr lang="zh-CN" altLang="en-US" dirty="0">
                <a:solidFill>
                  <a:prstClr val="black"/>
                </a:solidFill>
                <a:latin typeface="幼圆" panose="02010509060101010101" pitchFamily="49" charset="-122"/>
                <a:ea typeface="幼圆" panose="02010509060101010101" pitchFamily="49" charset="-122"/>
              </a:rPr>
              <a:t>的参量始终与系统同在，并起决定性作用，</a:t>
            </a:r>
            <a:r>
              <a:rPr lang="zh-CN" altLang="en-US" b="1" dirty="0">
                <a:solidFill>
                  <a:srgbClr val="C00000"/>
                </a:solidFill>
                <a:latin typeface="幼圆" panose="02010509060101010101" pitchFamily="49" charset="-122"/>
                <a:ea typeface="幼圆" panose="02010509060101010101" pitchFamily="49" charset="-122"/>
              </a:rPr>
              <a:t>支配系统的行为</a:t>
            </a:r>
            <a:r>
              <a:rPr lang="zh-CN" altLang="en-US" dirty="0">
                <a:solidFill>
                  <a:prstClr val="black"/>
                </a:solidFill>
                <a:latin typeface="幼圆" panose="02010509060101010101" pitchFamily="49" charset="-122"/>
                <a:ea typeface="幼圆" panose="02010509060101010101" pitchFamily="49" charset="-122"/>
              </a:rPr>
              <a:t>。</a:t>
            </a:r>
          </a:p>
          <a:p>
            <a:pPr indent="269875" defTabSz="914400"/>
            <a:r>
              <a:rPr lang="zh-CN" altLang="en-US" dirty="0">
                <a:solidFill>
                  <a:prstClr val="black"/>
                </a:solidFill>
                <a:latin typeface="幼圆" panose="02010509060101010101" pitchFamily="49" charset="-122"/>
                <a:ea typeface="幼圆" panose="02010509060101010101" pitchFamily="49" charset="-122"/>
              </a:rPr>
              <a:t>这种参量就是“</a:t>
            </a:r>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序参量</a:t>
            </a:r>
            <a:r>
              <a:rPr lang="zh-CN" altLang="en-US" dirty="0">
                <a:solidFill>
                  <a:prstClr val="black"/>
                </a:solidFill>
                <a:latin typeface="幼圆" panose="02010509060101010101" pitchFamily="49" charset="-122"/>
                <a:ea typeface="幼圆" panose="02010509060101010101" pitchFamily="49" charset="-122"/>
              </a:rPr>
              <a:t>”。</a:t>
            </a:r>
          </a:p>
          <a:p>
            <a:pPr indent="269875" defTabSz="914400"/>
            <a:r>
              <a:rPr lang="zh-CN" altLang="en-US" dirty="0">
                <a:solidFill>
                  <a:prstClr val="black"/>
                </a:solidFill>
                <a:latin typeface="幼圆" panose="02010509060101010101" pitchFamily="49" charset="-122"/>
                <a:ea typeface="幼圆" panose="02010509060101010101" pitchFamily="49" charset="-122"/>
              </a:rPr>
              <a:t>序参量可以是一个，也可以是一组，但数量不应太多。</a:t>
            </a:r>
          </a:p>
        </p:txBody>
      </p:sp>
      <p:sp>
        <p:nvSpPr>
          <p:cNvPr id="4" name="文本框 3"/>
          <p:cNvSpPr txBox="1"/>
          <p:nvPr/>
        </p:nvSpPr>
        <p:spPr>
          <a:xfrm>
            <a:off x="6012160" y="124267"/>
            <a:ext cx="2498844" cy="147083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序参量</a:t>
            </a:r>
            <a:endPar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支配原理</a:t>
            </a:r>
          </a:p>
        </p:txBody>
      </p:sp>
      <p:sp>
        <p:nvSpPr>
          <p:cNvPr id="5" name="文本框 4">
            <a:hlinkClick r:id="rId2" action="ppaction://hlinksldjump"/>
          </p:cNvPr>
          <p:cNvSpPr txBox="1"/>
          <p:nvPr/>
        </p:nvSpPr>
        <p:spPr>
          <a:xfrm>
            <a:off x="8016038" y="195486"/>
            <a:ext cx="98993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BSV1XCLZP</a:t>
            </a:r>
            <a:endParaRPr lang="zh-CN" altLang="en-US" sz="1200" dirty="0">
              <a:solidFill>
                <a:schemeClr val="bg1"/>
              </a:solidFill>
              <a:latin typeface="Arial Narrow" panose="020B0606020202030204" pitchFamily="34" charset="0"/>
            </a:endParaRPr>
          </a:p>
        </p:txBody>
      </p:sp>
      <p:pic>
        <p:nvPicPr>
          <p:cNvPr id="6" name="图片 5"/>
          <p:cNvPicPr>
            <a:picLocks noChangeAspect="1"/>
          </p:cNvPicPr>
          <p:nvPr/>
        </p:nvPicPr>
        <p:blipFill>
          <a:blip r:embed="rId3"/>
          <a:stretch>
            <a:fillRect/>
          </a:stretch>
        </p:blipFill>
        <p:spPr>
          <a:xfrm>
            <a:off x="5220072" y="1851670"/>
            <a:ext cx="3650622" cy="2808312"/>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7" name="文本框 6"/>
          <p:cNvSpPr txBox="1"/>
          <p:nvPr/>
        </p:nvSpPr>
        <p:spPr>
          <a:xfrm>
            <a:off x="5556349" y="3930610"/>
            <a:ext cx="2954655" cy="369332"/>
          </a:xfrm>
          <a:prstGeom prst="rect">
            <a:avLst/>
          </a:prstGeom>
          <a:noFill/>
        </p:spPr>
        <p:txBody>
          <a:bodyPr wrap="none" rtlCol="0">
            <a:spAutoFit/>
          </a:bodyPr>
          <a:lstStyle/>
          <a:p>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中国共产党是中国的序参量</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3"/>
          <p:cNvGrpSpPr/>
          <p:nvPr/>
        </p:nvGrpSpPr>
        <p:grpSpPr bwMode="auto">
          <a:xfrm>
            <a:off x="395536" y="483518"/>
            <a:ext cx="1872208" cy="1607758"/>
            <a:chOff x="3333543" y="4857760"/>
            <a:chExt cx="1185219" cy="1060216"/>
          </a:xfrm>
          <a:effectLst>
            <a:outerShdw blurRad="50800" dist="38100" dir="2700000" algn="tl" rotWithShape="0">
              <a:prstClr val="black">
                <a:alpha val="40000"/>
              </a:prstClr>
            </a:outerShdw>
          </a:effectLst>
        </p:grpSpPr>
        <p:grpSp>
          <p:nvGrpSpPr>
            <p:cNvPr id="3" name="组合 17"/>
            <p:cNvGrpSpPr/>
            <p:nvPr/>
          </p:nvGrpSpPr>
          <p:grpSpPr>
            <a:xfrm>
              <a:off x="3333543" y="4857760"/>
              <a:ext cx="1185219" cy="857256"/>
              <a:chOff x="3133517" y="4786322"/>
              <a:chExt cx="1328094" cy="857256"/>
            </a:xfrm>
          </p:grpSpPr>
          <p:pic>
            <p:nvPicPr>
              <p:cNvPr id="5" name="Picture 6" descr="c:\documents and settings\administrator\application data\360se6\User Data\temp\s4030105.jpg"/>
              <p:cNvPicPr>
                <a:picLocks noChangeArrowheads="1"/>
              </p:cNvPicPr>
              <p:nvPr/>
            </p:nvPicPr>
            <p:blipFill>
              <a:blip r:embed="rId2" cstate="screen"/>
              <a:srcRect/>
              <a:stretch>
                <a:fillRect/>
              </a:stretch>
            </p:blipFill>
            <p:spPr bwMode="auto">
              <a:xfrm>
                <a:off x="3133517"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8" descr="c:\documents and settings\administrator\application data\360se6\User Data\temp\01300000253085122412282722786.jpg"/>
              <p:cNvPicPr>
                <a:picLocks noChangeArrowheads="1"/>
              </p:cNvPicPr>
              <p:nvPr/>
            </p:nvPicPr>
            <p:blipFill>
              <a:blip r:embed="rId3" cstate="print"/>
              <a:srcRect/>
              <a:stretch>
                <a:fillRect/>
              </a:stretch>
            </p:blipFill>
            <p:spPr bwMode="auto">
              <a:xfrm>
                <a:off x="381866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 name="TextBox 3"/>
            <p:cNvSpPr txBox="1"/>
            <p:nvPr/>
          </p:nvSpPr>
          <p:spPr>
            <a:xfrm>
              <a:off x="3693109" y="5715016"/>
              <a:ext cx="344219" cy="202960"/>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托姆</a:t>
              </a:r>
            </a:p>
          </p:txBody>
        </p:sp>
      </p:grpSp>
      <p:sp>
        <p:nvSpPr>
          <p:cNvPr id="7" name="矩形 6"/>
          <p:cNvSpPr/>
          <p:nvPr/>
        </p:nvSpPr>
        <p:spPr>
          <a:xfrm>
            <a:off x="2555776" y="1059582"/>
            <a:ext cx="5760640" cy="923330"/>
          </a:xfrm>
          <a:prstGeom prst="rect">
            <a:avLst/>
          </a:prstGeom>
          <a:ln>
            <a:solidFill>
              <a:schemeClr val="bg1">
                <a:lumMod val="85000"/>
              </a:schemeClr>
            </a:solidFill>
          </a:ln>
        </p:spPr>
        <p:txBody>
          <a:bodyPr wrap="square">
            <a:spAutoFit/>
          </a:bodyPr>
          <a:lstStyle/>
          <a:p>
            <a:pPr indent="363855" defTabSz="914400"/>
            <a:r>
              <a:rPr lang="zh-CN" altLang="en-US" dirty="0">
                <a:solidFill>
                  <a:prstClr val="black"/>
                </a:solidFill>
                <a:latin typeface="幼圆" panose="02010509060101010101" pitchFamily="49" charset="-122"/>
                <a:ea typeface="幼圆" panose="02010509060101010101" pitchFamily="49" charset="-122"/>
              </a:rPr>
              <a:t>研究客观世界非连续性突然变化现象的一门新兴学科，自本世纪</a:t>
            </a:r>
            <a:r>
              <a:rPr lang="en-US" altLang="zh-CN" dirty="0">
                <a:solidFill>
                  <a:prstClr val="black"/>
                </a:solidFill>
                <a:latin typeface="幼圆" panose="02010509060101010101" pitchFamily="49" charset="-122"/>
                <a:ea typeface="幼圆" panose="02010509060101010101" pitchFamily="49" charset="-122"/>
              </a:rPr>
              <a:t>70</a:t>
            </a:r>
            <a:r>
              <a:rPr lang="zh-CN" altLang="en-US" dirty="0">
                <a:solidFill>
                  <a:prstClr val="black"/>
                </a:solidFill>
                <a:latin typeface="幼圆" panose="02010509060101010101" pitchFamily="49" charset="-122"/>
                <a:ea typeface="幼圆" panose="02010509060101010101" pitchFamily="49" charset="-122"/>
              </a:rPr>
              <a:t>年代创立以来，十数年间获得迅速发展和广泛应用，引起了科学界的重视。</a:t>
            </a:r>
            <a:endParaRPr lang="en-US" altLang="zh-CN" dirty="0">
              <a:solidFill>
                <a:prstClr val="black"/>
              </a:solidFill>
              <a:latin typeface="幼圆" panose="02010509060101010101" pitchFamily="49" charset="-122"/>
              <a:ea typeface="幼圆" panose="02010509060101010101" pitchFamily="49" charset="-122"/>
            </a:endParaRPr>
          </a:p>
        </p:txBody>
      </p:sp>
      <p:sp>
        <p:nvSpPr>
          <p:cNvPr id="8" name="矩形 7"/>
          <p:cNvSpPr/>
          <p:nvPr/>
        </p:nvSpPr>
        <p:spPr>
          <a:xfrm>
            <a:off x="2483768" y="483518"/>
            <a:ext cx="1285929" cy="52322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突变论</a:t>
            </a:r>
            <a:endParaRPr lang="en-US" altLang="zh-CN"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sp>
        <p:nvSpPr>
          <p:cNvPr id="9" name="矩形 8"/>
          <p:cNvSpPr/>
          <p:nvPr/>
        </p:nvSpPr>
        <p:spPr>
          <a:xfrm>
            <a:off x="323528" y="2355726"/>
            <a:ext cx="7992888" cy="646331"/>
          </a:xfrm>
          <a:prstGeom prst="rect">
            <a:avLst/>
          </a:prstGeom>
          <a:ln>
            <a:solidFill>
              <a:schemeClr val="bg1">
                <a:lumMod val="85000"/>
              </a:schemeClr>
            </a:solidFill>
          </a:ln>
        </p:spPr>
        <p:txBody>
          <a:bodyPr wrap="square">
            <a:spAutoFit/>
          </a:bodyPr>
          <a:lstStyle/>
          <a:p>
            <a:pPr indent="363855" defTabSz="914400"/>
            <a:r>
              <a:rPr lang="zh-CN" altLang="en-US" dirty="0">
                <a:solidFill>
                  <a:prstClr val="black"/>
                </a:solidFill>
                <a:latin typeface="幼圆" panose="02010509060101010101" pitchFamily="49" charset="-122"/>
                <a:ea typeface="幼圆" panose="02010509060101010101" pitchFamily="49" charset="-122"/>
              </a:rPr>
              <a:t>突变论的研究内容简单地说，是研究</a:t>
            </a:r>
            <a:r>
              <a:rPr lang="zh-CN" altLang="en-US" b="1" dirty="0">
                <a:solidFill>
                  <a:prstClr val="black"/>
                </a:solidFill>
                <a:latin typeface="幼圆" panose="02010509060101010101" pitchFamily="49" charset="-122"/>
                <a:ea typeface="幼圆" panose="02010509060101010101" pitchFamily="49" charset="-122"/>
              </a:rPr>
              <a:t>从一种稳定组态</a:t>
            </a:r>
            <a:r>
              <a:rPr lang="zh-CN" altLang="en-US" dirty="0">
                <a:solidFill>
                  <a:prstClr val="black"/>
                </a:solidFill>
                <a:latin typeface="幼圆" panose="02010509060101010101" pitchFamily="49" charset="-122"/>
                <a:ea typeface="幼圆" panose="02010509060101010101" pitchFamily="49" charset="-122"/>
              </a:rPr>
              <a:t>跃迁到</a:t>
            </a:r>
            <a:r>
              <a:rPr lang="zh-CN" altLang="en-US" b="1" dirty="0">
                <a:solidFill>
                  <a:prstClr val="black"/>
                </a:solidFill>
                <a:latin typeface="幼圆" panose="02010509060101010101" pitchFamily="49" charset="-122"/>
                <a:ea typeface="幼圆" panose="02010509060101010101" pitchFamily="49" charset="-122"/>
              </a:rPr>
              <a:t>另一种稳定组态</a:t>
            </a:r>
            <a:r>
              <a:rPr lang="zh-CN" altLang="en-US" dirty="0">
                <a:solidFill>
                  <a:prstClr val="black"/>
                </a:solidFill>
                <a:latin typeface="幼圆" panose="02010509060101010101" pitchFamily="49" charset="-122"/>
                <a:ea typeface="幼圆" panose="02010509060101010101" pitchFamily="49" charset="-122"/>
              </a:rPr>
              <a:t>的现象和规律。</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系统要革命</a:t>
            </a:r>
            <a:r>
              <a:rPr lang="zh-CN" altLang="en-US" dirty="0">
                <a:solidFill>
                  <a:prstClr val="black"/>
                </a:solidFill>
                <a:latin typeface="幼圆" panose="02010509060101010101" pitchFamily="49" charset="-122"/>
                <a:ea typeface="幼圆" panose="02010509060101010101" pitchFamily="49" charset="-122"/>
              </a:rPr>
              <a:t>。</a:t>
            </a:r>
          </a:p>
        </p:txBody>
      </p:sp>
      <p:sp>
        <p:nvSpPr>
          <p:cNvPr id="10" name="矩形 9"/>
          <p:cNvSpPr/>
          <p:nvPr/>
        </p:nvSpPr>
        <p:spPr>
          <a:xfrm>
            <a:off x="323528" y="3065415"/>
            <a:ext cx="3888432" cy="923330"/>
          </a:xfrm>
          <a:prstGeom prst="rect">
            <a:avLst/>
          </a:prstGeom>
          <a:ln>
            <a:solidFill>
              <a:schemeClr val="bg1">
                <a:lumMod val="85000"/>
              </a:schemeClr>
            </a:solidFill>
          </a:ln>
        </p:spPr>
        <p:txBody>
          <a:bodyPr wrap="square">
            <a:spAutoFit/>
          </a:bodyPr>
          <a:lstStyle/>
          <a:p>
            <a:pPr indent="363855" algn="just" defTabSz="914400"/>
            <a:r>
              <a:rPr lang="zh-CN" altLang="en-US" dirty="0">
                <a:solidFill>
                  <a:prstClr val="black"/>
                </a:solidFill>
                <a:latin typeface="幼圆" panose="02010509060101010101" pitchFamily="49" charset="-122"/>
                <a:ea typeface="幼圆" panose="02010509060101010101" pitchFamily="49" charset="-122"/>
              </a:rPr>
              <a:t>水沸腾、岩石破裂、桥梁崩塌、地震、生物变异、情绪波动、战争、市场变化、经济危机</a:t>
            </a:r>
            <a:r>
              <a:rPr lang="en-US" altLang="zh-CN" dirty="0">
                <a:solidFill>
                  <a:prstClr val="black"/>
                </a:solidFill>
                <a:latin typeface="幼圆" panose="02010509060101010101" pitchFamily="49" charset="-122"/>
                <a:ea typeface="幼圆" panose="02010509060101010101" pitchFamily="49" charset="-122"/>
              </a:rPr>
              <a:t>……</a:t>
            </a:r>
            <a:endParaRPr lang="zh-CN" altLang="en-US" dirty="0">
              <a:solidFill>
                <a:prstClr val="black"/>
              </a:solidFill>
              <a:latin typeface="幼圆" panose="02010509060101010101" pitchFamily="49" charset="-122"/>
              <a:ea typeface="幼圆" panose="02010509060101010101" pitchFamily="49" charset="-122"/>
            </a:endParaRPr>
          </a:p>
        </p:txBody>
      </p:sp>
      <p:pic>
        <p:nvPicPr>
          <p:cNvPr id="11" name="图片 10" descr="奇点分叉.jpg"/>
          <p:cNvPicPr/>
          <p:nvPr/>
        </p:nvPicPr>
        <p:blipFill>
          <a:blip r:embed="rId4" cstate="screen"/>
          <a:srcRect/>
          <a:stretch>
            <a:fillRect/>
          </a:stretch>
        </p:blipFill>
        <p:spPr>
          <a:xfrm>
            <a:off x="5076057" y="3002057"/>
            <a:ext cx="3240360" cy="1945957"/>
          </a:xfrm>
          <a:prstGeom prst="rect">
            <a:avLst/>
          </a:prstGeom>
          <a:solidFill>
            <a:srgbClr val="FFFFFF">
              <a:shade val="85000"/>
            </a:srgbClr>
          </a:solidFill>
          <a:ln w="101600" cap="sq">
            <a:no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2" name="矩形 11"/>
          <p:cNvSpPr/>
          <p:nvPr/>
        </p:nvSpPr>
        <p:spPr>
          <a:xfrm>
            <a:off x="323528" y="4155926"/>
            <a:ext cx="4248472" cy="707886"/>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defTabSz="914400"/>
            <a:r>
              <a:rPr lang="zh-CN" altLang="en-US" sz="20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高度优化的设计可能有不理想的性质</a:t>
            </a:r>
          </a:p>
          <a:p>
            <a:pPr defTabSz="914400"/>
            <a:r>
              <a:rPr lang="zh-CN" altLang="en-US" sz="20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越复杂越精美的东西，越容易出问题</a:t>
            </a:r>
          </a:p>
        </p:txBody>
      </p:sp>
      <p:sp>
        <p:nvSpPr>
          <p:cNvPr id="13" name="文本框 12"/>
          <p:cNvSpPr txBox="1"/>
          <p:nvPr/>
        </p:nvSpPr>
        <p:spPr>
          <a:xfrm>
            <a:off x="1507256" y="1956954"/>
            <a:ext cx="1470275"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方法课导师</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4</a:t>
            </a:r>
            <a:endPar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screen"/>
          <a:srcRect/>
          <a:stretch>
            <a:fillRect/>
          </a:stretch>
        </p:blipFill>
        <p:spPr bwMode="auto">
          <a:xfrm>
            <a:off x="580387" y="1772137"/>
            <a:ext cx="2576605" cy="2376264"/>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8" name="直接箭头连接符 7"/>
          <p:cNvCxnSpPr/>
          <p:nvPr/>
        </p:nvCxnSpPr>
        <p:spPr>
          <a:xfrm>
            <a:off x="971600" y="1514549"/>
            <a:ext cx="0" cy="36004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608460" y="1514549"/>
            <a:ext cx="0" cy="504056"/>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355976" y="1275606"/>
            <a:ext cx="3240360" cy="2893100"/>
          </a:xfrm>
          <a:prstGeom prst="rect">
            <a:avLst/>
          </a:prstGeom>
          <a:solidFill>
            <a:srgbClr val="0070C0"/>
          </a:solidFill>
          <a:ln>
            <a:solidFill>
              <a:schemeClr val="bg1">
                <a:lumMod val="95000"/>
              </a:schemeClr>
            </a:solidFill>
          </a:ln>
        </p:spPr>
        <p:style>
          <a:lnRef idx="3">
            <a:schemeClr val="lt1"/>
          </a:lnRef>
          <a:fillRef idx="1">
            <a:schemeClr val="accent2"/>
          </a:fillRef>
          <a:effectRef idx="1">
            <a:schemeClr val="accent2"/>
          </a:effectRef>
          <a:fontRef idx="minor">
            <a:schemeClr val="lt1"/>
          </a:fontRef>
        </p:style>
        <p:txBody>
          <a:bodyPr wrap="square">
            <a:spAutoFit/>
          </a:bodyPr>
          <a:lstStyle/>
          <a:p>
            <a:pPr indent="363855" defTabSz="914400">
              <a:defRPr/>
            </a:pPr>
            <a:r>
              <a:rPr lang="zh-CN" altLang="en-US" sz="20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dirty="0">
                <a:solidFill>
                  <a:prstClr val="white"/>
                </a:solidFill>
                <a:latin typeface="幼圆" panose="02010509060101010101" pitchFamily="49" charset="-122"/>
                <a:ea typeface="幼圆" panose="02010509060101010101" pitchFamily="49" charset="-122"/>
              </a:rPr>
              <a:t>是系统在内在机制的驱动下，“自行”从简单向复杂、从粗糙向细致发展的过程。</a:t>
            </a:r>
            <a:r>
              <a:rPr lang="zh-CN" altLang="en-US" dirty="0">
                <a:solidFill>
                  <a:srgbClr val="FFFF00"/>
                </a:solidFill>
                <a:latin typeface="幼圆" panose="02010509060101010101" pitchFamily="49" charset="-122"/>
                <a:ea typeface="幼圆" panose="02010509060101010101" pitchFamily="49" charset="-122"/>
              </a:rPr>
              <a:t>任何系统都存在自组织力。在组织力缺失的地方，系统内部自行组织起来，使系统自身更有序。组织力是外在的，自组织力是内在的。</a:t>
            </a:r>
            <a:r>
              <a:rPr lang="zh-CN" altLang="en-US" dirty="0">
                <a:solidFill>
                  <a:prstClr val="white"/>
                </a:solidFill>
                <a:latin typeface="幼圆" panose="02010509060101010101" pitchFamily="49" charset="-122"/>
                <a:ea typeface="幼圆" panose="02010509060101010101" pitchFamily="49" charset="-122"/>
              </a:rPr>
              <a:t>系统自组织力愈强，其保持和创新的能力也就愈强。</a:t>
            </a:r>
            <a:endParaRPr lang="zh-CN" altLang="en-US" dirty="0">
              <a:solidFill>
                <a:srgbClr val="FFFF00"/>
              </a:solidFill>
              <a:latin typeface="幼圆" panose="02010509060101010101" pitchFamily="49" charset="-122"/>
              <a:ea typeface="幼圆" panose="02010509060101010101" pitchFamily="49" charset="-122"/>
            </a:endParaRPr>
          </a:p>
        </p:txBody>
      </p:sp>
      <p:sp>
        <p:nvSpPr>
          <p:cNvPr id="12" name="右箭头标注 11"/>
          <p:cNvSpPr/>
          <p:nvPr/>
        </p:nvSpPr>
        <p:spPr>
          <a:xfrm>
            <a:off x="2934854" y="2131876"/>
            <a:ext cx="1186060" cy="1143000"/>
          </a:xfrm>
          <a:prstGeom prst="rightArrowCallout">
            <a:avLst>
              <a:gd name="adj1" fmla="val 45753"/>
              <a:gd name="adj2" fmla="val 40484"/>
              <a:gd name="adj3" fmla="val 20790"/>
              <a:gd name="adj4" fmla="val 79723"/>
            </a:avLst>
          </a:prstGeom>
        </p:spPr>
        <p:style>
          <a:lnRef idx="3">
            <a:schemeClr val="lt1"/>
          </a:lnRef>
          <a:fillRef idx="1">
            <a:schemeClr val="accent2"/>
          </a:fillRef>
          <a:effectRef idx="1">
            <a:schemeClr val="accent2"/>
          </a:effectRef>
          <a:fontRef idx="minor">
            <a:schemeClr val="lt1"/>
          </a:fontRef>
        </p:style>
        <p:txBody>
          <a:bodyPr anchor="ctr"/>
          <a:lstStyle/>
          <a:p>
            <a:pPr algn="ctr" defTabSz="914400">
              <a:defRPr/>
            </a:pPr>
            <a:r>
              <a:rPr lang="zh-CN" altLang="en-US" sz="1400" b="1" dirty="0">
                <a:solidFill>
                  <a:prstClr val="white"/>
                </a:solidFill>
                <a:latin typeface="幼圆" panose="02010509060101010101" pitchFamily="49" charset="-122"/>
                <a:ea typeface="幼圆" panose="02010509060101010101" pitchFamily="49" charset="-122"/>
              </a:rPr>
              <a:t>协同学</a:t>
            </a:r>
            <a:endParaRPr lang="en-US" altLang="zh-CN" sz="1400" b="1" dirty="0">
              <a:solidFill>
                <a:prstClr val="white"/>
              </a:solidFill>
              <a:latin typeface="幼圆" panose="02010509060101010101" pitchFamily="49" charset="-122"/>
              <a:ea typeface="幼圆" panose="02010509060101010101" pitchFamily="49" charset="-122"/>
            </a:endParaRPr>
          </a:p>
          <a:p>
            <a:pPr algn="ctr" defTabSz="914400">
              <a:defRPr/>
            </a:pPr>
            <a:r>
              <a:rPr lang="zh-CN" altLang="en-US" sz="1400" b="1" dirty="0">
                <a:solidFill>
                  <a:prstClr val="white"/>
                </a:solidFill>
                <a:latin typeface="幼圆" panose="02010509060101010101" pitchFamily="49" charset="-122"/>
                <a:ea typeface="幼圆" panose="02010509060101010101" pitchFamily="49" charset="-122"/>
              </a:rPr>
              <a:t>突变论</a:t>
            </a:r>
            <a:endParaRPr lang="en-US" altLang="zh-CN" sz="1400" b="1" dirty="0">
              <a:solidFill>
                <a:prstClr val="white"/>
              </a:solidFill>
              <a:latin typeface="幼圆" panose="02010509060101010101" pitchFamily="49" charset="-122"/>
              <a:ea typeface="幼圆" panose="02010509060101010101" pitchFamily="49" charset="-122"/>
            </a:endParaRPr>
          </a:p>
          <a:p>
            <a:pPr algn="ctr" defTabSz="914400">
              <a:defRPr/>
            </a:pPr>
            <a:r>
              <a:rPr lang="zh-CN" altLang="en-US" sz="1400" b="1" dirty="0">
                <a:solidFill>
                  <a:prstClr val="white"/>
                </a:solidFill>
                <a:latin typeface="幼圆" panose="02010509060101010101" pitchFamily="49" charset="-122"/>
                <a:ea typeface="幼圆" panose="02010509060101010101" pitchFamily="49" charset="-122"/>
              </a:rPr>
              <a:t>耗散结构</a:t>
            </a:r>
            <a:br>
              <a:rPr lang="en-US" altLang="zh-CN" sz="1400" b="1" dirty="0">
                <a:solidFill>
                  <a:prstClr val="white"/>
                </a:solidFill>
                <a:latin typeface="幼圆" panose="02010509060101010101" pitchFamily="49" charset="-122"/>
                <a:ea typeface="幼圆" panose="02010509060101010101" pitchFamily="49" charset="-122"/>
              </a:rPr>
            </a:br>
            <a:r>
              <a:rPr lang="zh-CN" altLang="en-US" sz="1400" b="1" dirty="0">
                <a:solidFill>
                  <a:prstClr val="white"/>
                </a:solidFill>
                <a:latin typeface="幼圆" panose="02010509060101010101" pitchFamily="49" charset="-122"/>
                <a:ea typeface="幼圆" panose="02010509060101010101" pitchFamily="49" charset="-122"/>
              </a:rPr>
              <a:t>理论</a:t>
            </a:r>
          </a:p>
        </p:txBody>
      </p:sp>
      <p:sp>
        <p:nvSpPr>
          <p:cNvPr id="14" name="矩形 13"/>
          <p:cNvSpPr/>
          <p:nvPr/>
        </p:nvSpPr>
        <p:spPr bwMode="auto">
          <a:xfrm>
            <a:off x="539552" y="4270906"/>
            <a:ext cx="7056784" cy="677108"/>
          </a:xfrm>
          <a:prstGeom prst="rect">
            <a:avLst/>
          </a:prstGeom>
          <a:solidFill>
            <a:srgbClr val="0070C0"/>
          </a:solidFill>
          <a:ln>
            <a:solidFill>
              <a:schemeClr val="bg1">
                <a:lumMod val="95000"/>
              </a:schemeClr>
            </a:solidFill>
          </a:ln>
        </p:spPr>
        <p:style>
          <a:lnRef idx="3">
            <a:schemeClr val="lt1"/>
          </a:lnRef>
          <a:fillRef idx="1">
            <a:schemeClr val="accent2"/>
          </a:fillRef>
          <a:effectRef idx="1">
            <a:schemeClr val="accent2"/>
          </a:effectRef>
          <a:fontRef idx="minor">
            <a:schemeClr val="lt1"/>
          </a:fontRef>
        </p:style>
        <p:txBody>
          <a:bodyPr wrap="square">
            <a:spAutoFit/>
          </a:bodyPr>
          <a:lstStyle/>
          <a:p>
            <a:pPr indent="363855" defTabSz="914400">
              <a:defRPr/>
            </a:pPr>
            <a:r>
              <a:rPr lang="zh-CN" altLang="en-US" sz="20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r>
              <a:rPr lang="zh-CN" altLang="en-US" dirty="0">
                <a:solidFill>
                  <a:prstClr val="white"/>
                </a:solidFill>
                <a:latin typeface="幼圆" panose="02010509060101010101" pitchFamily="49" charset="-122"/>
                <a:ea typeface="幼圆" panose="02010509060101010101" pitchFamily="49" charset="-122"/>
              </a:rPr>
              <a:t>是系统整体行为的表征和度量，主宰着系统演化的过程。</a:t>
            </a:r>
            <a:r>
              <a:rPr lang="zh-CN" altLang="en-US" dirty="0">
                <a:solidFill>
                  <a:srgbClr val="FFFF00"/>
                </a:solidFill>
                <a:latin typeface="幼圆" panose="02010509060101010101" pitchFamily="49" charset="-122"/>
                <a:ea typeface="幼圆" panose="02010509060101010101" pitchFamily="49" charset="-122"/>
              </a:rPr>
              <a:t>序参量是组织和自组织联合作用的结果。忽略任何一方面都是错误的。</a:t>
            </a:r>
          </a:p>
        </p:txBody>
      </p:sp>
      <p:grpSp>
        <p:nvGrpSpPr>
          <p:cNvPr id="7" name="组合 6"/>
          <p:cNvGrpSpPr/>
          <p:nvPr/>
        </p:nvGrpSpPr>
        <p:grpSpPr>
          <a:xfrm>
            <a:off x="311837" y="411510"/>
            <a:ext cx="4853263" cy="1153314"/>
            <a:chOff x="311837" y="411510"/>
            <a:chExt cx="4853263" cy="1153314"/>
          </a:xfrm>
        </p:grpSpPr>
        <p:sp>
          <p:nvSpPr>
            <p:cNvPr id="5" name="TextBox 4"/>
            <p:cNvSpPr txBox="1"/>
            <p:nvPr/>
          </p:nvSpPr>
          <p:spPr>
            <a:xfrm>
              <a:off x="497259" y="411510"/>
              <a:ext cx="2406428" cy="400110"/>
            </a:xfrm>
            <a:prstGeom prst="rect">
              <a:avLst/>
            </a:prstGeom>
            <a:noFill/>
          </p:spPr>
          <p:txBody>
            <a:bodyPr wrap="none" rtlCol="0">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件法宝是个套件</a:t>
              </a:r>
            </a:p>
          </p:txBody>
        </p:sp>
        <p:grpSp>
          <p:nvGrpSpPr>
            <p:cNvPr id="6" name="组合 5"/>
            <p:cNvGrpSpPr/>
            <p:nvPr/>
          </p:nvGrpSpPr>
          <p:grpSpPr>
            <a:xfrm>
              <a:off x="311837" y="515692"/>
              <a:ext cx="4853263" cy="1049132"/>
              <a:chOff x="311837" y="515692"/>
              <a:chExt cx="4853263" cy="1049132"/>
            </a:xfrm>
          </p:grpSpPr>
          <p:sp>
            <p:nvSpPr>
              <p:cNvPr id="4" name="TextBox 3"/>
              <p:cNvSpPr txBox="1"/>
              <p:nvPr/>
            </p:nvSpPr>
            <p:spPr>
              <a:xfrm>
                <a:off x="467544" y="980049"/>
                <a:ext cx="2820003"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200" b="1" spc="50"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3200" b="1" spc="50"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32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3600" b="1" spc="50"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 name="TextBox 1"/>
              <p:cNvSpPr txBox="1"/>
              <p:nvPr/>
            </p:nvSpPr>
            <p:spPr>
              <a:xfrm>
                <a:off x="3851920" y="515692"/>
                <a:ext cx="1313180" cy="769441"/>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4400"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3" name="圆角矩形标注 2"/>
              <p:cNvSpPr/>
              <p:nvPr/>
            </p:nvSpPr>
            <p:spPr>
              <a:xfrm>
                <a:off x="311837" y="980049"/>
                <a:ext cx="2964019" cy="584775"/>
              </a:xfrm>
              <a:prstGeom prst="wedgeRoundRectCallout">
                <a:avLst>
                  <a:gd name="adj1" fmla="val 69544"/>
                  <a:gd name="adj2" fmla="val -55326"/>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grpSp>
      <p:sp>
        <p:nvSpPr>
          <p:cNvPr id="15" name="矩形 14"/>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17" name="文本框 16">
            <a:hlinkClick r:id="rId4" action="ppaction://hlinksldjump"/>
          </p:cNvPr>
          <p:cNvSpPr txBox="1"/>
          <p:nvPr/>
        </p:nvSpPr>
        <p:spPr>
          <a:xfrm>
            <a:off x="7064357" y="116999"/>
            <a:ext cx="9640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BSV1ZZZZZ</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screen"/>
          <a:srcRect/>
          <a:stretch>
            <a:fillRect/>
          </a:stretch>
        </p:blipFill>
        <p:spPr bwMode="auto">
          <a:xfrm>
            <a:off x="539552" y="1203598"/>
            <a:ext cx="2576605" cy="237626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21" name="组合 20"/>
          <p:cNvGrpSpPr/>
          <p:nvPr/>
        </p:nvGrpSpPr>
        <p:grpSpPr>
          <a:xfrm>
            <a:off x="311837" y="411510"/>
            <a:ext cx="4853263" cy="1153314"/>
            <a:chOff x="311837" y="411510"/>
            <a:chExt cx="4853263" cy="1153314"/>
          </a:xfrm>
        </p:grpSpPr>
        <p:sp>
          <p:nvSpPr>
            <p:cNvPr id="22" name="TextBox 21"/>
            <p:cNvSpPr txBox="1"/>
            <p:nvPr/>
          </p:nvSpPr>
          <p:spPr>
            <a:xfrm>
              <a:off x="497259" y="411510"/>
              <a:ext cx="2406428" cy="400110"/>
            </a:xfrm>
            <a:prstGeom prst="rect">
              <a:avLst/>
            </a:prstGeom>
            <a:noFill/>
          </p:spPr>
          <p:txBody>
            <a:bodyPr wrap="none" rtlCol="0">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件法宝是个套件</a:t>
              </a:r>
            </a:p>
          </p:txBody>
        </p:sp>
        <p:grpSp>
          <p:nvGrpSpPr>
            <p:cNvPr id="23" name="组合 22"/>
            <p:cNvGrpSpPr/>
            <p:nvPr/>
          </p:nvGrpSpPr>
          <p:grpSpPr>
            <a:xfrm>
              <a:off x="311837" y="515692"/>
              <a:ext cx="4853263" cy="1049132"/>
              <a:chOff x="311837" y="515692"/>
              <a:chExt cx="4853263" cy="1049132"/>
            </a:xfrm>
          </p:grpSpPr>
          <p:sp>
            <p:nvSpPr>
              <p:cNvPr id="24" name="TextBox 23"/>
              <p:cNvSpPr txBox="1"/>
              <p:nvPr/>
            </p:nvSpPr>
            <p:spPr>
              <a:xfrm>
                <a:off x="467544" y="980049"/>
                <a:ext cx="2820003"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200" b="1" spc="50"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3200" b="1" spc="50"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32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3600" b="1" spc="50"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5" name="TextBox 24"/>
              <p:cNvSpPr txBox="1"/>
              <p:nvPr/>
            </p:nvSpPr>
            <p:spPr>
              <a:xfrm>
                <a:off x="3851920" y="515692"/>
                <a:ext cx="1313180" cy="769441"/>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4400"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26" name="圆角矩形标注 25"/>
              <p:cNvSpPr/>
              <p:nvPr/>
            </p:nvSpPr>
            <p:spPr>
              <a:xfrm>
                <a:off x="311837" y="980049"/>
                <a:ext cx="2964019" cy="584775"/>
              </a:xfrm>
              <a:prstGeom prst="wedgeRoundRectCallout">
                <a:avLst>
                  <a:gd name="adj1" fmla="val 69544"/>
                  <a:gd name="adj2" fmla="val -55326"/>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grpSp>
      <p:sp>
        <p:nvSpPr>
          <p:cNvPr id="28" name="矩形 27"/>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grpSp>
        <p:nvGrpSpPr>
          <p:cNvPr id="13" name="组合 7"/>
          <p:cNvGrpSpPr/>
          <p:nvPr/>
        </p:nvGrpSpPr>
        <p:grpSpPr bwMode="auto">
          <a:xfrm>
            <a:off x="5436096" y="1032148"/>
            <a:ext cx="2139122" cy="3192452"/>
            <a:chOff x="6131619" y="1000108"/>
            <a:chExt cx="3287003" cy="5249739"/>
          </a:xfrm>
        </p:grpSpPr>
        <p:pic>
          <p:nvPicPr>
            <p:cNvPr id="14" name="Picture 2" descr="c:\documents and settings\administrator\application data\360se6\User Data\temp\7aec54e736d12f2e62f13c114fc2d562843568cf.jpg"/>
            <p:cNvPicPr>
              <a:picLocks noChangeArrowheads="1"/>
            </p:cNvPicPr>
            <p:nvPr/>
          </p:nvPicPr>
          <p:blipFill>
            <a:blip r:embed="rId4" cstate="screen"/>
            <a:srcRect/>
            <a:stretch>
              <a:fillRect/>
            </a:stretch>
          </p:blipFill>
          <p:spPr bwMode="auto">
            <a:xfrm>
              <a:off x="7489796" y="1000108"/>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300000"/>
              </a:camera>
              <a:lightRig rig="twoPt" dir="t">
                <a:rot lat="0" lon="0" rev="7200000"/>
              </a:lightRig>
            </a:scene3d>
            <a:sp3d>
              <a:bevelT w="25400" h="19050"/>
              <a:contourClr>
                <a:srgbClr val="FFFFFF"/>
              </a:contourClr>
            </a:sp3d>
          </p:spPr>
        </p:pic>
        <p:pic>
          <p:nvPicPr>
            <p:cNvPr id="16" name="Picture 6" descr="c:\documents and settings\administrator\application data\360se6\User Data\temp\s4030105.jpg"/>
            <p:cNvPicPr>
              <a:picLocks noChangeArrowheads="1"/>
            </p:cNvPicPr>
            <p:nvPr/>
          </p:nvPicPr>
          <p:blipFill>
            <a:blip r:embed="rId5" cstate="screen"/>
            <a:srcRect/>
            <a:stretch>
              <a:fillRect/>
            </a:stretch>
          </p:blipFill>
          <p:spPr bwMode="auto">
            <a:xfrm>
              <a:off x="6750875" y="2107397"/>
              <a:ext cx="1928826" cy="300039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600000"/>
              </a:camera>
              <a:lightRig rig="twoPt" dir="t">
                <a:rot lat="0" lon="0" rev="7200000"/>
              </a:lightRig>
            </a:scene3d>
            <a:sp3d>
              <a:bevelT w="25400" h="19050"/>
              <a:contourClr>
                <a:srgbClr val="FFFFFF"/>
              </a:contourClr>
            </a:sp3d>
          </p:spPr>
        </p:pic>
        <p:pic>
          <p:nvPicPr>
            <p:cNvPr id="17" name="Picture 20" descr="c:\documents and settings\administrator\application data\360se6\User Data\temp\u=1699585798,3339288410&amp;fm=11&amp;gp=0.jpg"/>
            <p:cNvPicPr>
              <a:picLocks noChangeArrowheads="1"/>
            </p:cNvPicPr>
            <p:nvPr/>
          </p:nvPicPr>
          <p:blipFill>
            <a:blip r:embed="rId6" cstate="screen"/>
            <a:srcRect/>
            <a:stretch>
              <a:fillRect/>
            </a:stretch>
          </p:blipFill>
          <p:spPr bwMode="auto">
            <a:xfrm>
              <a:off x="6131619" y="3249452"/>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1200000"/>
              </a:camera>
              <a:lightRig rig="twoPt" dir="t">
                <a:rot lat="0" lon="0" rev="7200000"/>
              </a:lightRig>
            </a:scene3d>
            <a:sp3d>
              <a:bevelT w="25400" h="19050"/>
              <a:contourClr>
                <a:srgbClr val="FFFFFF"/>
              </a:contourClr>
            </a:sp3d>
          </p:spPr>
        </p:pic>
      </p:grpSp>
      <p:pic>
        <p:nvPicPr>
          <p:cNvPr id="18" name="Picture 10" descr="c:\documents and settings\administrator\application data\360se6\User Data\temp\962bd40735fae6cdc499bc470db30f2442a70fe2.jpg"/>
          <p:cNvPicPr>
            <a:picLocks noChangeArrowheads="1"/>
          </p:cNvPicPr>
          <p:nvPr/>
        </p:nvPicPr>
        <p:blipFill>
          <a:blip r:embed="rId7" cstate="print"/>
          <a:srcRect/>
          <a:stretch>
            <a:fillRect/>
          </a:stretch>
        </p:blipFill>
        <p:spPr bwMode="auto">
          <a:xfrm>
            <a:off x="3867147" y="1708020"/>
            <a:ext cx="1016630" cy="1438850"/>
          </a:xfrm>
          <a:prstGeom prst="rect">
            <a:avLst/>
          </a:prstGeom>
          <a:noFill/>
          <a:ln w="3175">
            <a:solidFill>
              <a:schemeClr val="bg1">
                <a:lumMod val="85000"/>
                <a:alpha val="99000"/>
              </a:schemeClr>
            </a:solidFill>
          </a:ln>
          <a:effectLst>
            <a:glow rad="101600">
              <a:schemeClr val="accent1">
                <a:satMod val="175000"/>
                <a:alpha val="40000"/>
              </a:schemeClr>
            </a:glow>
          </a:effectLst>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sp>
        <p:nvSpPr>
          <p:cNvPr id="11" name="TextBox 10"/>
          <p:cNvSpPr txBox="1"/>
          <p:nvPr/>
        </p:nvSpPr>
        <p:spPr>
          <a:xfrm>
            <a:off x="342778" y="3396937"/>
            <a:ext cx="6032421" cy="830997"/>
          </a:xfrm>
          <a:prstGeom prst="rect">
            <a:avLst/>
          </a:prstGeom>
          <a:noFill/>
        </p:spPr>
        <p:txBody>
          <a:bodyPr wrap="none" rtlCol="0">
            <a:spAutoFit/>
          </a:bodyPr>
          <a:lstStyle/>
          <a:p>
            <a:pPr defTabSz="914400"/>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组织</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主要解决序参量的发展</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方向</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问题</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主要解决序参量的驱动力的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的问题</a:t>
            </a:r>
          </a:p>
        </p:txBody>
      </p:sp>
      <p:sp>
        <p:nvSpPr>
          <p:cNvPr id="15" name="TextBox 14"/>
          <p:cNvSpPr txBox="1"/>
          <p:nvPr/>
        </p:nvSpPr>
        <p:spPr>
          <a:xfrm>
            <a:off x="342778" y="4155926"/>
            <a:ext cx="5416868" cy="830997"/>
          </a:xfrm>
          <a:prstGeom prst="rect">
            <a:avLst/>
          </a:prstGeom>
          <a:noFill/>
        </p:spPr>
        <p:txBody>
          <a:bodyPr wrap="none" rtlCol="0">
            <a:spAutoFit/>
          </a:bodyPr>
          <a:lstStyle/>
          <a:p>
            <a:pPr defTabSz="914400"/>
            <a:r>
              <a:rPr lang="zh-CN" altLang="en-US"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因势利导：星星之火可以燎原、都江堰</a:t>
            </a:r>
            <a:endParaRPr lang="en-US" altLang="zh-CN"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这是引领数字油田建设的大智慧</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7"/>
          <p:cNvGrpSpPr/>
          <p:nvPr/>
        </p:nvGrpSpPr>
        <p:grpSpPr bwMode="auto">
          <a:xfrm>
            <a:off x="5436096" y="1032148"/>
            <a:ext cx="2139122" cy="3192452"/>
            <a:chOff x="6131619" y="1000108"/>
            <a:chExt cx="3287003" cy="5249739"/>
          </a:xfrm>
        </p:grpSpPr>
        <p:pic>
          <p:nvPicPr>
            <p:cNvPr id="17" name="Picture 2" descr="c:\documents and settings\administrator\application data\360se6\User Data\temp\7aec54e736d12f2e62f13c114fc2d562843568cf.jpg"/>
            <p:cNvPicPr>
              <a:picLocks noChangeArrowheads="1"/>
            </p:cNvPicPr>
            <p:nvPr/>
          </p:nvPicPr>
          <p:blipFill>
            <a:blip r:embed="rId3" cstate="screen"/>
            <a:srcRect/>
            <a:stretch>
              <a:fillRect/>
            </a:stretch>
          </p:blipFill>
          <p:spPr bwMode="auto">
            <a:xfrm>
              <a:off x="7489796" y="1000108"/>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300000"/>
              </a:camera>
              <a:lightRig rig="twoPt" dir="t">
                <a:rot lat="0" lon="0" rev="7200000"/>
              </a:lightRig>
            </a:scene3d>
            <a:sp3d>
              <a:bevelT w="25400" h="19050"/>
              <a:contourClr>
                <a:srgbClr val="FFFFFF"/>
              </a:contourClr>
            </a:sp3d>
          </p:spPr>
        </p:pic>
        <p:pic>
          <p:nvPicPr>
            <p:cNvPr id="18" name="Picture 6" descr="c:\documents and settings\administrator\application data\360se6\User Data\temp\s4030105.jpg"/>
            <p:cNvPicPr>
              <a:picLocks noChangeArrowheads="1"/>
            </p:cNvPicPr>
            <p:nvPr/>
          </p:nvPicPr>
          <p:blipFill>
            <a:blip r:embed="rId4" cstate="screen"/>
            <a:srcRect/>
            <a:stretch>
              <a:fillRect/>
            </a:stretch>
          </p:blipFill>
          <p:spPr bwMode="auto">
            <a:xfrm>
              <a:off x="6750875" y="2107397"/>
              <a:ext cx="1928826" cy="300039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600000"/>
              </a:camera>
              <a:lightRig rig="twoPt" dir="t">
                <a:rot lat="0" lon="0" rev="7200000"/>
              </a:lightRig>
            </a:scene3d>
            <a:sp3d>
              <a:bevelT w="25400" h="19050"/>
              <a:contourClr>
                <a:srgbClr val="FFFFFF"/>
              </a:contourClr>
            </a:sp3d>
          </p:spPr>
        </p:pic>
        <p:pic>
          <p:nvPicPr>
            <p:cNvPr id="19" name="Picture 20" descr="c:\documents and settings\administrator\application data\360se6\User Data\temp\u=1699585798,3339288410&amp;fm=11&amp;gp=0.jpg"/>
            <p:cNvPicPr>
              <a:picLocks noChangeArrowheads="1"/>
            </p:cNvPicPr>
            <p:nvPr/>
          </p:nvPicPr>
          <p:blipFill>
            <a:blip r:embed="rId5" cstate="screen"/>
            <a:srcRect/>
            <a:stretch>
              <a:fillRect/>
            </a:stretch>
          </p:blipFill>
          <p:spPr bwMode="auto">
            <a:xfrm>
              <a:off x="6131619" y="3249452"/>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1200000"/>
              </a:camera>
              <a:lightRig rig="twoPt" dir="t">
                <a:rot lat="0" lon="0" rev="7200000"/>
              </a:lightRig>
            </a:scene3d>
            <a:sp3d>
              <a:bevelT w="25400" h="19050"/>
              <a:contourClr>
                <a:srgbClr val="FFFFFF"/>
              </a:contourClr>
            </a:sp3d>
          </p:spPr>
        </p:pic>
      </p:grpSp>
      <p:pic>
        <p:nvPicPr>
          <p:cNvPr id="61442" name="Picture 2"/>
          <p:cNvPicPr>
            <a:picLocks noChangeAspect="1" noChangeArrowheads="1"/>
          </p:cNvPicPr>
          <p:nvPr/>
        </p:nvPicPr>
        <p:blipFill>
          <a:blip r:embed="rId6" cstate="screen"/>
          <a:srcRect/>
          <a:stretch>
            <a:fillRect/>
          </a:stretch>
        </p:blipFill>
        <p:spPr bwMode="auto">
          <a:xfrm>
            <a:off x="539552" y="1203598"/>
            <a:ext cx="2576605" cy="237626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21" name="组合 20"/>
          <p:cNvGrpSpPr/>
          <p:nvPr/>
        </p:nvGrpSpPr>
        <p:grpSpPr>
          <a:xfrm>
            <a:off x="311837" y="411510"/>
            <a:ext cx="4853263" cy="1153314"/>
            <a:chOff x="311837" y="411510"/>
            <a:chExt cx="4853263" cy="1153314"/>
          </a:xfrm>
        </p:grpSpPr>
        <p:sp>
          <p:nvSpPr>
            <p:cNvPr id="22" name="TextBox 21"/>
            <p:cNvSpPr txBox="1"/>
            <p:nvPr/>
          </p:nvSpPr>
          <p:spPr>
            <a:xfrm>
              <a:off x="497259" y="411510"/>
              <a:ext cx="2406428" cy="400110"/>
            </a:xfrm>
            <a:prstGeom prst="rect">
              <a:avLst/>
            </a:prstGeom>
            <a:noFill/>
          </p:spPr>
          <p:txBody>
            <a:bodyPr wrap="none" rtlCol="0">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件法宝是个套件</a:t>
              </a:r>
            </a:p>
          </p:txBody>
        </p:sp>
        <p:grpSp>
          <p:nvGrpSpPr>
            <p:cNvPr id="23" name="组合 22"/>
            <p:cNvGrpSpPr/>
            <p:nvPr/>
          </p:nvGrpSpPr>
          <p:grpSpPr>
            <a:xfrm>
              <a:off x="311837" y="515692"/>
              <a:ext cx="4853263" cy="1049132"/>
              <a:chOff x="311837" y="515692"/>
              <a:chExt cx="4853263" cy="1049132"/>
            </a:xfrm>
          </p:grpSpPr>
          <p:sp>
            <p:nvSpPr>
              <p:cNvPr id="24" name="TextBox 23"/>
              <p:cNvSpPr txBox="1"/>
              <p:nvPr/>
            </p:nvSpPr>
            <p:spPr>
              <a:xfrm>
                <a:off x="467544" y="980049"/>
                <a:ext cx="2820003"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200" b="1" spc="50"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3200" b="1" spc="50"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32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3600" b="1" spc="50"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5" name="TextBox 24"/>
              <p:cNvSpPr txBox="1"/>
              <p:nvPr/>
            </p:nvSpPr>
            <p:spPr>
              <a:xfrm>
                <a:off x="3851920" y="515692"/>
                <a:ext cx="1313180" cy="769441"/>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4400"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26" name="圆角矩形标注 25"/>
              <p:cNvSpPr/>
              <p:nvPr/>
            </p:nvSpPr>
            <p:spPr>
              <a:xfrm>
                <a:off x="311837" y="980049"/>
                <a:ext cx="2964019" cy="584775"/>
              </a:xfrm>
              <a:prstGeom prst="wedgeRoundRectCallout">
                <a:avLst>
                  <a:gd name="adj1" fmla="val 69544"/>
                  <a:gd name="adj2" fmla="val -55326"/>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grpSp>
      <p:pic>
        <p:nvPicPr>
          <p:cNvPr id="27" name="Picture 10" descr="c:\documents and settings\administrator\application data\360se6\User Data\temp\962bd40735fae6cdc499bc470db30f2442a70fe2.jpg"/>
          <p:cNvPicPr>
            <a:picLocks noChangeArrowheads="1"/>
          </p:cNvPicPr>
          <p:nvPr/>
        </p:nvPicPr>
        <p:blipFill>
          <a:blip r:embed="rId7" cstate="print"/>
          <a:srcRect/>
          <a:stretch>
            <a:fillRect/>
          </a:stretch>
        </p:blipFill>
        <p:spPr bwMode="auto">
          <a:xfrm>
            <a:off x="3867147" y="1708020"/>
            <a:ext cx="1016630" cy="1438850"/>
          </a:xfrm>
          <a:prstGeom prst="rect">
            <a:avLst/>
          </a:prstGeom>
          <a:noFill/>
          <a:ln w="3175">
            <a:solidFill>
              <a:schemeClr val="bg1">
                <a:lumMod val="85000"/>
                <a:alpha val="99000"/>
              </a:schemeClr>
            </a:solidFill>
          </a:ln>
          <a:effectLst>
            <a:glow rad="101600">
              <a:schemeClr val="accent1">
                <a:satMod val="175000"/>
                <a:alpha val="40000"/>
              </a:schemeClr>
            </a:glow>
          </a:effectLst>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sp>
        <p:nvSpPr>
          <p:cNvPr id="2" name="TextBox 1"/>
          <p:cNvSpPr txBox="1"/>
          <p:nvPr/>
        </p:nvSpPr>
        <p:spPr>
          <a:xfrm>
            <a:off x="467544" y="3651870"/>
            <a:ext cx="5262979" cy="1200329"/>
          </a:xfrm>
          <a:prstGeom prst="rect">
            <a:avLst/>
          </a:prstGeom>
          <a:noFill/>
          <a:ln>
            <a:solidFill>
              <a:schemeClr val="accent5">
                <a:lumMod val="40000"/>
                <a:lumOff val="60000"/>
              </a:schemeClr>
            </a:solidFill>
          </a:ln>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维纳</a:t>
            </a:r>
            <a:r>
              <a:rPr lang="zh-CN" altLang="en-US" dirty="0">
                <a:latin typeface="幼圆" panose="02010509060101010101" pitchFamily="49" charset="-122"/>
                <a:ea typeface="幼圆" panose="02010509060101010101" pitchFamily="49" charset="-122"/>
              </a:rPr>
              <a:t>：组织、组织，这就是控制！</a:t>
            </a:r>
            <a:endParaRPr lang="en-US" altLang="zh-CN" dirty="0">
              <a:latin typeface="幼圆" panose="02010509060101010101" pitchFamily="49" charset="-122"/>
              <a:ea typeface="幼圆" panose="02010509060101010101" pitchFamily="49" charset="-122"/>
            </a:endParaRPr>
          </a:p>
          <a:p>
            <a:r>
              <a:rPr lang="zh-CN" altLang="en-US" dirty="0">
                <a:latin typeface="方正粗宋简体" panose="03000509000000000000" pitchFamily="65" charset="-122"/>
                <a:ea typeface="方正粗宋简体" panose="03000509000000000000" pitchFamily="65" charset="-122"/>
              </a:rPr>
              <a:t>普利高津</a:t>
            </a:r>
            <a:r>
              <a:rPr lang="zh-CN" altLang="en-US" dirty="0">
                <a:latin typeface="幼圆" panose="02010509060101010101" pitchFamily="49" charset="-122"/>
                <a:ea typeface="幼圆" panose="02010509060101010101" pitchFamily="49" charset="-122"/>
              </a:rPr>
              <a:t>：我好像控制不住啊！可不可以自组织？</a:t>
            </a:r>
            <a:endParaRPr lang="en-US" altLang="zh-CN" dirty="0">
              <a:latin typeface="幼圆" panose="02010509060101010101" pitchFamily="49" charset="-122"/>
              <a:ea typeface="幼圆" panose="02010509060101010101" pitchFamily="49" charset="-122"/>
            </a:endParaRPr>
          </a:p>
          <a:p>
            <a:r>
              <a:rPr lang="zh-CN" altLang="en-US" dirty="0">
                <a:latin typeface="方正粗宋简体" panose="03000509000000000000" pitchFamily="65" charset="-122"/>
                <a:ea typeface="方正粗宋简体" panose="03000509000000000000" pitchFamily="65" charset="-122"/>
              </a:rPr>
              <a:t>哈肯</a:t>
            </a:r>
            <a:r>
              <a:rPr lang="zh-CN" altLang="en-US" dirty="0">
                <a:latin typeface="幼圆" panose="02010509060101010101" pitchFamily="49" charset="-122"/>
                <a:ea typeface="幼圆" panose="02010509060101010101" pitchFamily="49" charset="-122"/>
              </a:rPr>
              <a:t>：确实控制不住啊！自组织去吧！</a:t>
            </a:r>
            <a:endParaRPr lang="en-US" altLang="zh-CN" dirty="0">
              <a:latin typeface="幼圆" panose="02010509060101010101" pitchFamily="49" charset="-122"/>
              <a:ea typeface="幼圆" panose="02010509060101010101" pitchFamily="49" charset="-122"/>
            </a:endParaRPr>
          </a:p>
          <a:p>
            <a:r>
              <a:rPr lang="zh-CN" altLang="en-US" dirty="0">
                <a:latin typeface="方正粗宋简体" panose="03000509000000000000" pitchFamily="65" charset="-122"/>
                <a:ea typeface="方正粗宋简体" panose="03000509000000000000" pitchFamily="65" charset="-122"/>
              </a:rPr>
              <a:t>托姆</a:t>
            </a:r>
            <a:r>
              <a:rPr lang="zh-CN" altLang="en-US" dirty="0">
                <a:latin typeface="幼圆" panose="02010509060101010101" pitchFamily="49" charset="-122"/>
                <a:ea typeface="幼圆" panose="02010509060101010101" pitchFamily="49" charset="-122"/>
              </a:rPr>
              <a:t>：不好控制也得控制！组织并自组织着！</a:t>
            </a:r>
          </a:p>
        </p:txBody>
      </p:sp>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Y5NGUzYTEyNDJhZWE1NmVhYzc1YTFlOWM0ODMxMm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Black"/>
        <a:ea typeface=""/>
        <a:cs typeface=""/>
        <a:font script="Jpan" typeface="ＭＳ Ｐゴシック"/>
        <a:font script="Hang" typeface="맑은 고딕"/>
        <a:font script="Hans" typeface="宋体"/>
        <a:font script="Hant" typeface="新細明體"/>
        <a:font script="Arab" typeface="Arial Black"/>
        <a:font script="Hebr" typeface="Arial Black"/>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lack"/>
        <a:font script="Uigh" typeface="Microsoft Uighur"/>
        <a:font script="Geor" typeface="Sylfaen"/>
      </a:majorFont>
      <a:minorFont>
        <a:latin typeface="Arial Blac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Black"/>
        <a:ea typeface=""/>
        <a:cs typeface=""/>
        <a:font script="Jpan" typeface="ＭＳ Ｐゴシック"/>
        <a:font script="Hang" typeface="맑은 고딕"/>
        <a:font script="Hans" typeface="宋体"/>
        <a:font script="Hant" typeface="新細明體"/>
        <a:font script="Arab" typeface="Arial Black"/>
        <a:font script="Hebr" typeface="Arial Black"/>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lack"/>
        <a:font script="Uigh" typeface="Microsoft Uighur"/>
        <a:font script="Geor" typeface="Sylfaen"/>
      </a:majorFont>
      <a:minorFont>
        <a:latin typeface="Arial Blac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Arial Black"/>
        <a:font script="Hebr" typeface="Arial Black"/>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lack"/>
        <a:font script="Uigh" typeface="Microsoft Uighur"/>
        <a:font script="Geor" typeface="Sylfaen"/>
      </a:majorFont>
      <a:minorFont>
        <a:latin typeface="Arial Blac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15223</Words>
  <Application>Microsoft Office PowerPoint</Application>
  <PresentationFormat>全屏显示(16:9)</PresentationFormat>
  <Paragraphs>2062</Paragraphs>
  <Slides>176</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176</vt:i4>
      </vt:variant>
    </vt:vector>
  </HeadingPairs>
  <TitlesOfParts>
    <vt:vector size="188" baseType="lpstr">
      <vt:lpstr>方正粗宋简体</vt:lpstr>
      <vt:lpstr>幼圆</vt:lpstr>
      <vt:lpstr>Arial Black</vt:lpstr>
      <vt:lpstr>楷体</vt:lpstr>
      <vt:lpstr>Arial</vt:lpstr>
      <vt:lpstr>Cambria Math</vt:lpstr>
      <vt:lpstr>方正姚体</vt:lpstr>
      <vt:lpstr>Arial Narrow</vt:lpstr>
      <vt:lpstr>方正超粗黑简体</vt:lpstr>
      <vt:lpstr>GenYoMin TW TTF Heavy</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Arthur Wang</dc:creator>
  <cp:lastModifiedBy>Arthur W</cp:lastModifiedBy>
  <cp:revision>1948</cp:revision>
  <cp:lastPrinted>2016-08-22T08:51:00Z</cp:lastPrinted>
  <dcterms:created xsi:type="dcterms:W3CDTF">2016-08-16T01:50:00Z</dcterms:created>
  <dcterms:modified xsi:type="dcterms:W3CDTF">2022-09-26T13:09:48Z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76B9A6352CDD40D98FDDB24FE5B0C829</vt:lpwstr>
  </property>
</Properties>
</file>